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4"/>
    <p:sldMasterId id="2147483759" r:id="rId5"/>
  </p:sldMasterIdLst>
  <p:notesMasterIdLst>
    <p:notesMasterId r:id="rId10"/>
  </p:notesMasterIdLst>
  <p:sldIdLst>
    <p:sldId id="269" r:id="rId6"/>
    <p:sldId id="2147374192" r:id="rId7"/>
    <p:sldId id="2147374189" r:id="rId8"/>
    <p:sldId id="21474799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Tokic" initials="ST" lastIdx="5" clrIdx="0">
    <p:extLst>
      <p:ext uri="{19B8F6BF-5375-455C-9EA6-DF929625EA0E}">
        <p15:presenceInfo xmlns:p15="http://schemas.microsoft.com/office/powerpoint/2012/main" userId="S::Sean@UbiquityGP.com::6041fbd2-8e74-4cc5-854d-e6601c8387e5" providerId="AD"/>
      </p:ext>
    </p:extLst>
  </p:cmAuthor>
  <p:cmAuthor id="2" name="Curtin, Christopher (Contr)" initials="CC(" lastIdx="3" clrIdx="1">
    <p:extLst>
      <p:ext uri="{19B8F6BF-5375-455C-9EA6-DF929625EA0E}">
        <p15:presenceInfo xmlns:p15="http://schemas.microsoft.com/office/powerpoint/2012/main" userId="S::cxc044@ftr.com::a9a015b8-f9e4-44fc-acef-c4b34651bc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C14CD"/>
    <a:srgbClr val="F9ECDB"/>
    <a:srgbClr val="FDD8D7"/>
    <a:srgbClr val="FBD9F7"/>
    <a:srgbClr val="FF9933"/>
    <a:srgbClr val="FF9900"/>
    <a:srgbClr val="AAAA22"/>
    <a:srgbClr val="33CC33"/>
    <a:srgbClr val="9D5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6247" autoAdjust="0"/>
  </p:normalViewPr>
  <p:slideViewPr>
    <p:cSldViewPr snapToGrid="0">
      <p:cViewPr varScale="1">
        <p:scale>
          <a:sx n="99" d="100"/>
          <a:sy n="99" d="100"/>
        </p:scale>
        <p:origin x="1230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12D1D-24E3-43BA-8019-70EA460B8788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B4C2E-9B26-45A8-8C72-C06958AD2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6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90C5-D4A1-3F92-C545-6E2B7FDC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F40CE-3DE0-D12A-94A4-671FFA364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0A073-EE72-D8D5-242D-10F3DC2E2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AOE – Advanced Operational Environment</a:t>
            </a:r>
          </a:p>
          <a:p>
            <a:r>
              <a:rPr lang="en-US" dirty="0"/>
              <a:t>API – Application Programming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2E57-91FB-328A-21B5-0834CB66E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B4C2E-9B26-45A8-8C72-C06958AD27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090C5-D4A1-3F92-C545-6E2B7FDCC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F40CE-3DE0-D12A-94A4-671FFA364F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0A073-EE72-D8D5-242D-10F3DC2E2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AOE – Advanced Operational Environment</a:t>
            </a:r>
          </a:p>
          <a:p>
            <a:r>
              <a:rPr lang="en-US" dirty="0"/>
              <a:t>API – Application Programming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2E57-91FB-328A-21B5-0834CB66E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B4C2E-9B26-45A8-8C72-C06958AD2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9B7C7-27E5-4BE3-B15A-05A77827E0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8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689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C0AFCD-C059-4082-A8C4-FD3CF77EC052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4C19-FA37-4795-969A-E040D34BC6EA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8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F2E1-7F7A-4F83-BB90-E897BA0CA230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type="tx">
  <p:cSld name="Title &amp;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0284eceb4_4_92"/>
          <p:cNvSpPr txBox="1">
            <a:spLocks noGrp="1"/>
          </p:cNvSpPr>
          <p:nvPr>
            <p:ph type="title"/>
          </p:nvPr>
        </p:nvSpPr>
        <p:spPr>
          <a:xfrm>
            <a:off x="2193727" y="312539"/>
            <a:ext cx="7804364" cy="15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3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g80284eceb4_4_92"/>
          <p:cNvSpPr txBox="1">
            <a:spLocks noGrp="1"/>
          </p:cNvSpPr>
          <p:nvPr>
            <p:ph type="body" idx="1"/>
          </p:nvPr>
        </p:nvSpPr>
        <p:spPr>
          <a:xfrm>
            <a:off x="453827" y="1792486"/>
            <a:ext cx="10400000" cy="413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ctr" anchorCtr="0">
            <a:noAutofit/>
          </a:bodyPr>
          <a:lstStyle>
            <a:lvl1pPr marL="403433" lvl="0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marL="806867" lvl="1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210300" lvl="2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613733" lvl="3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017166" lvl="4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420600" lvl="5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2824033" lvl="6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227466" lvl="7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3630900" lvl="8" indent="-277360" algn="l">
              <a:lnSpc>
                <a:spcPct val="100000"/>
              </a:lnSpc>
              <a:spcBef>
                <a:spcPts val="2603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g80284eceb4_4_92"/>
          <p:cNvSpPr txBox="1">
            <a:spLocks noGrp="1"/>
          </p:cNvSpPr>
          <p:nvPr>
            <p:ph type="sldNum" idx="12"/>
          </p:nvPr>
        </p:nvSpPr>
        <p:spPr>
          <a:xfrm>
            <a:off x="5967910" y="6505277"/>
            <a:ext cx="247273" cy="25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05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252088-B3B6-47E6-AEEA-9EE3EEA29CE0}"/>
              </a:ext>
            </a:extLst>
          </p:cNvPr>
          <p:cNvSpPr/>
          <p:nvPr userDrawn="1"/>
        </p:nvSpPr>
        <p:spPr>
          <a:xfrm>
            <a:off x="2018581" y="6400800"/>
            <a:ext cx="10173419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BDBF03-6E17-4005-8327-71779D56AA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139"/>
          <a:stretch/>
        </p:blipFill>
        <p:spPr>
          <a:xfrm>
            <a:off x="253819" y="6434965"/>
            <a:ext cx="1379263" cy="3651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BB6D588-B159-4C4A-807C-B05DCB60130C}"/>
              </a:ext>
            </a:extLst>
          </p:cNvPr>
          <p:cNvSpPr/>
          <p:nvPr userDrawn="1"/>
        </p:nvSpPr>
        <p:spPr>
          <a:xfrm>
            <a:off x="2018580" y="6355080"/>
            <a:ext cx="10173419" cy="4571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b="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5762-20BA-49E5-A147-CD9EC5EA303C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3783A433-F039-4EA1-AA6E-7F833F232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3811" y="6492875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8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Franklin Gothic Book (Body)"/>
              </a:defRPr>
            </a:lvl1pPr>
          </a:lstStyle>
          <a:p>
            <a:fld id="{20A860C7-70F8-4746-A554-DF1D4FE68F48}" type="datetime1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 b="0"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7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49FC60-A270-4231-B486-E840595CB7C8}"/>
              </a:ext>
            </a:extLst>
          </p:cNvPr>
          <p:cNvSpPr/>
          <p:nvPr userDrawn="1"/>
        </p:nvSpPr>
        <p:spPr>
          <a:xfrm>
            <a:off x="2018581" y="6400800"/>
            <a:ext cx="10173419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0150C3-13A7-43BD-BF4D-4F715B7A3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139"/>
          <a:stretch/>
        </p:blipFill>
        <p:spPr>
          <a:xfrm>
            <a:off x="253819" y="6434965"/>
            <a:ext cx="1379263" cy="365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D8E7CB8-7E57-49F1-9C48-C84EF4561F16}"/>
              </a:ext>
            </a:extLst>
          </p:cNvPr>
          <p:cNvSpPr/>
          <p:nvPr userDrawn="1"/>
        </p:nvSpPr>
        <p:spPr>
          <a:xfrm>
            <a:off x="2018580" y="6355080"/>
            <a:ext cx="10173419" cy="4571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7249-C283-47B7-8F6E-0393E983AFA7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8467C-CB3A-46A8-A267-67BE5FA02971}"/>
              </a:ext>
            </a:extLst>
          </p:cNvPr>
          <p:cNvSpPr txBox="1"/>
          <p:nvPr userDrawn="1"/>
        </p:nvSpPr>
        <p:spPr>
          <a:xfrm>
            <a:off x="3149600" y="6484938"/>
            <a:ext cx="589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– PLEASE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26800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9914" y="364240"/>
            <a:ext cx="10058400" cy="7368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DE74-A8DD-425A-BF29-367FBB2DC3FC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2662" y="395412"/>
            <a:ext cx="10058400" cy="73628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BBDB-218D-40A3-9339-8D309E059AD2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74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4350-C33E-46F5-873E-58552554AE84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8F353-9E7D-474E-AE98-F82C8E8F0B8B}"/>
              </a:ext>
            </a:extLst>
          </p:cNvPr>
          <p:cNvSpPr txBox="1"/>
          <p:nvPr userDrawn="1"/>
        </p:nvSpPr>
        <p:spPr>
          <a:xfrm>
            <a:off x="3149600" y="6484938"/>
            <a:ext cx="589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– PLEASE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05417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684E71-BF7D-4ED2-993A-E09A0E80DB0E}"/>
              </a:ext>
            </a:extLst>
          </p:cNvPr>
          <p:cNvSpPr/>
          <p:nvPr userDrawn="1"/>
        </p:nvSpPr>
        <p:spPr>
          <a:xfrm>
            <a:off x="2018581" y="6400800"/>
            <a:ext cx="10173419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AA617-035B-4D38-8A53-F93626D2A7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0139"/>
          <a:stretch/>
        </p:blipFill>
        <p:spPr>
          <a:xfrm>
            <a:off x="253819" y="6434965"/>
            <a:ext cx="1379263" cy="3651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818B62-DDEC-40CE-8192-A7E9C5F45464}"/>
              </a:ext>
            </a:extLst>
          </p:cNvPr>
          <p:cNvSpPr/>
          <p:nvPr userDrawn="1"/>
        </p:nvSpPr>
        <p:spPr>
          <a:xfrm>
            <a:off x="2018580" y="6355080"/>
            <a:ext cx="10173419" cy="4571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6815B-3C25-4577-8B7F-697D84D1FCF0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2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F5506E12-442A-492F-9456-805ED7055D39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2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3200" b="0" i="0" u="none" strike="noStrike" kern="1200" cap="none" spc="15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1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018581" y="6400800"/>
            <a:ext cx="10173419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999" y="305790"/>
            <a:ext cx="100584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998" y="1331824"/>
            <a:ext cx="10698479" cy="46894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</a:t>
            </a:r>
            <a:r>
              <a:rPr lang="en-US" dirty="0" err="1"/>
              <a:t>levelcal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AF6EF7A-8F45-4365-B68C-D883817DBE5D}" type="datetime1">
              <a:rPr lang="en-US" smtClean="0"/>
              <a:t>10/6/2025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70B789-F6F1-47F1-8193-9D6AD5A90C06}"/>
              </a:ext>
            </a:extLst>
          </p:cNvPr>
          <p:cNvCxnSpPr/>
          <p:nvPr userDrawn="1"/>
        </p:nvCxnSpPr>
        <p:spPr>
          <a:xfrm>
            <a:off x="456999" y="1023470"/>
            <a:ext cx="106984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1332D86-CAFA-4877-BBB2-C1E46167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b="20139"/>
          <a:stretch/>
        </p:blipFill>
        <p:spPr>
          <a:xfrm>
            <a:off x="253819" y="6434965"/>
            <a:ext cx="1379263" cy="3651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EB1121-8E00-41A6-87D8-E9067E4D9CD5}"/>
              </a:ext>
            </a:extLst>
          </p:cNvPr>
          <p:cNvSpPr/>
          <p:nvPr userDrawn="1"/>
        </p:nvSpPr>
        <p:spPr>
          <a:xfrm>
            <a:off x="2018580" y="6355080"/>
            <a:ext cx="10173419" cy="4571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E9F88-9B7F-4412-80DE-C4A7DD144F76}"/>
              </a:ext>
            </a:extLst>
          </p:cNvPr>
          <p:cNvSpPr txBox="1"/>
          <p:nvPr userDrawn="1"/>
        </p:nvSpPr>
        <p:spPr>
          <a:xfrm>
            <a:off x="3149600" y="6484938"/>
            <a:ext cx="5892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CONFIDENTIAL AND PROPRIETARY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1578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spc="-50" baseline="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C08D-9D44-483F-B344-F36101A9F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04AAAA-10CC-4CB5-89C3-BA0E14637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2661C-C3EF-4711-A7AB-10BB42A5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58FCAADE-81B2-4827-8D27-0C7A6D116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007533"/>
            <a:ext cx="12192000" cy="91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A7EBF-7D28-4BB7-8918-49779309F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66" y="423666"/>
            <a:ext cx="6010668" cy="6010668"/>
          </a:xfrm>
          <a:prstGeom prst="rect">
            <a:avLst/>
          </a:prstGeom>
        </p:spPr>
      </p:pic>
      <p:pic>
        <p:nvPicPr>
          <p:cNvPr id="7" name="Picture 6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14A50F87-AFFD-4ABF-8226-7EE188DC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2" y="519131"/>
            <a:ext cx="3675895" cy="1231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78269F-03ED-487C-AF37-D0BCD7BF9C35}"/>
              </a:ext>
            </a:extLst>
          </p:cNvPr>
          <p:cNvSpPr txBox="1"/>
          <p:nvPr/>
        </p:nvSpPr>
        <p:spPr>
          <a:xfrm>
            <a:off x="431608" y="2668827"/>
            <a:ext cx="11389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Franklin Gothic Book" panose="020F0502020204030204"/>
              </a:rPr>
              <a:t>System Architecture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Franklin Gothic Book" panose="020F0502020204030204"/>
              </a:rPr>
              <a:t>Evolution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F51AE-0B6D-00BF-EFB8-0A9A58E963DE}"/>
              </a:ext>
            </a:extLst>
          </p:cNvPr>
          <p:cNvSpPr txBox="1"/>
          <p:nvPr/>
        </p:nvSpPr>
        <p:spPr>
          <a:xfrm>
            <a:off x="9932894" y="6257365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10/08/25</a:t>
            </a:r>
          </a:p>
        </p:txBody>
      </p:sp>
    </p:spTree>
    <p:extLst>
      <p:ext uri="{BB962C8B-B14F-4D97-AF65-F5344CB8AC3E}">
        <p14:creationId xmlns:p14="http://schemas.microsoft.com/office/powerpoint/2010/main" val="252144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47D1-381E-70DC-2505-54ADBD7C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1787C2A9-81D4-65C3-BE06-9EB0BF532DEC}"/>
              </a:ext>
            </a:extLst>
          </p:cNvPr>
          <p:cNvSpPr txBox="1"/>
          <p:nvPr/>
        </p:nvSpPr>
        <p:spPr>
          <a:xfrm>
            <a:off x="1192333" y="1187166"/>
            <a:ext cx="9543305" cy="2154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sz="2000" b="1" i="1" dirty="0">
                <a:solidFill>
                  <a:srgbClr val="0070C0"/>
                </a:solidFill>
              </a:rPr>
              <a:t>Company’s vision for the System Architecture is to create a </a:t>
            </a:r>
            <a:r>
              <a:rPr lang="en-US" sz="2000" b="1" i="1" u="sng" dirty="0">
                <a:solidFill>
                  <a:srgbClr val="0070C0"/>
                </a:solidFill>
              </a:rPr>
              <a:t>highly automated</a:t>
            </a:r>
            <a:r>
              <a:rPr lang="en-US" sz="2000" b="1" i="1" dirty="0">
                <a:solidFill>
                  <a:srgbClr val="0070C0"/>
                </a:solidFill>
              </a:rPr>
              <a:t>, </a:t>
            </a:r>
            <a:r>
              <a:rPr lang="en-US" sz="2000" b="1" i="1" u="sng" dirty="0">
                <a:solidFill>
                  <a:srgbClr val="0070C0"/>
                </a:solidFill>
              </a:rPr>
              <a:t>analytics-driven</a:t>
            </a:r>
            <a:r>
              <a:rPr lang="en-US" sz="2000" b="1" i="1" dirty="0">
                <a:solidFill>
                  <a:srgbClr val="0070C0"/>
                </a:solidFill>
              </a:rPr>
              <a:t>, adaptable, scalable and resilient platform that empowers Broadband Provider to deliver business results &amp; positions us for future growth in a rapidly evolving business environment. </a:t>
            </a:r>
            <a:endParaRPr lang="en-US" sz="2000" b="1" i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System Architecture will be  characterized by the following principles: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67D44-B164-8D44-2524-4F8232B53274}"/>
              </a:ext>
            </a:extLst>
          </p:cNvPr>
          <p:cNvSpPr/>
          <p:nvPr/>
        </p:nvSpPr>
        <p:spPr>
          <a:xfrm>
            <a:off x="4431426" y="3795757"/>
            <a:ext cx="3050451" cy="843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04A64C-F189-C086-4925-0CB6C97824DC}"/>
              </a:ext>
            </a:extLst>
          </p:cNvPr>
          <p:cNvSpPr/>
          <p:nvPr/>
        </p:nvSpPr>
        <p:spPr>
          <a:xfrm>
            <a:off x="4403637" y="3391979"/>
            <a:ext cx="3106786" cy="4606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68082-6EF2-63EA-C390-E9CA91B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A0FDCC-143A-5EBE-8CFD-2E6E16747B17}"/>
              </a:ext>
            </a:extLst>
          </p:cNvPr>
          <p:cNvSpPr txBox="1">
            <a:spLocks/>
          </p:cNvSpPr>
          <p:nvPr/>
        </p:nvSpPr>
        <p:spPr>
          <a:xfrm>
            <a:off x="307075" y="217392"/>
            <a:ext cx="100584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kern="1400" spc="-1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– System Architecture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C5DD0-E1F7-8186-5532-266C95991B72}"/>
              </a:ext>
            </a:extLst>
          </p:cNvPr>
          <p:cNvSpPr txBox="1"/>
          <p:nvPr/>
        </p:nvSpPr>
        <p:spPr>
          <a:xfrm>
            <a:off x="4622306" y="3453046"/>
            <a:ext cx="284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Scalability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7A1A-B268-7444-3D49-42E5FACC6B69}"/>
              </a:ext>
            </a:extLst>
          </p:cNvPr>
          <p:cNvSpPr txBox="1"/>
          <p:nvPr/>
        </p:nvSpPr>
        <p:spPr>
          <a:xfrm>
            <a:off x="4377714" y="3816257"/>
            <a:ext cx="32428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Create a system that enables business rapid growth </a:t>
            </a:r>
          </a:p>
          <a:p>
            <a:pPr algn="ctr"/>
            <a:r>
              <a:rPr lang="en-US" sz="1300" dirty="0"/>
              <a:t>Streamline data access to quickly retrieve information for improved business analytic</a:t>
            </a:r>
            <a:endParaRPr lang="en-US" sz="13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6D6335-A476-23DF-8245-B0D06FFE63B3}"/>
              </a:ext>
            </a:extLst>
          </p:cNvPr>
          <p:cNvSpPr/>
          <p:nvPr/>
        </p:nvSpPr>
        <p:spPr>
          <a:xfrm>
            <a:off x="1192333" y="3870304"/>
            <a:ext cx="2943683" cy="825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C2634C-F90F-0A44-399B-56F1A26A284C}"/>
              </a:ext>
            </a:extLst>
          </p:cNvPr>
          <p:cNvSpPr/>
          <p:nvPr/>
        </p:nvSpPr>
        <p:spPr>
          <a:xfrm>
            <a:off x="1193734" y="3391668"/>
            <a:ext cx="2943682" cy="4606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B14202-DC09-2223-4BD2-F5C18558A1CD}"/>
              </a:ext>
            </a:extLst>
          </p:cNvPr>
          <p:cNvSpPr txBox="1"/>
          <p:nvPr/>
        </p:nvSpPr>
        <p:spPr>
          <a:xfrm>
            <a:off x="1219998" y="3466089"/>
            <a:ext cx="310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Single Pane of Truth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7DC438-C9B8-B0E9-289C-9ED82BE5C3A2}"/>
              </a:ext>
            </a:extLst>
          </p:cNvPr>
          <p:cNvSpPr txBox="1"/>
          <p:nvPr/>
        </p:nvSpPr>
        <p:spPr>
          <a:xfrm>
            <a:off x="1143250" y="3936642"/>
            <a:ext cx="30546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Design a centralized source of accurate, consistent, and up-to-date information for </a:t>
            </a:r>
            <a:r>
              <a:rPr lang="en-US" sz="1300" b="1" dirty="0"/>
              <a:t>Fact Based Decision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63BA9-7A59-2331-F740-630D2C81AE45}"/>
              </a:ext>
            </a:extLst>
          </p:cNvPr>
          <p:cNvSpPr/>
          <p:nvPr/>
        </p:nvSpPr>
        <p:spPr>
          <a:xfrm>
            <a:off x="1204983" y="5391061"/>
            <a:ext cx="2943683" cy="843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336835-FA92-07EC-796B-4110A821ED3D}"/>
              </a:ext>
            </a:extLst>
          </p:cNvPr>
          <p:cNvSpPr/>
          <p:nvPr/>
        </p:nvSpPr>
        <p:spPr>
          <a:xfrm>
            <a:off x="1204984" y="4948308"/>
            <a:ext cx="2943682" cy="4606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1E5AEC-F511-CCAD-FDA6-025B6AB13C4C}"/>
              </a:ext>
            </a:extLst>
          </p:cNvPr>
          <p:cNvSpPr txBox="1"/>
          <p:nvPr/>
        </p:nvSpPr>
        <p:spPr>
          <a:xfrm>
            <a:off x="1117811" y="5011822"/>
            <a:ext cx="310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Business Intelligence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2181D1-E55D-D915-BF7E-90BA64B35064}"/>
              </a:ext>
            </a:extLst>
          </p:cNvPr>
          <p:cNvSpPr/>
          <p:nvPr/>
        </p:nvSpPr>
        <p:spPr>
          <a:xfrm>
            <a:off x="4538194" y="5409009"/>
            <a:ext cx="2943683" cy="825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02D09C-9B51-4A6D-4D13-CF0DE35E1707}"/>
              </a:ext>
            </a:extLst>
          </p:cNvPr>
          <p:cNvSpPr/>
          <p:nvPr/>
        </p:nvSpPr>
        <p:spPr>
          <a:xfrm>
            <a:off x="4539595" y="4930373"/>
            <a:ext cx="2943682" cy="4606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8A187E-EFAB-6486-C21B-2C86E46A12D0}"/>
              </a:ext>
            </a:extLst>
          </p:cNvPr>
          <p:cNvSpPr txBox="1"/>
          <p:nvPr/>
        </p:nvSpPr>
        <p:spPr>
          <a:xfrm>
            <a:off x="4377714" y="4991440"/>
            <a:ext cx="310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Automation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28B68A-9783-6B6A-1E0D-69BBA488DB29}"/>
              </a:ext>
            </a:extLst>
          </p:cNvPr>
          <p:cNvSpPr/>
          <p:nvPr/>
        </p:nvSpPr>
        <p:spPr>
          <a:xfrm>
            <a:off x="7791955" y="5374938"/>
            <a:ext cx="2943683" cy="843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98BEF8-D667-2EB5-D4DD-E045FE80F46A}"/>
              </a:ext>
            </a:extLst>
          </p:cNvPr>
          <p:cNvSpPr/>
          <p:nvPr/>
        </p:nvSpPr>
        <p:spPr>
          <a:xfrm>
            <a:off x="7791956" y="4932185"/>
            <a:ext cx="2943682" cy="4606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D643AC-FB6E-7C5E-18CB-5D5CF3449886}"/>
              </a:ext>
            </a:extLst>
          </p:cNvPr>
          <p:cNvSpPr txBox="1"/>
          <p:nvPr/>
        </p:nvSpPr>
        <p:spPr>
          <a:xfrm>
            <a:off x="7711014" y="4872925"/>
            <a:ext cx="310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Compliance, Auditability &amp; Collaboration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5602E4-2685-E83D-F69E-7C86956C4141}"/>
              </a:ext>
            </a:extLst>
          </p:cNvPr>
          <p:cNvSpPr txBox="1"/>
          <p:nvPr/>
        </p:nvSpPr>
        <p:spPr>
          <a:xfrm>
            <a:off x="7690488" y="5376431"/>
            <a:ext cx="3126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Enable UB team to meet regulatory compliance and facilitate  auditing process. Foster collaboration &amp; alignment across different teams. Helps breaking the </a:t>
            </a:r>
            <a:r>
              <a:rPr lang="en-US" sz="1200" b="1" dirty="0"/>
              <a:t>SILOS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23F067-82A3-8201-C918-7478C5577208}"/>
              </a:ext>
            </a:extLst>
          </p:cNvPr>
          <p:cNvSpPr/>
          <p:nvPr/>
        </p:nvSpPr>
        <p:spPr>
          <a:xfrm>
            <a:off x="7829156" y="3820685"/>
            <a:ext cx="2943683" cy="8251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20AF18-E9B5-7FEE-BA0C-31B7C99B9867}"/>
              </a:ext>
            </a:extLst>
          </p:cNvPr>
          <p:cNvSpPr/>
          <p:nvPr/>
        </p:nvSpPr>
        <p:spPr>
          <a:xfrm>
            <a:off x="7830382" y="3378108"/>
            <a:ext cx="2943682" cy="4606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F67054-02CA-3B7D-514C-0DBD8D6522D4}"/>
              </a:ext>
            </a:extLst>
          </p:cNvPr>
          <p:cNvSpPr txBox="1"/>
          <p:nvPr/>
        </p:nvSpPr>
        <p:spPr>
          <a:xfrm>
            <a:off x="7799995" y="3451538"/>
            <a:ext cx="310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Cost Optimized System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DBDBAE-910E-39F4-1E59-7B6DEF5CE466}"/>
              </a:ext>
            </a:extLst>
          </p:cNvPr>
          <p:cNvSpPr txBox="1"/>
          <p:nvPr/>
        </p:nvSpPr>
        <p:spPr>
          <a:xfrm>
            <a:off x="7662730" y="3780230"/>
            <a:ext cx="32428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Reduce duplication of efforts , minimize infrastructure &amp; maintenance costs, optimize resource utilization &amp; maximize return on investment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182B34-4C7E-07A0-15FE-13FF8C6A2A8E}"/>
              </a:ext>
            </a:extLst>
          </p:cNvPr>
          <p:cNvSpPr txBox="1"/>
          <p:nvPr/>
        </p:nvSpPr>
        <p:spPr>
          <a:xfrm>
            <a:off x="1092309" y="5360739"/>
            <a:ext cx="31413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Build system that enables in depth data analysis, informed decision making based on data driven insight, performance monitoring (KPI), streamline operational efficiency &amp; strategic planning and forecasting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51AAD82-6EDF-467B-3049-1F35721283CE}"/>
              </a:ext>
            </a:extLst>
          </p:cNvPr>
          <p:cNvSpPr txBox="1"/>
          <p:nvPr/>
        </p:nvSpPr>
        <p:spPr>
          <a:xfrm>
            <a:off x="4440882" y="5373256"/>
            <a:ext cx="31055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System with full automation with capability to adapt to AI/ML and offer significantly enhance efficiency, reliability and scalability </a:t>
            </a:r>
          </a:p>
        </p:txBody>
      </p:sp>
    </p:spTree>
    <p:extLst>
      <p:ext uri="{BB962C8B-B14F-4D97-AF65-F5344CB8AC3E}">
        <p14:creationId xmlns:p14="http://schemas.microsoft.com/office/powerpoint/2010/main" val="356707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147D1-381E-70DC-2505-54ADBD7CC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68082-6EF2-63EA-C390-E9CA91BC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A0FDCC-143A-5EBE-8CFD-2E6E16747B17}"/>
              </a:ext>
            </a:extLst>
          </p:cNvPr>
          <p:cNvSpPr txBox="1">
            <a:spLocks/>
          </p:cNvSpPr>
          <p:nvPr/>
        </p:nvSpPr>
        <p:spPr>
          <a:xfrm>
            <a:off x="307075" y="217392"/>
            <a:ext cx="10058400" cy="736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kern="1400" spc="-16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Architecture Evolution - Stages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BB0D862-7652-84CC-5566-D21763B00439}"/>
              </a:ext>
            </a:extLst>
          </p:cNvPr>
          <p:cNvSpPr/>
          <p:nvPr/>
        </p:nvSpPr>
        <p:spPr>
          <a:xfrm>
            <a:off x="7153446" y="1905967"/>
            <a:ext cx="4805402" cy="2887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21FD66-C8CF-3318-A7A6-6C8520D2811E}"/>
              </a:ext>
            </a:extLst>
          </p:cNvPr>
          <p:cNvSpPr/>
          <p:nvPr/>
        </p:nvSpPr>
        <p:spPr>
          <a:xfrm>
            <a:off x="3794951" y="1523501"/>
            <a:ext cx="3242828" cy="326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67D44-B164-8D44-2524-4F8232B53274}"/>
              </a:ext>
            </a:extLst>
          </p:cNvPr>
          <p:cNvSpPr/>
          <p:nvPr/>
        </p:nvSpPr>
        <p:spPr>
          <a:xfrm>
            <a:off x="370729" y="1572420"/>
            <a:ext cx="3242829" cy="2749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04A64C-F189-C086-4925-0CB6C97824DC}"/>
              </a:ext>
            </a:extLst>
          </p:cNvPr>
          <p:cNvSpPr/>
          <p:nvPr/>
        </p:nvSpPr>
        <p:spPr>
          <a:xfrm>
            <a:off x="372130" y="1093784"/>
            <a:ext cx="3256600" cy="8256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C5DD0-E1F7-8186-5532-266C95991B72}"/>
              </a:ext>
            </a:extLst>
          </p:cNvPr>
          <p:cNvSpPr txBox="1"/>
          <p:nvPr/>
        </p:nvSpPr>
        <p:spPr>
          <a:xfrm>
            <a:off x="422670" y="1215918"/>
            <a:ext cx="310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Stage - I 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Individual Tool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7A1A-B268-7444-3D49-42E5FACC6B69}"/>
              </a:ext>
            </a:extLst>
          </p:cNvPr>
          <p:cNvSpPr txBox="1"/>
          <p:nvPr/>
        </p:nvSpPr>
        <p:spPr>
          <a:xfrm>
            <a:off x="472830" y="2181649"/>
            <a:ext cx="3242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Define business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Define requirements /SOW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Prepare &amp; float RFP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Vendor/Tool selection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Execute implementation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Tool Change management of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On-going Life Cycle Management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0FE41-4BD8-8980-D881-5550C45040F3}"/>
              </a:ext>
            </a:extLst>
          </p:cNvPr>
          <p:cNvSpPr/>
          <p:nvPr/>
        </p:nvSpPr>
        <p:spPr>
          <a:xfrm>
            <a:off x="3762088" y="1103008"/>
            <a:ext cx="3242830" cy="8229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48A69-09AA-E7FF-8DB5-3E34417AB592}"/>
              </a:ext>
            </a:extLst>
          </p:cNvPr>
          <p:cNvSpPr txBox="1"/>
          <p:nvPr/>
        </p:nvSpPr>
        <p:spPr>
          <a:xfrm>
            <a:off x="3811165" y="1222256"/>
            <a:ext cx="3227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Stage –II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System Integration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4A304-8A81-4726-B99D-279AA65AC081}"/>
              </a:ext>
            </a:extLst>
          </p:cNvPr>
          <p:cNvSpPr txBox="1"/>
          <p:nvPr/>
        </p:nvSpPr>
        <p:spPr>
          <a:xfrm>
            <a:off x="3805086" y="2132571"/>
            <a:ext cx="33344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 linkage &amp; mesh of integrated system 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Defining key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Data interpretation , engineering &amp; transformation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Enable singular repository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Ability to corelate data across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Ability to pull reports using data from different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Ability to push/pull data automatically from one tool to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89F59E-843D-1EAF-3F7A-93D4F574C8CA}"/>
              </a:ext>
            </a:extLst>
          </p:cNvPr>
          <p:cNvSpPr/>
          <p:nvPr/>
        </p:nvSpPr>
        <p:spPr>
          <a:xfrm>
            <a:off x="7138276" y="1093784"/>
            <a:ext cx="4795093" cy="8510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33D44D-05F4-5064-3479-B3770ABF1FD4}"/>
              </a:ext>
            </a:extLst>
          </p:cNvPr>
          <p:cNvSpPr txBox="1"/>
          <p:nvPr/>
        </p:nvSpPr>
        <p:spPr>
          <a:xfrm>
            <a:off x="7138274" y="1116908"/>
            <a:ext cx="457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Stage –III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Business Intelligence (BI)/ Application Integration(API)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A6AE70-2D06-8EF2-C5D4-747783B641EA}"/>
              </a:ext>
            </a:extLst>
          </p:cNvPr>
          <p:cNvSpPr txBox="1"/>
          <p:nvPr/>
        </p:nvSpPr>
        <p:spPr>
          <a:xfrm>
            <a:off x="7140740" y="1982428"/>
            <a:ext cx="4876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Business user </a:t>
            </a:r>
            <a:r>
              <a:rPr lang="en-US" sz="1400" dirty="0"/>
              <a:t>– Identify BI/ automation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Designer </a:t>
            </a:r>
            <a:r>
              <a:rPr lang="en-US" sz="1600" dirty="0"/>
              <a:t>- </a:t>
            </a:r>
            <a:r>
              <a:rPr lang="en-US" sz="1400" dirty="0"/>
              <a:t>Define process mapping, identify parameters to be used from various tools, develop logic to interconnect parameters , Build analytical data model, define discrepancy guidelines for data governance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Coder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400" dirty="0"/>
              <a:t>Create data visualizations /dashboards &amp; reports / automation using low level code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Process Governance </a:t>
            </a:r>
            <a:r>
              <a:rPr lang="en-US" sz="1600" b="1" dirty="0"/>
              <a:t>- </a:t>
            </a:r>
            <a:r>
              <a:rPr lang="en-US" sz="1400" dirty="0"/>
              <a:t>Identify, manage,&amp; implementation of appropriate processes.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Data Governance </a:t>
            </a:r>
            <a:r>
              <a:rPr lang="en-US" sz="1600" b="1" dirty="0"/>
              <a:t>- </a:t>
            </a:r>
            <a:r>
              <a:rPr lang="en-US" sz="1400" dirty="0"/>
              <a:t>Identify, manage &amp; implement appropriate controls to maintain the accuracy of reports.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51CD6-2B87-231D-92B3-B663712C5134}"/>
              </a:ext>
            </a:extLst>
          </p:cNvPr>
          <p:cNvSpPr/>
          <p:nvPr/>
        </p:nvSpPr>
        <p:spPr>
          <a:xfrm>
            <a:off x="347151" y="5136314"/>
            <a:ext cx="3256600" cy="8256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C4517A-6A2A-BAB9-0052-6825DC616B88}"/>
              </a:ext>
            </a:extLst>
          </p:cNvPr>
          <p:cNvSpPr txBox="1"/>
          <p:nvPr/>
        </p:nvSpPr>
        <p:spPr>
          <a:xfrm>
            <a:off x="307075" y="5379856"/>
            <a:ext cx="3105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Data Security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4D837-05D2-0EAE-5722-5809794F17AF}"/>
              </a:ext>
            </a:extLst>
          </p:cNvPr>
          <p:cNvSpPr txBox="1"/>
          <p:nvPr/>
        </p:nvSpPr>
        <p:spPr>
          <a:xfrm>
            <a:off x="3715658" y="5019945"/>
            <a:ext cx="8057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Broadband Company data resides in Cloud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All tools are cloud based with proper security protection, most of tools are based on standard platforms like Salesforce with 2-step authentication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All data stays within USA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Proper protocols are followed to protect CPNI, every new employee must take mandatory Cybersecurity training and CPNI training. Every employee must take a refresher Cybersecurity and CPNI training every year. </a:t>
            </a:r>
          </a:p>
        </p:txBody>
      </p:sp>
    </p:spTree>
    <p:extLst>
      <p:ext uri="{BB962C8B-B14F-4D97-AF65-F5344CB8AC3E}">
        <p14:creationId xmlns:p14="http://schemas.microsoft.com/office/powerpoint/2010/main" val="146446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0FB20619-295E-5E70-B04E-D8EA2ED2EF4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18" progId="TCLayout.ActiveDocument.1">
                  <p:embed/>
                </p:oleObj>
              </mc:Choice>
              <mc:Fallback>
                <p:oleObj name="think-cell Slide" r:id="rId4" imgW="353" imgH="318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B20619-295E-5E70-B04E-D8EA2ED2E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4">
            <a:extLst>
              <a:ext uri="{FF2B5EF4-FFF2-40B4-BE49-F238E27FC236}">
                <a16:creationId xmlns:a16="http://schemas.microsoft.com/office/drawing/2014/main" id="{6801704D-9841-5A9B-6371-FA108CB7FE1D}"/>
              </a:ext>
            </a:extLst>
          </p:cNvPr>
          <p:cNvSpPr txBox="1">
            <a:spLocks/>
          </p:cNvSpPr>
          <p:nvPr/>
        </p:nvSpPr>
        <p:spPr>
          <a:xfrm>
            <a:off x="456995" y="594895"/>
            <a:ext cx="11201400" cy="3610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2800" b="0" i="0" cap="none" spc="0" baseline="0"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j-ea"/>
                <a:cs typeface="+mj-cs"/>
              </a:rPr>
              <a:t>Sample Network Architecture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5E5AFB8-C4A7-AE90-CF1C-0EBA06BB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5995" y="6446838"/>
            <a:ext cx="78001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Roboto Light" panose="02000000000000000000" pitchFamily="2" charset="0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32CF7D-DEE0-BC9D-27B3-0B204308045A}"/>
              </a:ext>
            </a:extLst>
          </p:cNvPr>
          <p:cNvSpPr txBox="1"/>
          <p:nvPr/>
        </p:nvSpPr>
        <p:spPr>
          <a:xfrm>
            <a:off x="456997" y="6139614"/>
            <a:ext cx="11036807" cy="338554"/>
          </a:xfrm>
          <a:prstGeom prst="rect">
            <a:avLst/>
          </a:prstGeom>
          <a:noFill/>
        </p:spPr>
        <p:txBody>
          <a:bodyPr wrap="square" lIns="0" anchor="b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49AA7-C7BA-4CC1-4039-8797CD621E24}"/>
              </a:ext>
            </a:extLst>
          </p:cNvPr>
          <p:cNvSpPr/>
          <p:nvPr/>
        </p:nvSpPr>
        <p:spPr>
          <a:xfrm>
            <a:off x="1050410" y="1820019"/>
            <a:ext cx="335255" cy="44543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1E4EA4-44A7-7BCC-50FE-711955811B33}"/>
              </a:ext>
            </a:extLst>
          </p:cNvPr>
          <p:cNvSpPr/>
          <p:nvPr/>
        </p:nvSpPr>
        <p:spPr>
          <a:xfrm>
            <a:off x="456995" y="1820019"/>
            <a:ext cx="335255" cy="44543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Franklin Gothic Book" panose="020F0502020204030204"/>
              </a:rPr>
              <a:t>New ISP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6022123B-AAD9-FE75-9596-5A21D4B48C3E}"/>
              </a:ext>
            </a:extLst>
          </p:cNvPr>
          <p:cNvSpPr/>
          <p:nvPr/>
        </p:nvSpPr>
        <p:spPr>
          <a:xfrm>
            <a:off x="790427" y="3958874"/>
            <a:ext cx="261806" cy="17659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22D495-BD62-38D5-B2F9-19F2359BA7ED}"/>
              </a:ext>
            </a:extLst>
          </p:cNvPr>
          <p:cNvSpPr/>
          <p:nvPr/>
        </p:nvSpPr>
        <p:spPr>
          <a:xfrm>
            <a:off x="2027976" y="1705095"/>
            <a:ext cx="7244905" cy="2966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2A2CD7-7C40-041F-2514-9B3299C8103C}"/>
              </a:ext>
            </a:extLst>
          </p:cNvPr>
          <p:cNvSpPr/>
          <p:nvPr/>
        </p:nvSpPr>
        <p:spPr>
          <a:xfrm>
            <a:off x="9351542" y="1633485"/>
            <a:ext cx="2336482" cy="4049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Broadband providers have  created a fully integrated digital echo system of connected tools where data flows seamlessly across various tools without any human intervention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Franklin Gothic Book" panose="020F0502020204030204"/>
              </a:rPr>
              <a:t>Automatic near real time updates for time sensitive activates like customer trouble tickets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Large scale historical data ingestion for analytics to aid business decisions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Franklin Gothic Book" panose="020F0502020204030204"/>
              </a:rPr>
              <a:t>Single view of data from all systems to provide users/AI agents with holistic view of all data regardless of originating  tools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Automated discrepancy reporting to aid process compliance and data integrity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Franklin Gothic Book" panose="020F0502020204030204"/>
              </a:rPr>
              <a:t>Proven track recording of integrating tools echo system with a Tier 1 operator using TMF standards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5F80E4-51AD-46C3-709C-458C8E591B24}"/>
              </a:ext>
            </a:extLst>
          </p:cNvPr>
          <p:cNvSpPr/>
          <p:nvPr/>
        </p:nvSpPr>
        <p:spPr>
          <a:xfrm>
            <a:off x="2027976" y="4937183"/>
            <a:ext cx="7244905" cy="1337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CEE1112-17F7-58D2-9724-EC2FCBCC90DA}"/>
              </a:ext>
            </a:extLst>
          </p:cNvPr>
          <p:cNvSpPr/>
          <p:nvPr/>
        </p:nvSpPr>
        <p:spPr>
          <a:xfrm>
            <a:off x="4389472" y="1566093"/>
            <a:ext cx="2172491" cy="28306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Broadband Provider Domain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837BED5-28F6-27D5-FB17-0BD319FFE160}"/>
              </a:ext>
            </a:extLst>
          </p:cNvPr>
          <p:cNvSpPr/>
          <p:nvPr/>
        </p:nvSpPr>
        <p:spPr>
          <a:xfrm>
            <a:off x="4577358" y="4794900"/>
            <a:ext cx="2172491" cy="2836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Other Tools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0D5C7D-4150-55DE-3846-E1AA5328DAF2}"/>
              </a:ext>
            </a:extLst>
          </p:cNvPr>
          <p:cNvSpPr/>
          <p:nvPr/>
        </p:nvSpPr>
        <p:spPr>
          <a:xfrm>
            <a:off x="7221702" y="1938086"/>
            <a:ext cx="1848590" cy="429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Business Intelligence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A76DB16-2E62-B845-B364-F86BE76A1C08}"/>
              </a:ext>
            </a:extLst>
          </p:cNvPr>
          <p:cNvSpPr/>
          <p:nvPr/>
        </p:nvSpPr>
        <p:spPr>
          <a:xfrm>
            <a:off x="5394695" y="1938086"/>
            <a:ext cx="1428430" cy="429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Data Storage &amp; Transformation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043193C-DB86-8343-88D3-03237482BDCA}"/>
              </a:ext>
            </a:extLst>
          </p:cNvPr>
          <p:cNvSpPr/>
          <p:nvPr/>
        </p:nvSpPr>
        <p:spPr>
          <a:xfrm>
            <a:off x="2255310" y="1938086"/>
            <a:ext cx="2689279" cy="429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Data Sources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CF06A4A-DC56-E358-9F59-D55A532986E7}"/>
              </a:ext>
            </a:extLst>
          </p:cNvPr>
          <p:cNvSpPr/>
          <p:nvPr/>
        </p:nvSpPr>
        <p:spPr>
          <a:xfrm>
            <a:off x="2255309" y="2405065"/>
            <a:ext cx="1285609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Finance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Mgmt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0945A3-13C8-9BF9-84EF-CC4C8958B3D3}"/>
              </a:ext>
            </a:extLst>
          </p:cNvPr>
          <p:cNvSpPr/>
          <p:nvPr/>
        </p:nvSpPr>
        <p:spPr>
          <a:xfrm>
            <a:off x="2255309" y="2625587"/>
            <a:ext cx="1285609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Contract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Mgmt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7AF856-19DD-9D8A-182E-554656E22766}"/>
              </a:ext>
            </a:extLst>
          </p:cNvPr>
          <p:cNvSpPr/>
          <p:nvPr/>
        </p:nvSpPr>
        <p:spPr>
          <a:xfrm>
            <a:off x="3658980" y="2405065"/>
            <a:ext cx="1285609" cy="183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Design Tool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20531D-F791-9C91-152C-B528A609A3A9}"/>
              </a:ext>
            </a:extLst>
          </p:cNvPr>
          <p:cNvSpPr/>
          <p:nvPr/>
        </p:nvSpPr>
        <p:spPr>
          <a:xfrm>
            <a:off x="3657256" y="2625587"/>
            <a:ext cx="1287383" cy="1833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Performance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387479-1340-2B99-4D25-0F413D85B616}"/>
              </a:ext>
            </a:extLst>
          </p:cNvPr>
          <p:cNvSpPr/>
          <p:nvPr/>
        </p:nvSpPr>
        <p:spPr>
          <a:xfrm>
            <a:off x="2255309" y="2846109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Service Mgmt Tool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113A0D-BC36-B335-5437-16F0F6AA6D1F}"/>
              </a:ext>
            </a:extLst>
          </p:cNvPr>
          <p:cNvSpPr/>
          <p:nvPr/>
        </p:nvSpPr>
        <p:spPr>
          <a:xfrm>
            <a:off x="2255309" y="3066630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Project Management Tool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FBE46C2-6C79-1426-AF92-98C15C6601C5}"/>
              </a:ext>
            </a:extLst>
          </p:cNvPr>
          <p:cNvSpPr/>
          <p:nvPr/>
        </p:nvSpPr>
        <p:spPr>
          <a:xfrm>
            <a:off x="2255309" y="3287151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Fiber Map Tool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D8C99F-A837-7CD0-4D68-CB001F35F973}"/>
              </a:ext>
            </a:extLst>
          </p:cNvPr>
          <p:cNvSpPr/>
          <p:nvPr/>
        </p:nvSpPr>
        <p:spPr>
          <a:xfrm>
            <a:off x="2255309" y="3507672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FiberFirst CRM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1D9097-4AE5-19AF-8EDF-0A5DC4116387}"/>
              </a:ext>
            </a:extLst>
          </p:cNvPr>
          <p:cNvSpPr/>
          <p:nvPr/>
        </p:nvSpPr>
        <p:spPr>
          <a:xfrm>
            <a:off x="2255309" y="3728193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Enterprise Billing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21F409-287A-2AC6-C6C3-634667739BFA}"/>
              </a:ext>
            </a:extLst>
          </p:cNvPr>
          <p:cNvSpPr/>
          <p:nvPr/>
        </p:nvSpPr>
        <p:spPr>
          <a:xfrm>
            <a:off x="2255309" y="3948714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Sales Management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B293B3E-F173-ED27-C702-531F4AE19446}"/>
              </a:ext>
            </a:extLst>
          </p:cNvPr>
          <p:cNvSpPr/>
          <p:nvPr/>
        </p:nvSpPr>
        <p:spPr>
          <a:xfrm>
            <a:off x="2255309" y="4389760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Sales Assets Mgt.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D1C5A7C-74B1-A93D-CF25-03E7EC8BE2F9}"/>
              </a:ext>
            </a:extLst>
          </p:cNvPr>
          <p:cNvSpPr/>
          <p:nvPr/>
        </p:nvSpPr>
        <p:spPr>
          <a:xfrm>
            <a:off x="2255309" y="4169235"/>
            <a:ext cx="2689280" cy="183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Operations Tracker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702E470-DC05-3FD2-4B1F-5B10479894EF}"/>
              </a:ext>
            </a:extLst>
          </p:cNvPr>
          <p:cNvSpPr/>
          <p:nvPr/>
        </p:nvSpPr>
        <p:spPr>
          <a:xfrm>
            <a:off x="5396661" y="3616248"/>
            <a:ext cx="1426464" cy="612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Batch Data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Processing/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Transformation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64FC41D-32AE-E6B3-21F5-279F6EC96A5D}"/>
              </a:ext>
            </a:extLst>
          </p:cNvPr>
          <p:cNvSpPr/>
          <p:nvPr/>
        </p:nvSpPr>
        <p:spPr>
          <a:xfrm>
            <a:off x="5396661" y="2758008"/>
            <a:ext cx="1426464" cy="24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Franklin Gothic Book" panose="020F0502020204030204"/>
              </a:rPr>
              <a:t>Broadband Provider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 Data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E890EFA-0125-2E9D-4AA2-CA01A2480C80}"/>
              </a:ext>
            </a:extLst>
          </p:cNvPr>
          <p:cNvSpPr/>
          <p:nvPr/>
        </p:nvSpPr>
        <p:spPr>
          <a:xfrm>
            <a:off x="5396661" y="3044088"/>
            <a:ext cx="1426464" cy="242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Franklin Gothic Book" panose="020F0502020204030204"/>
              </a:rPr>
              <a:t>ISP1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 Data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D16FF99-1BB1-0DB8-695D-36AE403F4047}"/>
              </a:ext>
            </a:extLst>
          </p:cNvPr>
          <p:cNvSpPr/>
          <p:nvPr/>
        </p:nvSpPr>
        <p:spPr>
          <a:xfrm>
            <a:off x="5396661" y="3330168"/>
            <a:ext cx="1426464" cy="242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ISP2 Data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CBBA312-B01A-4539-2312-0E2591C38466}"/>
              </a:ext>
            </a:extLst>
          </p:cNvPr>
          <p:cNvSpPr txBox="1"/>
          <p:nvPr/>
        </p:nvSpPr>
        <p:spPr>
          <a:xfrm>
            <a:off x="7221702" y="2725175"/>
            <a:ext cx="18470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Franklin Gothic Book" panose="020F050202020403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Data Analytics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Dashboard /Reports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5A9EB67-9346-1240-D3F4-6567F1E9243C}"/>
              </a:ext>
            </a:extLst>
          </p:cNvPr>
          <p:cNvSpPr txBox="1"/>
          <p:nvPr/>
        </p:nvSpPr>
        <p:spPr>
          <a:xfrm>
            <a:off x="7221702" y="3682669"/>
            <a:ext cx="1847088" cy="261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182880" marR="0" lvl="0" indent="-18288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Application Integration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D9106CA-DF0C-E33B-6295-BA64C9FAD9FF}"/>
              </a:ext>
            </a:extLst>
          </p:cNvPr>
          <p:cNvSpPr/>
          <p:nvPr/>
        </p:nvSpPr>
        <p:spPr>
          <a:xfrm>
            <a:off x="7221702" y="3173704"/>
            <a:ext cx="1848590" cy="429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Coding</a:t>
            </a:r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4C3FD664-AA38-C553-9054-64D4172D3FC6}"/>
              </a:ext>
            </a:extLst>
          </p:cNvPr>
          <p:cNvSpPr/>
          <p:nvPr/>
        </p:nvSpPr>
        <p:spPr>
          <a:xfrm>
            <a:off x="5093404" y="2858496"/>
            <a:ext cx="260069" cy="1823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F6EBDE3D-9E43-11B8-0AEA-AA199CEB34A8}"/>
              </a:ext>
            </a:extLst>
          </p:cNvPr>
          <p:cNvSpPr/>
          <p:nvPr/>
        </p:nvSpPr>
        <p:spPr>
          <a:xfrm>
            <a:off x="6892379" y="2788054"/>
            <a:ext cx="260069" cy="1823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6B443566-0A33-68DF-5FCB-7579AEDF18AB}"/>
              </a:ext>
            </a:extLst>
          </p:cNvPr>
          <p:cNvSpPr/>
          <p:nvPr/>
        </p:nvSpPr>
        <p:spPr>
          <a:xfrm>
            <a:off x="6892379" y="3487427"/>
            <a:ext cx="260069" cy="18235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C2E0D91-3DCD-572D-1529-EEF13409EC05}"/>
              </a:ext>
            </a:extLst>
          </p:cNvPr>
          <p:cNvSpPr/>
          <p:nvPr/>
        </p:nvSpPr>
        <p:spPr>
          <a:xfrm>
            <a:off x="2381913" y="5076576"/>
            <a:ext cx="1426464" cy="200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Field Service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520DB15-BE62-E530-3714-36554A82EC56}"/>
              </a:ext>
            </a:extLst>
          </p:cNvPr>
          <p:cNvSpPr/>
          <p:nvPr/>
        </p:nvSpPr>
        <p:spPr>
          <a:xfrm>
            <a:off x="2381913" y="5307506"/>
            <a:ext cx="1426464" cy="2003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CRM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D1F0F83-9D02-2560-0DBD-96284DC573DC}"/>
              </a:ext>
            </a:extLst>
          </p:cNvPr>
          <p:cNvSpPr/>
          <p:nvPr/>
        </p:nvSpPr>
        <p:spPr>
          <a:xfrm>
            <a:off x="2381913" y="5538436"/>
            <a:ext cx="1426464" cy="200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NOC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4C8C0FF-4B66-19EE-9763-BF3720DBC6A3}"/>
              </a:ext>
            </a:extLst>
          </p:cNvPr>
          <p:cNvSpPr/>
          <p:nvPr/>
        </p:nvSpPr>
        <p:spPr>
          <a:xfrm>
            <a:off x="2381913" y="5769366"/>
            <a:ext cx="1426464" cy="200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OSS System 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36F3B55-9061-C338-3DA0-B4408F63B86D}"/>
              </a:ext>
            </a:extLst>
          </p:cNvPr>
          <p:cNvSpPr/>
          <p:nvPr/>
        </p:nvSpPr>
        <p:spPr>
          <a:xfrm>
            <a:off x="2381913" y="6000296"/>
            <a:ext cx="1426464" cy="200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OSS System 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367DBEC-4496-BDD0-4E7B-AFB17DD8A3CC}"/>
              </a:ext>
            </a:extLst>
          </p:cNvPr>
          <p:cNvSpPr/>
          <p:nvPr/>
        </p:nvSpPr>
        <p:spPr>
          <a:xfrm>
            <a:off x="7563513" y="5076576"/>
            <a:ext cx="1426464" cy="427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Tax Compliance Software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ACD7702-4793-83EF-470E-7F5AF48E509A}"/>
              </a:ext>
            </a:extLst>
          </p:cNvPr>
          <p:cNvSpPr/>
          <p:nvPr/>
        </p:nvSpPr>
        <p:spPr>
          <a:xfrm>
            <a:off x="7563513" y="5538436"/>
            <a:ext cx="1426464" cy="200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Geocoding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Arrow: Left-Right 111">
            <a:extLst>
              <a:ext uri="{FF2B5EF4-FFF2-40B4-BE49-F238E27FC236}">
                <a16:creationId xmlns:a16="http://schemas.microsoft.com/office/drawing/2014/main" id="{E0E3689B-F6C5-38C2-D732-B3AE22D95C5B}"/>
              </a:ext>
            </a:extLst>
          </p:cNvPr>
          <p:cNvSpPr/>
          <p:nvPr/>
        </p:nvSpPr>
        <p:spPr>
          <a:xfrm>
            <a:off x="9351542" y="5687903"/>
            <a:ext cx="508224" cy="301165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13" name="Arrow: Left-Right 112">
            <a:extLst>
              <a:ext uri="{FF2B5EF4-FFF2-40B4-BE49-F238E27FC236}">
                <a16:creationId xmlns:a16="http://schemas.microsoft.com/office/drawing/2014/main" id="{2AF5A67A-E29C-456B-B846-6FBA67934424}"/>
              </a:ext>
            </a:extLst>
          </p:cNvPr>
          <p:cNvSpPr/>
          <p:nvPr/>
        </p:nvSpPr>
        <p:spPr>
          <a:xfrm>
            <a:off x="9351542" y="6016904"/>
            <a:ext cx="508224" cy="30116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A62B7AD-09AF-2624-87DE-B39E9ED4EF90}"/>
              </a:ext>
            </a:extLst>
          </p:cNvPr>
          <p:cNvSpPr/>
          <p:nvPr/>
        </p:nvSpPr>
        <p:spPr>
          <a:xfrm>
            <a:off x="10013080" y="5746818"/>
            <a:ext cx="1480724" cy="183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Live Tool Data Update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735F141-518C-FB4A-7BA6-B7F14AC1B24B}"/>
              </a:ext>
            </a:extLst>
          </p:cNvPr>
          <p:cNvSpPr/>
          <p:nvPr/>
        </p:nvSpPr>
        <p:spPr>
          <a:xfrm>
            <a:off x="10013080" y="6075819"/>
            <a:ext cx="1524870" cy="183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Arial" panose="020B0604020202020204" pitchFamily="34" charset="0"/>
              </a:rPr>
              <a:t>Periodic T-Mobile Data Update</a:t>
            </a:r>
          </a:p>
        </p:txBody>
      </p: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41ADBD40-1B83-4162-F843-0073206F1E8E}"/>
              </a:ext>
            </a:extLst>
          </p:cNvPr>
          <p:cNvSpPr/>
          <p:nvPr/>
        </p:nvSpPr>
        <p:spPr>
          <a:xfrm>
            <a:off x="1452708" y="2219935"/>
            <a:ext cx="508224" cy="301165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8FB272D8-17AF-1B9B-0009-B133FB79043B}"/>
              </a:ext>
            </a:extLst>
          </p:cNvPr>
          <p:cNvSpPr/>
          <p:nvPr/>
        </p:nvSpPr>
        <p:spPr>
          <a:xfrm>
            <a:off x="1452708" y="3213938"/>
            <a:ext cx="508224" cy="30116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16" name="Arrow: Left-Right 115">
            <a:extLst>
              <a:ext uri="{FF2B5EF4-FFF2-40B4-BE49-F238E27FC236}">
                <a16:creationId xmlns:a16="http://schemas.microsoft.com/office/drawing/2014/main" id="{D36F292D-C2FB-01CA-48B6-32561CDF0966}"/>
              </a:ext>
            </a:extLst>
          </p:cNvPr>
          <p:cNvSpPr/>
          <p:nvPr/>
        </p:nvSpPr>
        <p:spPr>
          <a:xfrm>
            <a:off x="1452708" y="5455172"/>
            <a:ext cx="508224" cy="301165"/>
          </a:xfrm>
          <a:prstGeom prst="left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API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622F6-0584-325D-8FDC-998BE4A7D172}"/>
              </a:ext>
            </a:extLst>
          </p:cNvPr>
          <p:cNvSpPr txBox="1">
            <a:spLocks/>
          </p:cNvSpPr>
          <p:nvPr/>
        </p:nvSpPr>
        <p:spPr>
          <a:xfrm>
            <a:off x="456995" y="1104901"/>
            <a:ext cx="11256264" cy="38926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ctr" anchorCtr="1">
            <a:noAutofit/>
          </a:bodyPr>
          <a:lstStyle>
            <a:defPPr>
              <a:defRPr lang="en-US"/>
            </a:defPPr>
            <a:lvl1pPr algn="ctr">
              <a:defRPr sz="1200" b="1" kern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marL="0" marR="0" lvl="0" indent="0" algn="ctr" defTabSz="108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Network and systems infrastructure enable a streamlined approach to onboarding an ISP to Broadband network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0E22AD4-35B6-EC7B-5174-CAB0D7FAD07A}"/>
              </a:ext>
            </a:extLst>
          </p:cNvPr>
          <p:cNvCxnSpPr>
            <a:cxnSpLocks/>
            <a:stCxn id="99" idx="3"/>
          </p:cNvCxnSpPr>
          <p:nvPr/>
        </p:nvCxnSpPr>
        <p:spPr>
          <a:xfrm flipH="1">
            <a:off x="5044561" y="3813474"/>
            <a:ext cx="4024229" cy="488047"/>
          </a:xfrm>
          <a:prstGeom prst="bentConnector3">
            <a:avLst>
              <a:gd name="adj1" fmla="val -56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88844EA-674F-67A3-C49F-EC586C30E2B9}"/>
              </a:ext>
            </a:extLst>
          </p:cNvPr>
          <p:cNvCxnSpPr/>
          <p:nvPr/>
        </p:nvCxnSpPr>
        <p:spPr>
          <a:xfrm>
            <a:off x="5044611" y="2496732"/>
            <a:ext cx="0" cy="1984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221FB4-6F9C-DBCD-B304-FD95F1B679D6}"/>
              </a:ext>
            </a:extLst>
          </p:cNvPr>
          <p:cNvCxnSpPr>
            <a:stCxn id="45" idx="3"/>
          </p:cNvCxnSpPr>
          <p:nvPr/>
        </p:nvCxnSpPr>
        <p:spPr>
          <a:xfrm flipV="1">
            <a:off x="4944589" y="2496732"/>
            <a:ext cx="1488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0FA7BEA-70D3-8FB8-1CBE-FA5A0FAD8F5F}"/>
              </a:ext>
            </a:extLst>
          </p:cNvPr>
          <p:cNvCxnSpPr>
            <a:stCxn id="90" idx="3"/>
          </p:cNvCxnSpPr>
          <p:nvPr/>
        </p:nvCxnSpPr>
        <p:spPr>
          <a:xfrm>
            <a:off x="4944589" y="4481427"/>
            <a:ext cx="100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597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etrospectVTI">
  <a:themeElements>
    <a:clrScheme name="Custom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9DD9"/>
      </a:accent1>
      <a:accent2>
        <a:srgbClr val="17406D"/>
      </a:accent2>
      <a:accent3>
        <a:srgbClr val="0BD0D9"/>
      </a:accent3>
      <a:accent4>
        <a:srgbClr val="10CF9B"/>
      </a:accent4>
      <a:accent5>
        <a:srgbClr val="07674D"/>
      </a:accent5>
      <a:accent6>
        <a:srgbClr val="0B9B74"/>
      </a:accent6>
      <a:hlink>
        <a:srgbClr val="0F6FC6"/>
      </a:hlink>
      <a:folHlink>
        <a:srgbClr val="54A838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posed GWI Structure_2021-07-02 v3" id="{78A5F520-CA91-4906-9AF9-B18A8EBB4E9D}" vid="{9970D0E9-7CD5-457E-BFE9-0D9C1FC42FE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D5A5DFCA0184594FAE349020D9ACF" ma:contentTypeVersion="10" ma:contentTypeDescription="Create a new document." ma:contentTypeScope="" ma:versionID="79b13f84014992b59e5646681bb1a22a">
  <xsd:schema xmlns:xsd="http://www.w3.org/2001/XMLSchema" xmlns:xs="http://www.w3.org/2001/XMLSchema" xmlns:p="http://schemas.microsoft.com/office/2006/metadata/properties" xmlns:ns3="7c8ed555-349e-4f55-80a1-b1b567023210" targetNamespace="http://schemas.microsoft.com/office/2006/metadata/properties" ma:root="true" ma:fieldsID="3eb39fe3ac9d586a87b3e94c61a02dde" ns3:_="">
    <xsd:import namespace="7c8ed555-349e-4f55-80a1-b1b567023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ed555-349e-4f55-80a1-b1b567023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571C0F-053C-4473-9E86-7D4009F42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711A7E-FACB-49C4-926D-6EAEEE2CA410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c8ed555-349e-4f55-80a1-b1b56702321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F55BA4-7402-4E52-9F9E-9B46344E8F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ed555-349e-4f55-80a1-b1b567023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38600</TotalTime>
  <Words>700</Words>
  <Application>Microsoft Office PowerPoint</Application>
  <PresentationFormat>Widescreen</PresentationFormat>
  <Paragraphs>115</Paragraphs>
  <Slides>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Franklin Gothic Book (Body)</vt:lpstr>
      <vt:lpstr>Helvetica</vt:lpstr>
      <vt:lpstr>Helvetica Neue Light</vt:lpstr>
      <vt:lpstr>Open Sans</vt:lpstr>
      <vt:lpstr>Template PresentationGo</vt:lpstr>
      <vt:lpstr>2_RetrospectVTI</vt:lpstr>
      <vt:lpstr>think-cell Slide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Ubiquity Broadband</dc:title>
  <dc:creator>gregory dial</dc:creator>
  <cp:lastModifiedBy>Varinder</cp:lastModifiedBy>
  <cp:revision>395</cp:revision>
  <dcterms:created xsi:type="dcterms:W3CDTF">2021-04-24T16:30:01Z</dcterms:created>
  <dcterms:modified xsi:type="dcterms:W3CDTF">2025-10-06T19:03:25Z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0x0101005B8D5A5DFCA0184594FAE349020D9ACF</vt:lpwstr>
  </property>
</Properties>
</file>