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UyQ+PMbtMAOa3WEAsb7dJOjmM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4fcc485ca_0_173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84fcc485ca_0_173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84fcc485ca_0_173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84fcc485ca_0_21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384fcc485ca_0_211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84fcc485ca_0_211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84fcc485ca_0_23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84fcc485ca_0_23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84fcc485ca_0_230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4fcc485ca_0_9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84fcc485ca_0_9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84fcc485ca_0_97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4fcc485ca_0_24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84fcc485ca_0_24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84fcc485ca_0_249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84fcc485ca_0_19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84fcc485ca_0_192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84fcc485ca_0_192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84fcc485ca_0_26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84fcc485ca_0_268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84fcc485ca_0_268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4fcc485ca_0_15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84fcc485ca_0_15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384fcc485ca_0_154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4fcc485ca_0_30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84fcc485ca_0_306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384fcc485ca_0_306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84fcc485ca_0_28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384fcc485ca_0_28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384fcc485ca_0_287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4fcc485ca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84fcc485ca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84fcc485ca_0_0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4fcc485ca_0_1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84fcc485ca_0_1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84fcc485ca_0_19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4fcc485ca_0_4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84fcc485ca_0_4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84fcc485ca_0_40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4fcc485ca_0_13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84fcc485ca_0_13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84fcc485ca_0_135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4fcc485ca_0_5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84fcc485ca_0_5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84fcc485ca_0_59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4fcc485ca_0_11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84fcc485ca_0_116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84fcc485ca_0_116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4fcc485ca_0_7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84fcc485ca_0_78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84fcc485ca_0_78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4fcc485ca_0_32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84fcc485ca_0_32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84fcc485ca_0_325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7"/>
          <p:cNvSpPr/>
          <p:nvPr/>
        </p:nvSpPr>
        <p:spPr>
          <a:xfrm>
            <a:off x="0" y="6400800"/>
            <a:ext cx="2209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80298"/>
            <a:ext cx="9144000" cy="594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4646"/>
            <a:ext cx="2209800" cy="43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3"/>
          <p:cNvSpPr/>
          <p:nvPr/>
        </p:nvSpPr>
        <p:spPr>
          <a:xfrm>
            <a:off x="0" y="6400800"/>
            <a:ext cx="2209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" y="6392274"/>
            <a:ext cx="2183297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2.jpg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0" y="-1"/>
            <a:ext cx="9144000" cy="462912"/>
          </a:xfrm>
          <a:prstGeom prst="rect">
            <a:avLst/>
          </a:prstGeom>
          <a:gradFill>
            <a:gsLst>
              <a:gs pos="0">
                <a:srgbClr val="FFC000"/>
              </a:gs>
              <a:gs pos="7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0" y="6424550"/>
            <a:ext cx="9144000" cy="43345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FE080"/>
              </a:gs>
              <a:gs pos="100000">
                <a:srgbClr val="FFC0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113"/>
            <a:ext cx="1325563" cy="45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550" y="861"/>
            <a:ext cx="1524163" cy="462050"/>
          </a:xfrm>
          <a:prstGeom prst="rect">
            <a:avLst/>
          </a:prstGeom>
          <a:solidFill>
            <a:srgbClr val="CC00CC">
              <a:alpha val="0"/>
            </a:srgbClr>
          </a:solidFill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0279" y="6422897"/>
            <a:ext cx="2443997" cy="44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422896"/>
            <a:ext cx="2209800" cy="4405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type="ctrTitle"/>
          </p:nvPr>
        </p:nvSpPr>
        <p:spPr>
          <a:xfrm>
            <a:off x="0" y="528700"/>
            <a:ext cx="9168000" cy="16767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1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1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1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21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Illinois Institute of Technology, Chicago, IL</a:t>
            </a:r>
            <a:endParaRPr b="1" sz="21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t/>
            </a:r>
            <a:endParaRPr b="1" sz="21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4032250" y="5073650"/>
            <a:ext cx="1127125" cy="1046163"/>
            <a:chOff x="4059194" y="4565822"/>
            <a:chExt cx="1126936" cy="1046205"/>
          </a:xfrm>
        </p:grpSpPr>
        <p:sp>
          <p:nvSpPr>
            <p:cNvPr id="104" name="Google Shape;104;p1"/>
            <p:cNvSpPr/>
            <p:nvPr/>
          </p:nvSpPr>
          <p:spPr>
            <a:xfrm rot="-2761752">
              <a:off x="4286891" y="4755605"/>
              <a:ext cx="687416" cy="669813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oogle Shape;105;p1"/>
            <p:cNvGrpSpPr/>
            <p:nvPr/>
          </p:nvGrpSpPr>
          <p:grpSpPr>
            <a:xfrm>
              <a:off x="4059194" y="4565822"/>
              <a:ext cx="1126936" cy="1046205"/>
              <a:chOff x="4059194" y="4565822"/>
              <a:chExt cx="1126936" cy="1046205"/>
            </a:xfrm>
          </p:grpSpPr>
          <p:sp>
            <p:nvSpPr>
              <p:cNvPr id="106" name="Google Shape;106;p1"/>
              <p:cNvSpPr/>
              <p:nvPr/>
            </p:nvSpPr>
            <p:spPr>
              <a:xfrm>
                <a:off x="4254424" y="4775380"/>
                <a:ext cx="722191" cy="603274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4590536" y="4565822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4940643" y="4705865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4271319" y="4710464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5140411" y="5047735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953966" y="5434675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4059194" y="5053913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4266234" y="5434673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4611130" y="5562600"/>
                <a:ext cx="45719" cy="49427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15" name="Google Shape;115;p1"/>
          <p:cNvSpPr/>
          <p:nvPr/>
        </p:nvSpPr>
        <p:spPr>
          <a:xfrm>
            <a:off x="0" y="3228350"/>
            <a:ext cx="9144000" cy="16767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Sessions on </a:t>
            </a:r>
            <a:endParaRPr b="1" i="0" sz="3200" u="none" cap="none" strike="noStrike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Communications Quality, Reliability &amp; Security</a:t>
            </a:r>
            <a:endParaRPr b="1">
              <a:solidFill>
                <a:schemeClr val="dk1"/>
              </a:solidFill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October 7 – 8, 2025</a:t>
            </a:r>
            <a:endParaRPr b="1" i="0" sz="2800" u="none" cap="none" strike="noStrike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84fcc485ca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84fcc485ca_0_173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g384fcc485ca_0_173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292" name="Google Shape;292;g384fcc485ca_0_173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g384fcc485ca_0_173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294" name="Google Shape;294;g384fcc485ca_0_173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g384fcc485ca_0_173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g384fcc485ca_0_173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g384fcc485ca_0_173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g384fcc485ca_0_173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g384fcc485ca_0_173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g384fcc485ca_0_173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g384fcc485ca_0_173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g384fcc485ca_0_173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03" name="Google Shape;303;g384fcc485ca_0_173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Day 1 Closing Remarks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Abby Knowles, ASKTech Works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384fcc485ca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84fcc485ca_0_211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g384fcc485ca_0_211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312" name="Google Shape;312;g384fcc485ca_0_211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" name="Google Shape;313;g384fcc485ca_0_211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314" name="Google Shape;314;g384fcc485ca_0_211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g384fcc485ca_0_211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g384fcc485ca_0_211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g384fcc485ca_0_211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g384fcc485ca_0_211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9" name="Google Shape;319;g384fcc485ca_0_211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0" name="Google Shape;320;g384fcc485ca_0_211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1" name="Google Shape;321;g384fcc485ca_0_211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2" name="Google Shape;322;g384fcc485ca_0_211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23" name="Google Shape;323;g384fcc485ca_0_211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RECEPTION</a:t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384fcc485ca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84fcc485ca_0_230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g384fcc485ca_0_230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332" name="Google Shape;332;g384fcc485ca_0_230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g384fcc485ca_0_230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334" name="Google Shape;334;g384fcc485ca_0_230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g384fcc485ca_0_230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Google Shape;336;g384fcc485ca_0_230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7" name="Google Shape;337;g384fcc485ca_0_230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8" name="Google Shape;338;g384fcc485ca_0_230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9" name="Google Shape;339;g384fcc485ca_0_230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0" name="Google Shape;340;g384fcc485ca_0_230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1" name="Google Shape;341;g384fcc485ca_0_230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2" name="Google Shape;342;g384fcc485ca_0_230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43" name="Google Shape;343;g384fcc485ca_0_230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Day 2 WELCOME </a:t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Alana Scott, Ericsson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384fcc485ca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84fcc485ca_0_97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g384fcc485ca_0_97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352" name="Google Shape;352;g384fcc485ca_0_97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g384fcc485ca_0_97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354" name="Google Shape;354;g384fcc485ca_0_97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g384fcc485ca_0_97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g384fcc485ca_0_97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g384fcc485ca_0_97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8" name="Google Shape;358;g384fcc485ca_0_97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9" name="Google Shape;359;g384fcc485ca_0_97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Google Shape;360;g384fcc485ca_0_97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1" name="Google Shape;361;g384fcc485ca_0_97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2" name="Google Shape;362;g384fcc485ca_0_97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63" name="Google Shape;363;g384fcc485ca_0_97"/>
          <p:cNvSpPr/>
          <p:nvPr/>
        </p:nvSpPr>
        <p:spPr>
          <a:xfrm>
            <a:off x="0" y="3228350"/>
            <a:ext cx="9144000" cy="17262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CQR Awards &amp;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Technical Committee Meeting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Chris Mayer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384fcc485ca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384fcc485ca_0_249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g384fcc485ca_0_249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372" name="Google Shape;372;g384fcc485ca_0_249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3" name="Google Shape;373;g384fcc485ca_0_249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374" name="Google Shape;374;g384fcc485ca_0_249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g384fcc485ca_0_249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6" name="Google Shape;376;g384fcc485ca_0_249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7" name="Google Shape;377;g384fcc485ca_0_249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8" name="Google Shape;378;g384fcc485ca_0_249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9" name="Google Shape;379;g384fcc485ca_0_249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0" name="Google Shape;380;g384fcc485ca_0_249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1" name="Google Shape;381;g384fcc485ca_0_249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2" name="Google Shape;382;g384fcc485ca_0_249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83" name="Google Shape;383;g384fcc485ca_0_249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BREAK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8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384fcc485ca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384fcc485ca_0_192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g384fcc485ca_0_192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392" name="Google Shape;392;g384fcc485ca_0_192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" name="Google Shape;393;g384fcc485ca_0_192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394" name="Google Shape;394;g384fcc485ca_0_192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g384fcc485ca_0_192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6" name="Google Shape;396;g384fcc485ca_0_192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7" name="Google Shape;397;g384fcc485ca_0_192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8" name="Google Shape;398;g384fcc485ca_0_192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9" name="Google Shape;399;g384fcc485ca_0_192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Google Shape;400;g384fcc485ca_0_192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Google Shape;401;g384fcc485ca_0_192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2" name="Google Shape;402;g384fcc485ca_0_192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03" name="Google Shape;403;g384fcc485ca_0_192"/>
          <p:cNvSpPr/>
          <p:nvPr/>
        </p:nvSpPr>
        <p:spPr>
          <a:xfrm>
            <a:off x="0" y="3228350"/>
            <a:ext cx="9144000" cy="18456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Session 5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Panel: High Performing Networks &amp; Systems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Moderator: Abby Knowles, ASKTech Works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g384fcc485ca_0_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84fcc485ca_0_268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g384fcc485ca_0_268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412" name="Google Shape;412;g384fcc485ca_0_268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3" name="Google Shape;413;g384fcc485ca_0_268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414" name="Google Shape;414;g384fcc485ca_0_268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g384fcc485ca_0_268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6" name="Google Shape;416;g384fcc485ca_0_268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7" name="Google Shape;417;g384fcc485ca_0_268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8" name="Google Shape;418;g384fcc485ca_0_268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9" name="Google Shape;419;g384fcc485ca_0_268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0" name="Google Shape;420;g384fcc485ca_0_268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1" name="Google Shape;421;g384fcc485ca_0_268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2" name="Google Shape;422;g384fcc485ca_0_268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23" name="Google Shape;423;g384fcc485ca_0_268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BREAK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8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g384fcc485ca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384fcc485ca_0_154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g384fcc485ca_0_154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432" name="Google Shape;432;g384fcc485ca_0_154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g384fcc485ca_0_154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434" name="Google Shape;434;g384fcc485ca_0_154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g384fcc485ca_0_154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6" name="Google Shape;436;g384fcc485ca_0_154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7" name="Google Shape;437;g384fcc485ca_0_154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8" name="Google Shape;438;g384fcc485ca_0_154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9" name="Google Shape;439;g384fcc485ca_0_154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0" name="Google Shape;440;g384fcc485ca_0_154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1" name="Google Shape;441;g384fcc485ca_0_154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2" name="Google Shape;442;g384fcc485ca_0_154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43" name="Google Shape;443;g384fcc485ca_0_154"/>
          <p:cNvSpPr/>
          <p:nvPr/>
        </p:nvSpPr>
        <p:spPr>
          <a:xfrm>
            <a:off x="0" y="3228350"/>
            <a:ext cx="9144000" cy="18456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Panel: The Future of Quantum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Internet &amp; Implications for 6G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Moderator: Justin Perkins, CTIA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384fcc485ca_0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384fcc485ca_0_306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g384fcc485ca_0_306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452" name="Google Shape;452;g384fcc485ca_0_306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3" name="Google Shape;453;g384fcc485ca_0_306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454" name="Google Shape;454;g384fcc485ca_0_306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g384fcc485ca_0_306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6" name="Google Shape;456;g384fcc485ca_0_306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g384fcc485ca_0_306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Google Shape;458;g384fcc485ca_0_306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9" name="Google Shape;459;g384fcc485ca_0_306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g384fcc485ca_0_306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1" name="Google Shape;461;g384fcc485ca_0_306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2" name="Google Shape;462;g384fcc485ca_0_306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63" name="Google Shape;463;g384fcc485ca_0_306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Workshop Closing Remarks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Abby Knowles, ASKTech Works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384fcc485ca_0_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384fcc485ca_0_287"/>
          <p:cNvSpPr txBox="1"/>
          <p:nvPr>
            <p:ph type="ctrTitle"/>
          </p:nvPr>
        </p:nvSpPr>
        <p:spPr>
          <a:xfrm>
            <a:off x="23900" y="709975"/>
            <a:ext cx="9144000" cy="1269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g384fcc485ca_0_287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472" name="Google Shape;472;g384fcc485ca_0_287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3" name="Google Shape;473;g384fcc485ca_0_287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474" name="Google Shape;474;g384fcc485ca_0_287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g384fcc485ca_0_287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6" name="Google Shape;476;g384fcc485ca_0_287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7" name="Google Shape;477;g384fcc485ca_0_287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8" name="Google Shape;478;g384fcc485ca_0_287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9" name="Google Shape;479;g384fcc485ca_0_287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0" name="Google Shape;480;g384fcc485ca_0_287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1" name="Google Shape;481;g384fcc485ca_0_287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g384fcc485ca_0_287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84fcc485c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84fcc485ca_0_0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g384fcc485ca_0_0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124" name="Google Shape;124;g384fcc485ca_0_0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" name="Google Shape;125;g384fcc485ca_0_0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126" name="Google Shape;126;g384fcc485ca_0_0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g384fcc485ca_0_0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8" name="Google Shape;128;g384fcc485ca_0_0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9" name="Google Shape;129;g384fcc485ca_0_0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" name="Google Shape;130;g384fcc485ca_0_0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" name="Google Shape;131;g384fcc485ca_0_0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" name="Google Shape;132;g384fcc485ca_0_0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" name="Google Shape;133;g384fcc485ca_0_0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4" name="Google Shape;134;g384fcc485ca_0_0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35" name="Google Shape;135;g384fcc485ca_0_0"/>
          <p:cNvSpPr/>
          <p:nvPr/>
        </p:nvSpPr>
        <p:spPr>
          <a:xfrm>
            <a:off x="0" y="3228350"/>
            <a:ext cx="9144000" cy="16767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General Program Co-Chairs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Alana Scott                      Abby Knowles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Ericsson                      ASKTech Works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5"/>
          <p:cNvSpPr/>
          <p:nvPr/>
        </p:nvSpPr>
        <p:spPr>
          <a:xfrm>
            <a:off x="990600" y="2819400"/>
            <a:ext cx="7470775" cy="152310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C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C000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84fcc485ca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84fcc485ca_0_19"/>
          <p:cNvSpPr txBox="1"/>
          <p:nvPr>
            <p:ph type="ctrTitle"/>
          </p:nvPr>
        </p:nvSpPr>
        <p:spPr>
          <a:xfrm>
            <a:off x="23900" y="936575"/>
            <a:ext cx="9144000" cy="7554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4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Welcome and Thank You</a:t>
            </a:r>
            <a:endParaRPr b="1" sz="37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g384fcc485ca_0_19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144" name="Google Shape;144;g384fcc485ca_0_19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g384fcc485ca_0_19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146" name="Google Shape;146;g384fcc485ca_0_19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g384fcc485ca_0_19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" name="Google Shape;148;g384fcc485ca_0_19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9" name="Google Shape;149;g384fcc485ca_0_19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" name="Google Shape;150;g384fcc485ca_0_19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" name="Google Shape;151;g384fcc485ca_0_19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Google Shape;152;g384fcc485ca_0_19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" name="Google Shape;153;g384fcc485ca_0_19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" name="Google Shape;154;g384fcc485ca_0_19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55" name="Google Shape;155;g384fcc485ca_0_19"/>
          <p:cNvSpPr/>
          <p:nvPr/>
        </p:nvSpPr>
        <p:spPr>
          <a:xfrm>
            <a:off x="0" y="2835600"/>
            <a:ext cx="9144000" cy="30255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Keynote Speakers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Panel Members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IEEE CQR Officers, Advisory Board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2025 Organizing Committee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Session Chairs and Speakers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Distinguished Attendees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Friends and Family</a:t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84fcc485c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84fcc485ca_0_40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g384fcc485ca_0_40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164" name="Google Shape;164;g384fcc485ca_0_40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g384fcc485ca_0_40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166" name="Google Shape;166;g384fcc485ca_0_40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g384fcc485ca_0_40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8" name="Google Shape;168;g384fcc485ca_0_40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9" name="Google Shape;169;g384fcc485ca_0_40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0" name="Google Shape;170;g384fcc485ca_0_40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1" name="Google Shape;171;g384fcc485ca_0_40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2" name="Google Shape;172;g384fcc485ca_0_40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3" name="Google Shape;173;g384fcc485ca_0_40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4" name="Google Shape;174;g384fcc485ca_0_40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75" name="Google Shape;175;g384fcc485ca_0_40"/>
          <p:cNvSpPr/>
          <p:nvPr/>
        </p:nvSpPr>
        <p:spPr>
          <a:xfrm>
            <a:off x="0" y="3228350"/>
            <a:ext cx="9144000" cy="16767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Session 1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NextGen Mobile Networks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Kevin Krantz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84fcc485ca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84fcc485ca_0_135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g384fcc485ca_0_135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184" name="Google Shape;184;g384fcc485ca_0_135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g384fcc485ca_0_135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186" name="Google Shape;186;g384fcc485ca_0_135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g384fcc485ca_0_135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8" name="Google Shape;188;g384fcc485ca_0_135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" name="Google Shape;189;g384fcc485ca_0_135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" name="Google Shape;190;g384fcc485ca_0_135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" name="Google Shape;191;g384fcc485ca_0_135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" name="Google Shape;192;g384fcc485ca_0_135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3" name="Google Shape;193;g384fcc485ca_0_135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4" name="Google Shape;194;g384fcc485ca_0_135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5" name="Google Shape;195;g384fcc485ca_0_135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BREAK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8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384fcc485ca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84fcc485ca_0_59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384fcc485ca_0_59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204" name="Google Shape;204;g384fcc485ca_0_59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g384fcc485ca_0_59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206" name="Google Shape;206;g384fcc485ca_0_59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384fcc485ca_0_59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Google Shape;208;g384fcc485ca_0_59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Google Shape;209;g384fcc485ca_0_59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0" name="Google Shape;210;g384fcc485ca_0_59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1" name="Google Shape;211;g384fcc485ca_0_59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Google Shape;212;g384fcc485ca_0_59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g384fcc485ca_0_59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4" name="Google Shape;214;g384fcc485ca_0_59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15" name="Google Shape;215;g384fcc485ca_0_59"/>
          <p:cNvSpPr/>
          <p:nvPr/>
        </p:nvSpPr>
        <p:spPr>
          <a:xfrm>
            <a:off x="0" y="3228350"/>
            <a:ext cx="9144000" cy="18456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Session 2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Security, Quality &amp; Reliability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Justin Perkins, CTIA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384fcc485ca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84fcc485ca_0_116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384fcc485ca_0_116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224" name="Google Shape;224;g384fcc485ca_0_116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" name="Google Shape;225;g384fcc485ca_0_116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226" name="Google Shape;226;g384fcc485ca_0_116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384fcc485ca_0_116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8" name="Google Shape;228;g384fcc485ca_0_116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9" name="Google Shape;229;g384fcc485ca_0_116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0" name="Google Shape;230;g384fcc485ca_0_116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1" name="Google Shape;231;g384fcc485ca_0_116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2" name="Google Shape;232;g384fcc485ca_0_116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3" name="Google Shape;233;g384fcc485ca_0_116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Google Shape;234;g384fcc485ca_0_116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35" name="Google Shape;235;g384fcc485ca_0_116"/>
          <p:cNvSpPr/>
          <p:nvPr/>
        </p:nvSpPr>
        <p:spPr>
          <a:xfrm>
            <a:off x="0" y="3228350"/>
            <a:ext cx="9144000" cy="14241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BREAK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86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8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84fcc485ca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84fcc485ca_0_78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g384fcc485ca_0_78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244" name="Google Shape;244;g384fcc485ca_0_78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g384fcc485ca_0_78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246" name="Google Shape;246;g384fcc485ca_0_78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384fcc485ca_0_78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8" name="Google Shape;248;g384fcc485ca_0_78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9" name="Google Shape;249;g384fcc485ca_0_78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0" name="Google Shape;250;g384fcc485ca_0_78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1" name="Google Shape;251;g384fcc485ca_0_78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2" name="Google Shape;252;g384fcc485ca_0_78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3" name="Google Shape;253;g384fcc485ca_0_78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4" name="Google Shape;254;g384fcc485ca_0_78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55" name="Google Shape;255;g384fcc485ca_0_78"/>
          <p:cNvSpPr/>
          <p:nvPr/>
        </p:nvSpPr>
        <p:spPr>
          <a:xfrm>
            <a:off x="0" y="3228350"/>
            <a:ext cx="9144000" cy="18456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Executive Panel: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Operationalizing Emerging Technologies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Panel Chair: Abby Knowles, ASKTech Works</a:t>
            </a:r>
            <a:endParaRPr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384fcc485ca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677" y="6424550"/>
            <a:ext cx="2382549" cy="43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84fcc485ca_0_325"/>
          <p:cNvSpPr txBox="1"/>
          <p:nvPr>
            <p:ph type="ctrTitle"/>
          </p:nvPr>
        </p:nvSpPr>
        <p:spPr>
          <a:xfrm>
            <a:off x="23900" y="709975"/>
            <a:ext cx="9144000" cy="1284000"/>
          </a:xfrm>
          <a:prstGeom prst="rect">
            <a:avLst/>
          </a:prstGeom>
          <a:solidFill>
            <a:srgbClr val="F1E7E7">
              <a:alpha val="37340"/>
            </a:srgbClr>
          </a:solidFill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0"/>
              <a:buFont typeface="Garamond"/>
              <a:buNone/>
            </a:pPr>
            <a:r>
              <a:rPr b="1" lang="en-US" sz="6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2025 CQR</a:t>
            </a:r>
            <a:b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INTERNATIONAL  WORKSHOP</a:t>
            </a:r>
            <a:endParaRPr b="1" sz="22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g384fcc485ca_0_325"/>
          <p:cNvGrpSpPr/>
          <p:nvPr/>
        </p:nvGrpSpPr>
        <p:grpSpPr>
          <a:xfrm>
            <a:off x="4032381" y="5073833"/>
            <a:ext cx="1127042" cy="1046278"/>
            <a:chOff x="4059194" y="4565822"/>
            <a:chExt cx="1126817" cy="1046278"/>
          </a:xfrm>
        </p:grpSpPr>
        <p:sp>
          <p:nvSpPr>
            <p:cNvPr id="264" name="Google Shape;264;g384fcc485ca_0_325"/>
            <p:cNvSpPr/>
            <p:nvPr/>
          </p:nvSpPr>
          <p:spPr>
            <a:xfrm rot="-2761533">
              <a:off x="4286926" y="4755598"/>
              <a:ext cx="687418" cy="669810"/>
            </a:xfrm>
            <a:prstGeom prst="star4">
              <a:avLst>
                <a:gd fmla="val 12500" name="adj"/>
              </a:avLst>
            </a:prstGeom>
            <a:solidFill>
              <a:srgbClr val="FFC000"/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700000" dist="53882">
                <a:schemeClr val="dk2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g384fcc485ca_0_325"/>
            <p:cNvGrpSpPr/>
            <p:nvPr/>
          </p:nvGrpSpPr>
          <p:grpSpPr>
            <a:xfrm>
              <a:off x="4059194" y="4565822"/>
              <a:ext cx="1126817" cy="1046278"/>
              <a:chOff x="4059194" y="4565822"/>
              <a:chExt cx="1126817" cy="1046278"/>
            </a:xfrm>
          </p:grpSpPr>
          <p:sp>
            <p:nvSpPr>
              <p:cNvPr id="266" name="Google Shape;266;g384fcc485ca_0_325"/>
              <p:cNvSpPr/>
              <p:nvPr/>
            </p:nvSpPr>
            <p:spPr>
              <a:xfrm>
                <a:off x="4254424" y="4775380"/>
                <a:ext cx="722100" cy="603300"/>
              </a:xfrm>
              <a:prstGeom prst="star4">
                <a:avLst>
                  <a:gd fmla="val 12500" name="adj"/>
                </a:avLst>
              </a:prstGeom>
              <a:solidFill>
                <a:srgbClr val="FFC000"/>
              </a:solidFill>
              <a:ln cap="flat" cmpd="sng" w="127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2700000" dist="53882">
                  <a:schemeClr val="dk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g384fcc485ca_0_325"/>
              <p:cNvSpPr/>
              <p:nvPr/>
            </p:nvSpPr>
            <p:spPr>
              <a:xfrm>
                <a:off x="4590536" y="4565822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8" name="Google Shape;268;g384fcc485ca_0_325"/>
              <p:cNvSpPr/>
              <p:nvPr/>
            </p:nvSpPr>
            <p:spPr>
              <a:xfrm>
                <a:off x="4940643" y="470586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g384fcc485ca_0_325"/>
              <p:cNvSpPr/>
              <p:nvPr/>
            </p:nvSpPr>
            <p:spPr>
              <a:xfrm>
                <a:off x="4271319" y="4710464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g384fcc485ca_0_325"/>
              <p:cNvSpPr/>
              <p:nvPr/>
            </p:nvSpPr>
            <p:spPr>
              <a:xfrm>
                <a:off x="5140411" y="504773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g384fcc485ca_0_325"/>
              <p:cNvSpPr/>
              <p:nvPr/>
            </p:nvSpPr>
            <p:spPr>
              <a:xfrm>
                <a:off x="4953966" y="5434675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g384fcc485ca_0_325"/>
              <p:cNvSpPr/>
              <p:nvPr/>
            </p:nvSpPr>
            <p:spPr>
              <a:xfrm>
                <a:off x="4059194" y="505391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g384fcc485ca_0_325"/>
              <p:cNvSpPr/>
              <p:nvPr/>
            </p:nvSpPr>
            <p:spPr>
              <a:xfrm>
                <a:off x="4266234" y="5434673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g384fcc485ca_0_325"/>
              <p:cNvSpPr/>
              <p:nvPr/>
            </p:nvSpPr>
            <p:spPr>
              <a:xfrm>
                <a:off x="4611130" y="5562600"/>
                <a:ext cx="45600" cy="49500"/>
              </a:xfrm>
              <a:prstGeom prst="flowChartConnector">
                <a:avLst/>
              </a:prstGeom>
              <a:solidFill>
                <a:srgbClr val="FFC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75" name="Google Shape;275;g384fcc485ca_0_325"/>
          <p:cNvSpPr/>
          <p:nvPr/>
        </p:nvSpPr>
        <p:spPr>
          <a:xfrm>
            <a:off x="0" y="3228350"/>
            <a:ext cx="9144000" cy="2783700"/>
          </a:xfrm>
          <a:prstGeom prst="rect">
            <a:avLst/>
          </a:prstGeom>
          <a:solidFill>
            <a:srgbClr val="F1E7E7">
              <a:alpha val="74050"/>
            </a:srgbClr>
          </a:solidFill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Executive Panel: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                                    </a:t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g384fcc485ca_0_325"/>
          <p:cNvSpPr txBox="1"/>
          <p:nvPr/>
        </p:nvSpPr>
        <p:spPr>
          <a:xfrm>
            <a:off x="2624217" y="5227057"/>
            <a:ext cx="2235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50" lIns="14450" spcFirstLastPara="1" rIns="14450" wrap="square" tIns="1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Paradise</a:t>
            </a:r>
            <a:endParaRPr b="1" sz="205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7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VP-Netwk Tech Operations</a:t>
            </a:r>
            <a:endParaRPr b="1" sz="1187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7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AT&amp;T</a:t>
            </a:r>
            <a:endParaRPr b="1" sz="1187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84fcc485ca_0_325"/>
          <p:cNvSpPr txBox="1"/>
          <p:nvPr/>
        </p:nvSpPr>
        <p:spPr>
          <a:xfrm>
            <a:off x="4675018" y="5227057"/>
            <a:ext cx="1687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50" lIns="14450" spcFirstLastPara="1" rIns="14450" wrap="square" tIns="1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Pasi Hurri</a:t>
            </a:r>
            <a:endParaRPr b="1" sz="205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7"/>
              <a:buFont typeface="Arial"/>
              <a:buNone/>
            </a:pPr>
            <a:r>
              <a:rPr b="1" lang="en-US" sz="11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endParaRPr b="1" sz="118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7"/>
              <a:buFont typeface="Arial"/>
              <a:buNone/>
            </a:pPr>
            <a:r>
              <a:rPr b="1" lang="en-US" sz="11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BaseN</a:t>
            </a:r>
            <a:endParaRPr sz="118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84fcc485ca_0_325"/>
          <p:cNvSpPr txBox="1"/>
          <p:nvPr/>
        </p:nvSpPr>
        <p:spPr>
          <a:xfrm>
            <a:off x="6616051" y="5262190"/>
            <a:ext cx="20727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50" lIns="14450" spcFirstLastPara="1" rIns="14450" wrap="square" tIns="1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Hardik Patni</a:t>
            </a:r>
            <a:endParaRPr b="1" sz="205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Accts Director - North America</a:t>
            </a:r>
            <a:endParaRPr b="1" sz="118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LabLabee</a:t>
            </a:r>
            <a:endParaRPr b="1" sz="118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84fcc485ca_0_325"/>
          <p:cNvSpPr txBox="1"/>
          <p:nvPr/>
        </p:nvSpPr>
        <p:spPr>
          <a:xfrm>
            <a:off x="540750" y="5234115"/>
            <a:ext cx="2180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50" lIns="14450" spcFirstLastPara="1" rIns="14450" wrap="square" tIns="1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Anne Lee</a:t>
            </a:r>
            <a:endParaRPr b="1" sz="205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CTO &amp; Sr. Research Scientist</a:t>
            </a:r>
            <a:endParaRPr b="1" sz="118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Research Labs - Nokia Labs</a:t>
            </a:r>
            <a:endParaRPr b="1" sz="118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384fcc485ca_0_325" title="mike Paradi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629" y="3909429"/>
            <a:ext cx="1175117" cy="12587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7891" rotWithShape="0" algn="bl" dir="5400000" dist="22630">
              <a:srgbClr val="000000">
                <a:alpha val="50000"/>
              </a:srgbClr>
            </a:outerShdw>
          </a:effectLst>
        </p:spPr>
      </p:pic>
      <p:pic>
        <p:nvPicPr>
          <p:cNvPr id="281" name="Google Shape;281;g384fcc485ca_0_325" title="Anne Lee 202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242" y="3909414"/>
            <a:ext cx="1598947" cy="125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84fcc485ca_0_325" title="Screenshot 2025-10-02 at 8.56.23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5165" y="3877950"/>
            <a:ext cx="1046809" cy="134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83" name="Google Shape;283;g384fcc485ca_0_325" title="Hardik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431" y="3909414"/>
            <a:ext cx="1889946" cy="12587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2018-04-18T00:12:38Z</dcterms:created>
  <dc:creator>Christopher John Mayer</dc:creator>
</cp:coreProperties>
</file>