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2"/>
  </p:notesMasterIdLst>
  <p:handoutMasterIdLst>
    <p:handoutMasterId r:id="rId23"/>
  </p:handoutMasterIdLst>
  <p:sldIdLst>
    <p:sldId id="256" r:id="rId2"/>
    <p:sldId id="301" r:id="rId3"/>
    <p:sldId id="265" r:id="rId4"/>
    <p:sldId id="302" r:id="rId5"/>
    <p:sldId id="272" r:id="rId6"/>
    <p:sldId id="274" r:id="rId7"/>
    <p:sldId id="287" r:id="rId8"/>
    <p:sldId id="291" r:id="rId9"/>
    <p:sldId id="305" r:id="rId10"/>
    <p:sldId id="286" r:id="rId11"/>
    <p:sldId id="307" r:id="rId12"/>
    <p:sldId id="311" r:id="rId13"/>
    <p:sldId id="312" r:id="rId14"/>
    <p:sldId id="309" r:id="rId15"/>
    <p:sldId id="278" r:id="rId16"/>
    <p:sldId id="310" r:id="rId17"/>
    <p:sldId id="292" r:id="rId18"/>
    <p:sldId id="293" r:id="rId19"/>
    <p:sldId id="281"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684"/>
    <a:srgbClr val="44546A"/>
    <a:srgbClr val="FDB927"/>
    <a:srgbClr val="FFFFFF"/>
    <a:srgbClr val="C2C2C2"/>
    <a:srgbClr val="666666"/>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57" autoAdjust="0"/>
    <p:restoredTop sz="79348" autoAdjust="0"/>
  </p:normalViewPr>
  <p:slideViewPr>
    <p:cSldViewPr snapToGrid="0" snapToObjects="1" showGuides="1">
      <p:cViewPr varScale="1">
        <p:scale>
          <a:sx n="130" d="100"/>
          <a:sy n="130" d="100"/>
        </p:scale>
        <p:origin x="1048" y="300"/>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showGuides="1">
      <p:cViewPr varScale="1">
        <p:scale>
          <a:sx n="154" d="100"/>
          <a:sy n="154" d="100"/>
        </p:scale>
        <p:origin x="323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98A445-5558-4449-9DF3-8EEAEDD938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34A98F-C81B-5E43-B628-921FF4B5EC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B1CED-BBCC-CC47-A076-726FEE660A1D}" type="datetimeFigureOut">
              <a:rPr lang="en-US" smtClean="0"/>
              <a:t>10/5/2025</a:t>
            </a:fld>
            <a:endParaRPr lang="en-US"/>
          </a:p>
        </p:txBody>
      </p:sp>
      <p:sp>
        <p:nvSpPr>
          <p:cNvPr id="4" name="Footer Placeholder 3">
            <a:extLst>
              <a:ext uri="{FF2B5EF4-FFF2-40B4-BE49-F238E27FC236}">
                <a16:creationId xmlns:a16="http://schemas.microsoft.com/office/drawing/2014/main" id="{2FF60DD8-5E58-8D4A-A979-73CD5394E1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15FB1A-06FD-E345-910F-9E3110383C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F81C4C-E9ED-B046-AA44-551BE7F59700}" type="slidenum">
              <a:rPr lang="en-US" smtClean="0"/>
              <a:t>‹#›</a:t>
            </a:fld>
            <a:endParaRPr lang="en-US"/>
          </a:p>
        </p:txBody>
      </p:sp>
    </p:spTree>
    <p:extLst>
      <p:ext uri="{BB962C8B-B14F-4D97-AF65-F5344CB8AC3E}">
        <p14:creationId xmlns:p14="http://schemas.microsoft.com/office/powerpoint/2010/main" val="2333025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63988-4FE8-2E4D-BB69-0AEF97854ADC}"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09317-7393-CE42-8571-143524D75DA5}" type="slidenum">
              <a:rPr lang="en-US" smtClean="0"/>
              <a:t>‹#›</a:t>
            </a:fld>
            <a:endParaRPr lang="en-US"/>
          </a:p>
        </p:txBody>
      </p:sp>
    </p:spTree>
    <p:extLst>
      <p:ext uri="{BB962C8B-B14F-4D97-AF65-F5344CB8AC3E}">
        <p14:creationId xmlns:p14="http://schemas.microsoft.com/office/powerpoint/2010/main" val="148857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ransportation.gov/"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nhtsa.gov/move-over-its-law"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erence.com/node/12931/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 I’m Dr. Chandra Jaiswal, and today I’ll show how synthetic perception can literally save lives in real-time mobility</a:t>
            </a:r>
          </a:p>
        </p:txBody>
      </p:sp>
      <p:sp>
        <p:nvSpPr>
          <p:cNvPr id="4" name="Slide Number Placeholder 3"/>
          <p:cNvSpPr>
            <a:spLocks noGrp="1"/>
          </p:cNvSpPr>
          <p:nvPr>
            <p:ph type="sldNum" sz="quarter" idx="5"/>
          </p:nvPr>
        </p:nvSpPr>
        <p:spPr/>
        <p:txBody>
          <a:bodyPr/>
          <a:lstStyle/>
          <a:p>
            <a:fld id="{B2709317-7393-CE42-8571-143524D75DA5}" type="slidenum">
              <a:rPr lang="en-US" smtClean="0"/>
              <a:t>1</a:t>
            </a:fld>
            <a:endParaRPr lang="en-US"/>
          </a:p>
        </p:txBody>
      </p:sp>
    </p:spTree>
    <p:extLst>
      <p:ext uri="{BB962C8B-B14F-4D97-AF65-F5344CB8AC3E}">
        <p14:creationId xmlns:p14="http://schemas.microsoft.com/office/powerpoint/2010/main" val="2382030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0AED-753F-24EB-1CB6-B72034FB4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78E87-3AD3-E745-752E-48FFB7AD1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F9FB2-3034-4C6F-5F1B-E1044B262A3E}"/>
              </a:ext>
            </a:extLst>
          </p:cNvPr>
          <p:cNvSpPr>
            <a:spLocks noGrp="1"/>
          </p:cNvSpPr>
          <p:nvPr>
            <p:ph type="body" idx="1"/>
          </p:nvPr>
        </p:nvSpPr>
        <p:spPr/>
        <p:txBody>
          <a:bodyPr/>
          <a:lstStyle/>
          <a:p>
            <a:r>
              <a:rPr lang="en-US" dirty="0"/>
              <a:t>A prediction is considered </a:t>
            </a:r>
            <a:r>
              <a:rPr lang="en-US" b="1" dirty="0"/>
              <a:t>correct</a:t>
            </a:r>
            <a:r>
              <a:rPr lang="en-US" dirty="0"/>
              <a:t> if </a:t>
            </a:r>
            <a:r>
              <a:rPr lang="en-US" b="1" dirty="0"/>
              <a:t>IoU ≥ t</a:t>
            </a:r>
            <a:r>
              <a:rPr lang="en-US" dirty="0"/>
              <a:t> (chosen threshold). This lets us count:</a:t>
            </a:r>
          </a:p>
          <a:p>
            <a:r>
              <a:rPr lang="en-US" b="1" dirty="0"/>
              <a:t>TP (true positives):</a:t>
            </a:r>
            <a:r>
              <a:rPr lang="en-US" dirty="0"/>
              <a:t> predicted boxes matching GT with IoU ≥ t</a:t>
            </a:r>
          </a:p>
          <a:p>
            <a:r>
              <a:rPr lang="en-US" b="1" dirty="0"/>
              <a:t>FP (false positives):</a:t>
            </a:r>
            <a:r>
              <a:rPr lang="en-US" dirty="0"/>
              <a:t> predicted boxes without a matching GT (or IoU &lt; t)</a:t>
            </a:r>
          </a:p>
          <a:p>
            <a:r>
              <a:rPr lang="en-US" b="1" dirty="0"/>
              <a:t>FN (false negatives):</a:t>
            </a:r>
            <a:r>
              <a:rPr lang="en-US" dirty="0"/>
              <a:t> ground truths with no matched prediction</a:t>
            </a:r>
          </a:p>
          <a:p>
            <a:r>
              <a:rPr lang="en-US" dirty="0"/>
              <a:t>The </a:t>
            </a:r>
            <a:r>
              <a:rPr lang="en-US" b="1" dirty="0"/>
              <a:t>Precision-recall trade-off </a:t>
            </a:r>
            <a:r>
              <a:rPr lang="en-US" dirty="0"/>
              <a:t>reflects the balance between these two metrics. Producing many bounding boxes may lead to high recall but can decrease precision, as it might include more false positives. Conversely, predicting fewer bounding boxes that the model is confident about can increase the precision but may lower the recall, as it might miss some relevant objects. Balancing these metrics is essential, making selecting an appropriate IOU threshold crucial.  When plotting precision against recall on a curve, the area under the curve(AUC) is an important metric that includes both high precision and recall.</a:t>
            </a:r>
          </a:p>
          <a:p>
            <a:endParaRPr lang="en-US" dirty="0"/>
          </a:p>
          <a:p>
            <a:r>
              <a:rPr lang="en-US" b="1" dirty="0"/>
              <a:t>Average Precision</a:t>
            </a:r>
            <a:r>
              <a:rPr lang="en-US" dirty="0"/>
              <a:t>(AP) is typically used to calculate the Area Under the Curve(AUC). In the KITTI benchmark, a 40-point interpolation is employed, which means that the precision-recall curve is interpolated at 40 equally spaced points.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DFCBFB0-631C-2FD9-1809-F37FCF134E5B}"/>
              </a:ext>
            </a:extLst>
          </p:cNvPr>
          <p:cNvSpPr>
            <a:spLocks noGrp="1"/>
          </p:cNvSpPr>
          <p:nvPr>
            <p:ph type="sldNum" sz="quarter" idx="5"/>
          </p:nvPr>
        </p:nvSpPr>
        <p:spPr/>
        <p:txBody>
          <a:bodyPr/>
          <a:lstStyle/>
          <a:p>
            <a:fld id="{B2709317-7393-CE42-8571-143524D75DA5}" type="slidenum">
              <a:rPr lang="en-US" smtClean="0"/>
              <a:t>13</a:t>
            </a:fld>
            <a:endParaRPr lang="en-US"/>
          </a:p>
        </p:txBody>
      </p:sp>
    </p:spTree>
    <p:extLst>
      <p:ext uri="{BB962C8B-B14F-4D97-AF65-F5344CB8AC3E}">
        <p14:creationId xmlns:p14="http://schemas.microsoft.com/office/powerpoint/2010/main" val="3276868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89D76-AB1B-CA5F-A146-DD0F53873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582F8-52FD-16E5-D00D-D152812CF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529FD-0998-07D0-DC77-D5C7395FFD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F9E588-D18D-A90B-DC34-2542095C7995}"/>
              </a:ext>
            </a:extLst>
          </p:cNvPr>
          <p:cNvSpPr>
            <a:spLocks noGrp="1"/>
          </p:cNvSpPr>
          <p:nvPr>
            <p:ph type="sldNum" sz="quarter" idx="5"/>
          </p:nvPr>
        </p:nvSpPr>
        <p:spPr/>
        <p:txBody>
          <a:bodyPr/>
          <a:lstStyle/>
          <a:p>
            <a:fld id="{B2709317-7393-CE42-8571-143524D75DA5}" type="slidenum">
              <a:rPr lang="en-US" smtClean="0"/>
              <a:t>14</a:t>
            </a:fld>
            <a:endParaRPr lang="en-US"/>
          </a:p>
        </p:txBody>
      </p:sp>
    </p:spTree>
    <p:extLst>
      <p:ext uri="{BB962C8B-B14F-4D97-AF65-F5344CB8AC3E}">
        <p14:creationId xmlns:p14="http://schemas.microsoft.com/office/powerpoint/2010/main" val="3211464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709317-7393-CE42-8571-143524D75DA5}" type="slidenum">
              <a:rPr lang="en-US" smtClean="0"/>
              <a:t>18</a:t>
            </a:fld>
            <a:endParaRPr lang="en-US"/>
          </a:p>
        </p:txBody>
      </p:sp>
    </p:spTree>
    <p:extLst>
      <p:ext uri="{BB962C8B-B14F-4D97-AF65-F5344CB8AC3E}">
        <p14:creationId xmlns:p14="http://schemas.microsoft.com/office/powerpoint/2010/main" val="208971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observed quicker learning early in training and better robustness when we randomized weather/lighting/occlusion.</a:t>
            </a:r>
          </a:p>
          <a:p>
            <a:r>
              <a:rPr lang="en-US" dirty="0"/>
              <a:t>Public datasets lack a true EMS benchmark; our CARLA→KITTI flow acts as a repeatable source of EMS examples and a tool to rebalance the dataset.</a:t>
            </a:r>
          </a:p>
          <a:p>
            <a:r>
              <a:rPr lang="en-US" dirty="0"/>
              <a:t>The net effect is steadier perception outputs. That stability helps real-time systems meet latency targets because there’s less back-and-forth from false negatives or uncertain detections.</a:t>
            </a:r>
          </a:p>
          <a:p>
            <a:r>
              <a:rPr lang="en-US" dirty="0"/>
              <a:t>Sensors → Perception → Decision → Video Stream → WebRTC Channel → Remote Operator</a:t>
            </a:r>
          </a:p>
          <a:p>
            <a:r>
              <a:rPr lang="en-US" dirty="0"/>
              <a:t>Annotate latency numbers (e.g., “&lt; 100 </a:t>
            </a:r>
            <a:r>
              <a:rPr lang="en-US" dirty="0" err="1"/>
              <a:t>ms</a:t>
            </a:r>
            <a:r>
              <a:rPr lang="en-US" dirty="0"/>
              <a:t> inference budget”).</a:t>
            </a:r>
          </a:p>
          <a:p>
            <a:r>
              <a:rPr lang="en-US" dirty="0"/>
              <a:t>RTC engineers, perception is another low-latency stream. This pipeline integrates with WebRTC’s real-time loop for safety supervision</a:t>
            </a:r>
          </a:p>
          <a:p>
            <a:endParaRPr lang="en-US" dirty="0"/>
          </a:p>
        </p:txBody>
      </p:sp>
      <p:sp>
        <p:nvSpPr>
          <p:cNvPr id="4" name="Slide Number Placeholder 3"/>
          <p:cNvSpPr>
            <a:spLocks noGrp="1"/>
          </p:cNvSpPr>
          <p:nvPr>
            <p:ph type="sldNum" sz="quarter" idx="5"/>
          </p:nvPr>
        </p:nvSpPr>
        <p:spPr/>
        <p:txBody>
          <a:bodyPr/>
          <a:lstStyle/>
          <a:p>
            <a:fld id="{B2709317-7393-CE42-8571-143524D75DA5}" type="slidenum">
              <a:rPr lang="en-US" smtClean="0"/>
              <a:t>19</a:t>
            </a:fld>
            <a:endParaRPr lang="en-US"/>
          </a:p>
        </p:txBody>
      </p:sp>
    </p:spTree>
    <p:extLst>
      <p:ext uri="{BB962C8B-B14F-4D97-AF65-F5344CB8AC3E}">
        <p14:creationId xmlns:p14="http://schemas.microsoft.com/office/powerpoint/2010/main" val="364669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F35EC-E553-0F56-4535-3BB4668CD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73D4B-A32D-2F81-AED2-9A047CA37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E3973-A5AC-DCF0-C47A-71942981E92F}"/>
              </a:ext>
            </a:extLst>
          </p:cNvPr>
          <p:cNvSpPr>
            <a:spLocks noGrp="1"/>
          </p:cNvSpPr>
          <p:nvPr>
            <p:ph type="body" idx="1"/>
          </p:nvPr>
        </p:nvSpPr>
        <p:spPr/>
        <p:txBody>
          <a:bodyPr/>
          <a:lstStyle/>
          <a:p>
            <a:pPr marL="285750" indent="-285750">
              <a:buFont typeface="Arial" panose="020B0604020202020204" pitchFamily="34" charset="0"/>
              <a:buChar char="•"/>
            </a:pPr>
            <a:r>
              <a:rPr lang="en-US" dirty="0">
                <a:effectLst/>
                <a:latin typeface="Aptos" panose="020B0004020202020204" pitchFamily="34" charset="0"/>
                <a:ea typeface="Aptos" panose="020B0004020202020204" pitchFamily="34" charset="0"/>
                <a:cs typeface="Times New Roman" panose="02020603050405020304" pitchFamily="18" charset="0"/>
              </a:rPr>
              <a:t>The National Institute for Occupational Safety and Health (NIOSH) reported that from </a:t>
            </a:r>
            <a:r>
              <a:rPr lang="en-US" dirty="0">
                <a:solidFill>
                  <a:srgbClr val="0070C0"/>
                </a:solidFill>
                <a:latin typeface="Times New Roman" panose="02020603050405020304" pitchFamily="18" charset="0"/>
                <a:ea typeface="SimSun" panose="02010600030101010101" pitchFamily="2" charset="-122"/>
              </a:rPr>
              <a:t>1992 to 2011</a:t>
            </a:r>
            <a:r>
              <a:rPr lang="en-US" dirty="0">
                <a:effectLst/>
                <a:latin typeface="Aptos" panose="020B0004020202020204" pitchFamily="34" charset="0"/>
                <a:ea typeface="Aptos" panose="020B0004020202020204" pitchFamily="34" charset="0"/>
                <a:cs typeface="Times New Roman" panose="02020603050405020304" pitchFamily="18" charset="0"/>
              </a:rPr>
              <a:t>, there were </a:t>
            </a:r>
            <a:r>
              <a:rPr lang="en-US" dirty="0">
                <a:solidFill>
                  <a:srgbClr val="0070C0"/>
                </a:solidFill>
                <a:latin typeface="Times New Roman" panose="02020603050405020304" pitchFamily="18" charset="0"/>
                <a:ea typeface="SimSun" panose="02010600030101010101" pitchFamily="2" charset="-122"/>
              </a:rPr>
              <a:t>1,312</a:t>
            </a:r>
            <a:r>
              <a:rPr lang="en-US"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fatalities among EMS personnel </a:t>
            </a:r>
            <a:r>
              <a:rPr lang="en-US" dirty="0">
                <a:effectLst/>
                <a:latin typeface="Aptos" panose="020B0004020202020204" pitchFamily="34" charset="0"/>
                <a:ea typeface="Aptos" panose="020B0004020202020204" pitchFamily="34" charset="0"/>
                <a:cs typeface="Times New Roman" panose="02020603050405020304" pitchFamily="18" charset="0"/>
              </a:rPr>
              <a:t>in the U.S. due to vehicle-related incidents. </a:t>
            </a:r>
          </a:p>
          <a:p>
            <a:pPr marL="285750" indent="-285750">
              <a:buFont typeface="Arial" panose="020B0604020202020204" pitchFamily="34" charset="0"/>
              <a:buChar char="•"/>
            </a:pPr>
            <a:r>
              <a:rPr lang="en-US" dirty="0">
                <a:effectLst/>
                <a:latin typeface="Aptos" panose="020B0004020202020204" pitchFamily="34" charset="0"/>
                <a:ea typeface="Aptos" panose="020B0004020202020204" pitchFamily="34" charset="0"/>
                <a:cs typeface="Times New Roman" panose="02020603050405020304" pitchFamily="18" charset="0"/>
              </a:rPr>
              <a:t>EMS vehicles are involved in traffic accidents at a rate of about </a:t>
            </a:r>
            <a:r>
              <a:rPr lang="en-US" dirty="0">
                <a:solidFill>
                  <a:srgbClr val="0070C0"/>
                </a:solidFill>
                <a:latin typeface="Times New Roman" panose="02020603050405020304" pitchFamily="18" charset="0"/>
                <a:ea typeface="SimSun" panose="02010600030101010101" pitchFamily="2" charset="-122"/>
              </a:rPr>
              <a:t>4.8 per 100,000 </a:t>
            </a:r>
            <a:r>
              <a:rPr lang="en-US" dirty="0">
                <a:effectLst/>
                <a:latin typeface="Aptos" panose="020B0004020202020204" pitchFamily="34" charset="0"/>
                <a:ea typeface="Aptos" panose="020B0004020202020204" pitchFamily="34" charset="0"/>
                <a:cs typeface="Times New Roman" panose="02020603050405020304" pitchFamily="18" charset="0"/>
              </a:rPr>
              <a:t>responses</a:t>
            </a:r>
            <a:endParaRPr lang="en-US" dirty="0">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dirty="0">
                <a:effectLst/>
                <a:latin typeface="Aptos" panose="020B0004020202020204" pitchFamily="34" charset="0"/>
                <a:ea typeface="Aptos" panose="020B0004020202020204" pitchFamily="34" charset="0"/>
                <a:cs typeface="Times New Roman" panose="02020603050405020304" pitchFamily="18" charset="0"/>
              </a:rPr>
              <a:t>The </a:t>
            </a:r>
            <a:r>
              <a:rPr lang="en-US" dirty="0">
                <a:solidFill>
                  <a:srgbClr val="0070C0"/>
                </a:solidFill>
                <a:latin typeface="Times New Roman" panose="02020603050405020304" pitchFamily="18" charset="0"/>
                <a:ea typeface="SimSun" panose="02010600030101010101" pitchFamily="2" charset="-122"/>
              </a:rPr>
              <a:t>average EMS response time </a:t>
            </a:r>
            <a:r>
              <a:rPr lang="en-US" dirty="0">
                <a:effectLst/>
                <a:latin typeface="Aptos" panose="020B0004020202020204" pitchFamily="34" charset="0"/>
                <a:ea typeface="Aptos" panose="020B0004020202020204" pitchFamily="34" charset="0"/>
                <a:cs typeface="Times New Roman" panose="02020603050405020304" pitchFamily="18" charset="0"/>
              </a:rPr>
              <a:t>in urban areas is typically </a:t>
            </a:r>
            <a:r>
              <a:rPr lang="en-US" dirty="0">
                <a:solidFill>
                  <a:srgbClr val="0070C0"/>
                </a:solidFill>
                <a:latin typeface="Times New Roman" panose="02020603050405020304" pitchFamily="18" charset="0"/>
                <a:ea typeface="SimSun" panose="02010600030101010101" pitchFamily="2" charset="-122"/>
              </a:rPr>
              <a:t>between 8 to 14 minutes</a:t>
            </a:r>
            <a:r>
              <a:rPr lang="en-US" dirty="0">
                <a:effectLst/>
                <a:latin typeface="Aptos" panose="020B0004020202020204" pitchFamily="34" charset="0"/>
                <a:ea typeface="Aptos" panose="020B0004020202020204" pitchFamily="34" charset="0"/>
                <a:cs typeface="Times New Roman" panose="02020603050405020304" pitchFamily="18" charset="0"/>
              </a:rPr>
              <a:t>. Delays can be critical, as each minute of delay in providing medical care can decrease the chances of survival for patients, particularly in cases of cardiac arrest and severe trauma</a:t>
            </a:r>
          </a:p>
          <a:p>
            <a:pPr marL="285750" indent="-285750">
              <a:buFont typeface="Arial" panose="020B0604020202020204" pitchFamily="34" charset="0"/>
              <a:buChar char="•"/>
            </a:pPr>
            <a:r>
              <a:rPr lang="en-US" dirty="0">
                <a:effectLst/>
                <a:latin typeface="Aptos" panose="020B0004020202020204" pitchFamily="34" charset="0"/>
                <a:ea typeface="Aptos" panose="020B0004020202020204" pitchFamily="34" charset="0"/>
                <a:cs typeface="Times New Roman" panose="02020603050405020304" pitchFamily="18" charset="0"/>
              </a:rPr>
              <a:t>A study by the National Highway Traffic Safety Administration (NHTSA) found that a </a:t>
            </a:r>
            <a:r>
              <a:rPr lang="en-US" dirty="0">
                <a:solidFill>
                  <a:srgbClr val="0070C0"/>
                </a:solidFill>
                <a:latin typeface="Times New Roman" panose="02020603050405020304" pitchFamily="18" charset="0"/>
                <a:ea typeface="SimSun" panose="02010600030101010101" pitchFamily="2" charset="-122"/>
              </a:rPr>
              <a:t>1-minute reduction in EMS response time </a:t>
            </a:r>
            <a:r>
              <a:rPr lang="en-US" dirty="0">
                <a:effectLst/>
                <a:latin typeface="Aptos" panose="020B0004020202020204" pitchFamily="34" charset="0"/>
                <a:ea typeface="Aptos" panose="020B0004020202020204" pitchFamily="34" charset="0"/>
                <a:cs typeface="Times New Roman" panose="02020603050405020304" pitchFamily="18" charset="0"/>
              </a:rPr>
              <a:t>could </a:t>
            </a:r>
            <a:r>
              <a:rPr lang="en-US" dirty="0">
                <a:solidFill>
                  <a:srgbClr val="0070C0"/>
                </a:solidFill>
                <a:latin typeface="Times New Roman" panose="02020603050405020304" pitchFamily="18" charset="0"/>
                <a:ea typeface="SimSun" panose="02010600030101010101" pitchFamily="2" charset="-122"/>
              </a:rPr>
              <a:t>save up to 10,000 lives annually </a:t>
            </a:r>
            <a:r>
              <a:rPr lang="en-US" dirty="0">
                <a:effectLst/>
                <a:latin typeface="Aptos" panose="020B0004020202020204" pitchFamily="34" charset="0"/>
                <a:ea typeface="Aptos" panose="020B0004020202020204" pitchFamily="34" charset="0"/>
                <a:cs typeface="Times New Roman" panose="02020603050405020304" pitchFamily="18" charset="0"/>
              </a:rPr>
              <a:t>in the United States</a:t>
            </a:r>
          </a:p>
          <a:p>
            <a:pPr marL="285750" indent="-285750">
              <a:buFont typeface="Arial" panose="020B0604020202020204" pitchFamily="34" charset="0"/>
              <a:buChar char="•"/>
            </a:pPr>
            <a:r>
              <a:rPr lang="en-US" dirty="0">
                <a:latin typeface="Aptos" panose="020B0004020202020204" pitchFamily="34" charset="0"/>
                <a:cs typeface="Times New Roman" panose="02020603050405020304" pitchFamily="18" charset="0"/>
              </a:rPr>
              <a:t>A 2020 study found that over 50% of AVs tested in urban environments struggled to correctly identify EMS vehicles, especially in scenarios with occlusions or poor visibility</a:t>
            </a:r>
          </a:p>
          <a:p>
            <a:pPr marL="285750" indent="-285750">
              <a:buFont typeface="Arial" panose="020B0604020202020204" pitchFamily="34" charset="0"/>
              <a:buChar char="•"/>
            </a:pPr>
            <a:endParaRPr lang="en-US" dirty="0">
              <a:latin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FFFFFF"/>
                </a:solidFill>
                <a:effectLst/>
                <a:highlight>
                  <a:srgbClr val="0075B7"/>
                </a:highlight>
                <a:latin typeface="Roboto" panose="02000000000000000000" pitchFamily="2" charset="0"/>
              </a:rPr>
              <a:t>Source: National Highway Traffic Safety Administration, part of the </a:t>
            </a:r>
            <a:r>
              <a:rPr lang="en-US" sz="1200" b="0" i="0" u="sng" dirty="0">
                <a:solidFill>
                  <a:srgbClr val="FFFFFF"/>
                </a:solidFill>
                <a:effectLst/>
                <a:highlight>
                  <a:srgbClr val="0075B7"/>
                </a:highlight>
                <a:latin typeface="Roboto" panose="02000000000000000000" pitchFamily="2" charset="0"/>
                <a:hlinkClick r:id="rId3"/>
              </a:rPr>
              <a:t>U.S. Department of Transportation</a:t>
            </a:r>
            <a:r>
              <a:rPr lang="en-US" sz="1200" b="0" i="0" u="sng" dirty="0">
                <a:solidFill>
                  <a:srgbClr val="FFFFFF"/>
                </a:solidFill>
                <a:effectLst/>
                <a:highlight>
                  <a:srgbClr val="0075B7"/>
                </a:highlight>
                <a:latin typeface="Roboto" panose="02000000000000000000" pitchFamily="2" charset="0"/>
              </a:rPr>
              <a:t>: </a:t>
            </a:r>
            <a:r>
              <a:rPr lang="en-US" sz="1200" dirty="0">
                <a:hlinkClick r:id="rId4"/>
              </a:rPr>
              <a:t>Move Over: It's the Law | NHTSA</a:t>
            </a:r>
            <a:endParaRPr lang="en-US" sz="1200" dirty="0"/>
          </a:p>
          <a:p>
            <a:pPr marL="285750" indent="-285750">
              <a:buFont typeface="Arial" panose="020B0604020202020204" pitchFamily="34" charset="0"/>
              <a:buChar char="•"/>
            </a:pPr>
            <a:endParaRPr lang="en-US" dirty="0">
              <a:latin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AADD53-FBC6-5CC9-EF0E-9B20284A7EAF}"/>
              </a:ext>
            </a:extLst>
          </p:cNvPr>
          <p:cNvSpPr>
            <a:spLocks noGrp="1"/>
          </p:cNvSpPr>
          <p:nvPr>
            <p:ph type="sldNum" sz="quarter" idx="5"/>
          </p:nvPr>
        </p:nvSpPr>
        <p:spPr/>
        <p:txBody>
          <a:bodyPr/>
          <a:lstStyle/>
          <a:p>
            <a:fld id="{B2709317-7393-CE42-8571-143524D75DA5}" type="slidenum">
              <a:rPr lang="en-US" smtClean="0"/>
              <a:t>2</a:t>
            </a:fld>
            <a:endParaRPr lang="en-US"/>
          </a:p>
        </p:txBody>
      </p:sp>
    </p:spTree>
    <p:extLst>
      <p:ext uri="{BB962C8B-B14F-4D97-AF65-F5344CB8AC3E}">
        <p14:creationId xmlns:p14="http://schemas.microsoft.com/office/powerpoint/2010/main" val="271140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l">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NuScenes Data </a:t>
            </a:r>
          </a:p>
          <a:p>
            <a:pPr marL="285750" lvl="0" indent="-285750" algn="l">
              <a:buFont typeface="+mj-lt"/>
              <a:buAutoNum type="arabicPeriod"/>
            </a:pPr>
            <a:r>
              <a:rPr lang="en-US" sz="1600" b="0" i="0" dirty="0">
                <a:solidFill>
                  <a:srgbClr val="000000"/>
                </a:solidFill>
                <a:effectLst/>
                <a:latin typeface="Arial" panose="020B0604020202020204" pitchFamily="34" charset="0"/>
                <a:cs typeface="Arial" panose="020B0604020202020204" pitchFamily="34" charset="0"/>
              </a:rPr>
              <a:t>Most of the publicly available </a:t>
            </a:r>
            <a:r>
              <a:rPr lang="en-US" sz="1600" b="0" i="0" dirty="0">
                <a:solidFill>
                  <a:srgbClr val="FF0000"/>
                </a:solidFill>
                <a:effectLst/>
                <a:latin typeface="Arial" panose="020B0604020202020204" pitchFamily="34" charset="0"/>
                <a:cs typeface="Arial" panose="020B0604020202020204" pitchFamily="34" charset="0"/>
              </a:rPr>
              <a:t>datasets do not include enough EMS vehicles</a:t>
            </a:r>
            <a:r>
              <a:rPr lang="en-US" sz="1600" b="0" i="0" dirty="0">
                <a:solidFill>
                  <a:srgbClr val="000000"/>
                </a:solidFill>
                <a:effectLst/>
                <a:latin typeface="Arial" panose="020B0604020202020204" pitchFamily="34" charset="0"/>
                <a:cs typeface="Arial" panose="020B0604020202020204" pitchFamily="34" charset="0"/>
              </a:rPr>
              <a:t>.</a:t>
            </a:r>
            <a:endParaRPr lang="en-US" sz="1600" dirty="0">
              <a:solidFill>
                <a:srgbClr val="000000"/>
              </a:solidFill>
              <a:latin typeface="Arial" panose="020B0604020202020204" pitchFamily="34" charset="0"/>
              <a:cs typeface="Arial" panose="020B0604020202020204" pitchFamily="34" charset="0"/>
            </a:endParaRPr>
          </a:p>
          <a:p>
            <a:pPr marL="285750" lvl="0" indent="-285750" algn="l">
              <a:buFont typeface="+mj-lt"/>
              <a:buAutoNum type="arabicPeriod"/>
            </a:pPr>
            <a:r>
              <a:rPr lang="en-US" sz="1600" dirty="0">
                <a:solidFill>
                  <a:srgbClr val="000000"/>
                </a:solidFill>
                <a:latin typeface="Arial" panose="020B0604020202020204" pitchFamily="34" charset="0"/>
                <a:cs typeface="Arial" panose="020B0604020202020204" pitchFamily="34" charset="0"/>
              </a:rPr>
              <a:t>Imbalance annotation of these vehicles.</a:t>
            </a:r>
          </a:p>
          <a:p>
            <a:pPr marL="285750" lvl="0" indent="-285750" algn="l">
              <a:buFont typeface="+mj-lt"/>
              <a:buAutoNum type="arabicPeriod"/>
            </a:pPr>
            <a:r>
              <a:rPr lang="en-US" sz="1600" dirty="0">
                <a:solidFill>
                  <a:srgbClr val="000000"/>
                </a:solidFill>
                <a:latin typeface="Arial" panose="020B0604020202020204" pitchFamily="34" charset="0"/>
                <a:cs typeface="Arial" panose="020B0604020202020204" pitchFamily="34" charset="0"/>
              </a:rPr>
              <a:t>There is </a:t>
            </a:r>
            <a:r>
              <a:rPr lang="en-US" sz="1600" dirty="0">
                <a:solidFill>
                  <a:srgbClr val="FF0000"/>
                </a:solidFill>
                <a:latin typeface="Arial" panose="020B0604020202020204" pitchFamily="34" charset="0"/>
                <a:cs typeface="Arial" panose="020B0604020202020204" pitchFamily="34" charset="0"/>
              </a:rPr>
              <a:t>no separate class</a:t>
            </a:r>
            <a:r>
              <a:rPr lang="en-US" sz="1600" dirty="0">
                <a:solidFill>
                  <a:srgbClr val="000000"/>
                </a:solidFill>
                <a:latin typeface="Arial" panose="020B0604020202020204" pitchFamily="34" charset="0"/>
                <a:cs typeface="Arial" panose="020B0604020202020204" pitchFamily="34" charset="0"/>
              </a:rPr>
              <a:t> for these EMS vehicles.</a:t>
            </a:r>
          </a:p>
          <a:p>
            <a:pPr marL="285750" lvl="0" indent="-285750" algn="l">
              <a:buFont typeface="+mj-lt"/>
              <a:buAutoNum type="arabicPeriod"/>
            </a:pPr>
            <a:r>
              <a:rPr lang="en-US" sz="1600" dirty="0">
                <a:solidFill>
                  <a:srgbClr val="000000"/>
                </a:solidFill>
                <a:latin typeface="Arial" panose="020B0604020202020204" pitchFamily="34" charset="0"/>
                <a:cs typeface="Arial" panose="020B0604020202020204" pitchFamily="34" charset="0"/>
              </a:rPr>
              <a:t>Missed in training, so model weight parameters don’t have the EMS.</a:t>
            </a:r>
            <a:endParaRPr lang="en-US" sz="1600" dirty="0">
              <a:solidFill>
                <a:srgbClr val="FF0000"/>
              </a:solidFill>
              <a:latin typeface="Arial" panose="020B0604020202020204" pitchFamily="34" charset="0"/>
              <a:cs typeface="Arial" panose="020B0604020202020204" pitchFamily="34" charset="0"/>
            </a:endParaRPr>
          </a:p>
          <a:p>
            <a:pPr marL="285750" lvl="0" indent="-285750">
              <a:buFont typeface="+mj-lt"/>
              <a:buAutoNum type="arabicPeriod"/>
            </a:pPr>
            <a:r>
              <a:rPr lang="en-US" sz="1600" dirty="0">
                <a:solidFill>
                  <a:srgbClr val="000000"/>
                </a:solidFill>
                <a:latin typeface="Arial" panose="020B0604020202020204" pitchFamily="34" charset="0"/>
                <a:cs typeface="Arial" panose="020B0604020202020204" pitchFamily="34" charset="0"/>
              </a:rPr>
              <a:t>Forward Field of View (FOV) doesn’t identify the EMS coming from other directions.</a:t>
            </a:r>
          </a:p>
          <a:p>
            <a:pPr marL="285750" lvl="0" indent="-285750">
              <a:buFont typeface="+mj-lt"/>
              <a:buAutoNum type="arabicPeriod"/>
            </a:pPr>
            <a:r>
              <a:rPr lang="en-US" sz="1600" dirty="0">
                <a:solidFill>
                  <a:srgbClr val="000000"/>
                </a:solidFill>
                <a:latin typeface="Arial" panose="020B0604020202020204" pitchFamily="34" charset="0"/>
                <a:cs typeface="Arial" panose="020B0604020202020204" pitchFamily="34" charset="0"/>
              </a:rPr>
              <a:t>New Idea for using the sound to identify the EMS(</a:t>
            </a:r>
            <a:r>
              <a:rPr lang="en-US" sz="1600" dirty="0">
                <a:hlinkClick r:id="rId3"/>
              </a:rPr>
              <a:t>Why Emergency Vehicle Detection is Vital for the Autonomous Future (cerence.com)</a:t>
            </a:r>
            <a:endParaRPr lang="en-US" sz="1600" dirty="0">
              <a:solidFill>
                <a:srgbClr val="00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2709317-7393-CE42-8571-143524D75DA5}" type="slidenum">
              <a:rPr lang="en-US" smtClean="0"/>
              <a:t>3</a:t>
            </a:fld>
            <a:endParaRPr lang="en-US"/>
          </a:p>
        </p:txBody>
      </p:sp>
    </p:spTree>
    <p:extLst>
      <p:ext uri="{BB962C8B-B14F-4D97-AF65-F5344CB8AC3E}">
        <p14:creationId xmlns:p14="http://schemas.microsoft.com/office/powerpoint/2010/main" val="296371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8E0D3-C367-7A4B-3E5A-5A51B06CC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197CD4-5F4E-DB43-9D38-87DDE253E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B1AA4-3113-DE7E-C5F2-8745D93C30B1}"/>
              </a:ext>
            </a:extLst>
          </p:cNvPr>
          <p:cNvSpPr>
            <a:spLocks noGrp="1"/>
          </p:cNvSpPr>
          <p:nvPr>
            <p:ph type="body" idx="1"/>
          </p:nvPr>
        </p:nvSpPr>
        <p:spPr/>
        <p:txBody>
          <a:bodyPr/>
          <a:lstStyle/>
          <a:p>
            <a:endParaRPr lang="en-US" sz="1400" b="1" dirty="0">
              <a:effectLst/>
              <a:latin typeface="Arial" panose="020B0604020202020204" pitchFamily="34" charset="0"/>
              <a:ea typeface="SimSun" panose="02010600030101010101" pitchFamily="2" charset="-122"/>
              <a:cs typeface="Arial" panose="020B0604020202020204" pitchFamily="34" charset="0"/>
            </a:endParaRPr>
          </a:p>
          <a:p>
            <a:r>
              <a:rPr lang="en-US" sz="1400" b="1" dirty="0"/>
              <a:t>Simulate EMS-rich scenes (CARLA):</a:t>
            </a:r>
            <a:r>
              <a:rPr lang="en-US" sz="1400" dirty="0"/>
              <a:t> generate the missing long-tail (ambulance/police/fire) across weather, lighting, and occlusion.</a:t>
            </a:r>
          </a:p>
          <a:p>
            <a:endParaRPr lang="en-US" sz="1400" dirty="0"/>
          </a:p>
          <a:p>
            <a:r>
              <a:rPr lang="en-US" sz="1400" b="1" dirty="0"/>
              <a:t>Auto-label EMS objects:</a:t>
            </a:r>
            <a:r>
              <a:rPr lang="en-US" sz="1400" dirty="0"/>
              <a:t> high-quality class/3D boxes for RGB + LiDAR, then quick QA.</a:t>
            </a:r>
          </a:p>
          <a:p>
            <a:endParaRPr lang="en-US" sz="1400" dirty="0"/>
          </a:p>
          <a:p>
            <a:r>
              <a:rPr lang="en-US" sz="1400" b="1" dirty="0"/>
              <a:t>Package in KITTI (with calibration):</a:t>
            </a:r>
            <a:r>
              <a:rPr lang="en-US" sz="1400" dirty="0"/>
              <a:t> a consistent format that the 3D stack can ingest immediately.</a:t>
            </a:r>
          </a:p>
          <a:p>
            <a:endParaRPr lang="en-US" sz="1400" dirty="0"/>
          </a:p>
          <a:p>
            <a:r>
              <a:rPr lang="en-US" sz="1400" b="1" dirty="0"/>
              <a:t>Train &amp; Validate:</a:t>
            </a:r>
            <a:r>
              <a:rPr lang="en-US" sz="1400" dirty="0"/>
              <a:t> blend synthetic + real in MMDetection3D (PointPillars/SECOND/3DSSD) to rebalance classes, boost EMS AP/mAP, and approach </a:t>
            </a:r>
            <a:r>
              <a:rPr lang="en-US" sz="1400" b="1" dirty="0"/>
              <a:t>&lt;100 </a:t>
            </a:r>
            <a:r>
              <a:rPr lang="en-US" sz="1400" b="1" dirty="0" err="1"/>
              <a:t>ms</a:t>
            </a:r>
            <a:r>
              <a:rPr lang="en-US" sz="1400" dirty="0"/>
              <a:t> perception latency for real-time use.</a:t>
            </a:r>
          </a:p>
          <a:p>
            <a:endParaRPr lang="en-US" sz="1400" b="1" dirty="0">
              <a:effectLst/>
              <a:latin typeface="Arial" panose="020B0604020202020204" pitchFamily="34" charset="0"/>
              <a:ea typeface="SimSun" panose="02010600030101010101" pitchFamily="2" charset="-122"/>
              <a:cs typeface="Arial" panose="020B0604020202020204" pitchFamily="34" charset="0"/>
            </a:endParaRPr>
          </a:p>
          <a:p>
            <a:r>
              <a:rPr lang="en-US" sz="1400" b="1" dirty="0">
                <a:effectLst/>
                <a:latin typeface="Arial" panose="020B0604020202020204" pitchFamily="34" charset="0"/>
                <a:ea typeface="SimSun" panose="02010600030101010101" pitchFamily="2" charset="-122"/>
                <a:cs typeface="Arial" panose="020B0604020202020204" pitchFamily="34" charset="0"/>
              </a:rPr>
              <a:t>Synthetic Data: </a:t>
            </a:r>
            <a:r>
              <a:rPr lang="en-US" sz="1200" dirty="0">
                <a:effectLst/>
                <a:latin typeface="Arial" panose="020B0604020202020204" pitchFamily="34" charset="0"/>
                <a:ea typeface="SimSun" panose="02010600030101010101" pitchFamily="2" charset="-122"/>
                <a:cs typeface="Arial" panose="020B0604020202020204" pitchFamily="34" charset="0"/>
              </a:rPr>
              <a:t>Artificially generated data used to mimic real-world scenarios, crucial for training models when real-world data is limited or difficult to obtain.</a:t>
            </a:r>
          </a:p>
          <a:p>
            <a:endParaRPr lang="en-US" sz="1400" dirty="0">
              <a:effectLst/>
              <a:latin typeface="Arial" panose="020B0604020202020204" pitchFamily="34" charset="0"/>
              <a:ea typeface="SimSun" panose="02010600030101010101" pitchFamily="2" charset="-122"/>
              <a:cs typeface="Arial" panose="020B0604020202020204" pitchFamily="34" charset="0"/>
            </a:endParaRPr>
          </a:p>
          <a:p>
            <a:r>
              <a:rPr lang="en-US" sz="1400" b="1" dirty="0">
                <a:effectLst/>
                <a:latin typeface="Arial" panose="020B0604020202020204" pitchFamily="34" charset="0"/>
                <a:ea typeface="SimSun" panose="02010600030101010101" pitchFamily="2" charset="-122"/>
                <a:cs typeface="Arial" panose="020B0604020202020204" pitchFamily="34" charset="0"/>
              </a:rPr>
              <a:t>Annotation: </a:t>
            </a:r>
            <a:r>
              <a:rPr lang="en-US" sz="1200" dirty="0">
                <a:effectLst/>
                <a:latin typeface="Arial" panose="020B0604020202020204" pitchFamily="34" charset="0"/>
                <a:ea typeface="SimSun" panose="02010600030101010101" pitchFamily="2" charset="-122"/>
                <a:cs typeface="Arial" panose="020B0604020202020204" pitchFamily="34" charset="0"/>
              </a:rPr>
              <a:t>The process of labeling synthetic data with relevant information, such as object classes and locations, to train machine learning models.</a:t>
            </a:r>
          </a:p>
          <a:p>
            <a:endParaRPr lang="en-US" sz="1400" dirty="0">
              <a:effectLst/>
              <a:latin typeface="Arial" panose="020B0604020202020204" pitchFamily="34" charset="0"/>
              <a:ea typeface="SimSun" panose="02010600030101010101" pitchFamily="2" charset="-122"/>
              <a:cs typeface="Arial" panose="020B0604020202020204" pitchFamily="34" charset="0"/>
            </a:endParaRPr>
          </a:p>
          <a:p>
            <a:r>
              <a:rPr lang="en-US" sz="1400" b="1" dirty="0">
                <a:effectLst/>
                <a:latin typeface="Arial" panose="020B0604020202020204" pitchFamily="34" charset="0"/>
                <a:ea typeface="SimSun" panose="02010600030101010101" pitchFamily="2" charset="-122"/>
                <a:cs typeface="Arial" panose="020B0604020202020204" pitchFamily="34" charset="0"/>
              </a:rPr>
              <a:t>KITTI Dataset: </a:t>
            </a:r>
            <a:r>
              <a:rPr lang="en-US" sz="1200" dirty="0">
                <a:effectLst/>
                <a:latin typeface="Arial" panose="020B0604020202020204" pitchFamily="34" charset="0"/>
                <a:ea typeface="SimSun" panose="02010600030101010101" pitchFamily="2" charset="-122"/>
                <a:cs typeface="Arial" panose="020B0604020202020204" pitchFamily="34" charset="0"/>
              </a:rPr>
              <a:t>A standard benchmark dataset for autonomous driving used to ensure that synthetic data is formatted and labeled consistently for effective model training.</a:t>
            </a:r>
          </a:p>
          <a:p>
            <a:endParaRPr lang="en-US" sz="1400" dirty="0">
              <a:effectLst/>
              <a:latin typeface="Arial" panose="020B0604020202020204" pitchFamily="34" charset="0"/>
              <a:ea typeface="SimSun" panose="02010600030101010101" pitchFamily="2" charset="-122"/>
              <a:cs typeface="Arial" panose="020B0604020202020204" pitchFamily="34" charset="0"/>
            </a:endParaRPr>
          </a:p>
          <a:p>
            <a:r>
              <a:rPr lang="en-US" sz="1400" b="1" dirty="0">
                <a:effectLst/>
                <a:latin typeface="Arial" panose="020B0604020202020204" pitchFamily="34" charset="0"/>
                <a:ea typeface="SimSun" panose="02010600030101010101" pitchFamily="2" charset="-122"/>
                <a:cs typeface="Arial" panose="020B0604020202020204" pitchFamily="34" charset="0"/>
              </a:rPr>
              <a:t>Simulation: </a:t>
            </a:r>
            <a:r>
              <a:rPr lang="en-US" sz="1200" dirty="0">
                <a:effectLst/>
                <a:latin typeface="Arial" panose="020B0604020202020204" pitchFamily="34" charset="0"/>
                <a:ea typeface="SimSun" panose="02010600030101010101" pitchFamily="2" charset="-122"/>
                <a:cs typeface="Arial" panose="020B0604020202020204" pitchFamily="34" charset="0"/>
              </a:rPr>
              <a:t>An open-source simulation environment that generates realistic driving scenarios and synthetic data for autonomous vehicle research.</a:t>
            </a:r>
          </a:p>
          <a:p>
            <a:endParaRPr lang="en-US" sz="1400" dirty="0">
              <a:effectLst/>
              <a:latin typeface="Arial" panose="020B0604020202020204" pitchFamily="34" charset="0"/>
              <a:ea typeface="SimSun" panose="02010600030101010101" pitchFamily="2" charset="-122"/>
              <a:cs typeface="Arial" panose="020B0604020202020204" pitchFamily="34" charset="0"/>
            </a:endParaRPr>
          </a:p>
          <a:p>
            <a:r>
              <a:rPr lang="en-US" sz="1400" b="1" dirty="0">
                <a:effectLst/>
                <a:latin typeface="Arial" panose="020B0604020202020204" pitchFamily="34" charset="0"/>
                <a:ea typeface="SimSun" panose="02010600030101010101" pitchFamily="2" charset="-122"/>
                <a:cs typeface="Arial" panose="020B0604020202020204" pitchFamily="34" charset="0"/>
              </a:rPr>
              <a:t>Training Deep Learning Models: </a:t>
            </a:r>
            <a:r>
              <a:rPr lang="en-US" sz="1200" dirty="0">
                <a:effectLst/>
                <a:latin typeface="Arial" panose="020B0604020202020204" pitchFamily="34" charset="0"/>
                <a:ea typeface="SimSun" panose="02010600030101010101" pitchFamily="2" charset="-122"/>
                <a:cs typeface="Arial" panose="020B0604020202020204" pitchFamily="34" charset="0"/>
              </a:rPr>
              <a:t>Using the annotated and formatted synthetic data to improve the performance and generalization of autonomous driving models.</a:t>
            </a:r>
          </a:p>
          <a:p>
            <a:endParaRPr lang="en-US" dirty="0"/>
          </a:p>
        </p:txBody>
      </p:sp>
      <p:sp>
        <p:nvSpPr>
          <p:cNvPr id="4" name="Slide Number Placeholder 3">
            <a:extLst>
              <a:ext uri="{FF2B5EF4-FFF2-40B4-BE49-F238E27FC236}">
                <a16:creationId xmlns:a16="http://schemas.microsoft.com/office/drawing/2014/main" id="{A8340461-73DA-6763-288A-3520E9DE9BE2}"/>
              </a:ext>
            </a:extLst>
          </p:cNvPr>
          <p:cNvSpPr>
            <a:spLocks noGrp="1"/>
          </p:cNvSpPr>
          <p:nvPr>
            <p:ph type="sldNum" sz="quarter" idx="5"/>
          </p:nvPr>
        </p:nvSpPr>
        <p:spPr/>
        <p:txBody>
          <a:bodyPr/>
          <a:lstStyle/>
          <a:p>
            <a:fld id="{B2709317-7393-CE42-8571-143524D75DA5}" type="slidenum">
              <a:rPr lang="en-US" smtClean="0"/>
              <a:t>4</a:t>
            </a:fld>
            <a:endParaRPr lang="en-US"/>
          </a:p>
        </p:txBody>
      </p:sp>
    </p:spTree>
    <p:extLst>
      <p:ext uri="{BB962C8B-B14F-4D97-AF65-F5344CB8AC3E}">
        <p14:creationId xmlns:p14="http://schemas.microsoft.com/office/powerpoint/2010/main" val="334462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5692775">
              <a:spcBef>
                <a:spcPct val="20000"/>
              </a:spcBef>
              <a:buNone/>
              <a:defRPr/>
            </a:pPr>
            <a:r>
              <a:rPr lang="en-US" sz="1800" b="1" dirty="0">
                <a:latin typeface="Calibri" panose="020F0502020204030204" pitchFamily="34" charset="0"/>
                <a:cs typeface="Times New Roman" panose="02020603050405020304" pitchFamily="18" charset="0"/>
              </a:rPr>
              <a:t>Synthetic Data Generation</a:t>
            </a:r>
          </a:p>
          <a:p>
            <a:pPr marL="0" indent="0" defTabSz="5692775">
              <a:spcBef>
                <a:spcPct val="20000"/>
              </a:spcBef>
              <a:buNone/>
              <a:defRPr/>
            </a:pPr>
            <a:r>
              <a:rPr lang="en-US" sz="1400" dirty="0">
                <a:effectLst/>
                <a:latin typeface="Calibri" panose="020F0502020204030204" pitchFamily="34" charset="0"/>
                <a:ea typeface="Calibri" panose="020F0502020204030204" pitchFamily="34" charset="0"/>
                <a:cs typeface="Calibri" panose="020F0502020204030204" pitchFamily="34" charset="0"/>
              </a:rPr>
              <a:t>The use of synthetic data began in the 1960s, initially for generating simple line drawings for computer vision algorithms </a:t>
            </a:r>
            <a:r>
              <a:rPr lang="en-US" sz="14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[1],[2]</a:t>
            </a: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indent="0" defTabSz="5692775">
              <a:spcBef>
                <a:spcPct val="20000"/>
              </a:spcBef>
              <a:buNone/>
              <a:defRPr/>
            </a:pPr>
            <a:r>
              <a:rPr lang="en-US" sz="1400" dirty="0">
                <a:effectLst/>
                <a:latin typeface="Calibri" panose="020F0502020204030204" pitchFamily="34" charset="0"/>
                <a:ea typeface="Calibri" panose="020F0502020204030204" pitchFamily="34" charset="0"/>
                <a:cs typeface="Calibri" panose="020F0502020204030204" pitchFamily="34" charset="0"/>
              </a:rPr>
              <a:t>Over time, it evolved to serve as test sets for algorithms like the Lucas-Kanade optical flow method </a:t>
            </a:r>
            <a:r>
              <a:rPr lang="en-US" sz="14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[3]</a:t>
            </a: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indent="0" defTabSz="5692775">
              <a:spcBef>
                <a:spcPct val="20000"/>
              </a:spcBef>
              <a:buNone/>
              <a:defRPr/>
            </a:pPr>
            <a:r>
              <a:rPr lang="en-US" sz="1400" dirty="0">
                <a:effectLst/>
                <a:latin typeface="Calibri" panose="020F0502020204030204" pitchFamily="34" charset="0"/>
                <a:ea typeface="Calibri" panose="020F0502020204030204" pitchFamily="34" charset="0"/>
                <a:cs typeface="Calibri" panose="020F0502020204030204" pitchFamily="34" charset="0"/>
              </a:rPr>
              <a:t>With the development of deep learning, synthetic data has expanded its applications beyond computer vision, becoming a training source in fields such as neural programming </a:t>
            </a:r>
            <a:r>
              <a:rPr lang="en-US" sz="14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[4]</a:t>
            </a:r>
            <a:r>
              <a:rPr lang="en-US" sz="1400" dirty="0">
                <a:effectLst/>
                <a:latin typeface="Calibri" panose="020F0502020204030204" pitchFamily="34" charset="0"/>
                <a:ea typeface="Calibri" panose="020F0502020204030204" pitchFamily="34" charset="0"/>
                <a:cs typeface="Calibri" panose="020F0502020204030204" pitchFamily="34" charset="0"/>
              </a:rPr>
              <a:t>, bioinformatics </a:t>
            </a:r>
            <a:r>
              <a:rPr lang="en-US" sz="14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[5]</a:t>
            </a:r>
            <a:r>
              <a:rPr lang="en-US" sz="1400" dirty="0">
                <a:effectLst/>
                <a:latin typeface="Calibri" panose="020F0502020204030204" pitchFamily="34" charset="0"/>
                <a:ea typeface="Calibri" panose="020F0502020204030204" pitchFamily="34" charset="0"/>
                <a:cs typeface="Calibri" panose="020F0502020204030204" pitchFamily="34" charset="0"/>
              </a:rPr>
              <a:t>, and natural language processing </a:t>
            </a:r>
            <a:r>
              <a:rPr lang="en-US" sz="14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[1],[6]</a:t>
            </a:r>
            <a:r>
              <a:rPr lang="en-US" sz="1400" dirty="0">
                <a:effectLst/>
                <a:latin typeface="Calibri" panose="020F0502020204030204" pitchFamily="34" charset="0"/>
                <a:ea typeface="Calibri" panose="020F0502020204030204" pitchFamily="34" charset="0"/>
                <a:cs typeface="Calibri" panose="020F0502020204030204" pitchFamily="34" charset="0"/>
              </a:rPr>
              <a:t>. Below are som</a:t>
            </a:r>
            <a:r>
              <a:rPr lang="en-US" sz="1400" dirty="0">
                <a:latin typeface="Calibri" panose="020F0502020204030204" pitchFamily="34" charset="0"/>
                <a:ea typeface="Calibri" panose="020F0502020204030204" pitchFamily="34" charset="0"/>
                <a:cs typeface="Calibri" panose="020F0502020204030204" pitchFamily="34" charset="0"/>
              </a:rPr>
              <a:t>e more famous approaches.</a:t>
            </a:r>
          </a:p>
          <a:p>
            <a:pPr marL="342900" indent="-342900" defTabSz="5692775">
              <a:spcBef>
                <a:spcPct val="20000"/>
              </a:spcBef>
              <a:buFont typeface="+mj-lt"/>
              <a:buAutoNum type="arabicPeriod"/>
              <a:defRPr/>
            </a:pPr>
            <a:r>
              <a:rPr lang="en-US" sz="1800" dirty="0">
                <a:effectLst/>
                <a:latin typeface="Times New Roman" panose="02020603050405020304" pitchFamily="18" charset="0"/>
                <a:ea typeface="SimSun" panose="02010600030101010101" pitchFamily="2" charset="-122"/>
              </a:rPr>
              <a:t> </a:t>
            </a:r>
            <a:r>
              <a:rPr lang="en-US" sz="1600" b="1" dirty="0">
                <a:latin typeface="Times New Roman" panose="02020603050405020304" pitchFamily="18" charset="0"/>
                <a:ea typeface="SimSun" panose="02010600030101010101" pitchFamily="2" charset="-122"/>
              </a:rPr>
              <a:t>Physics-based</a:t>
            </a:r>
            <a:r>
              <a:rPr lang="en-US" sz="1600" b="1" dirty="0">
                <a:effectLst/>
                <a:latin typeface="Times New Roman" panose="02020603050405020304" pitchFamily="18" charset="0"/>
                <a:ea typeface="SimSun" panose="02010600030101010101" pitchFamily="2" charset="-122"/>
              </a:rPr>
              <a:t> Simulations</a:t>
            </a:r>
            <a:r>
              <a:rPr lang="en-US" sz="1600" b="1" dirty="0">
                <a:latin typeface="Times New Roman" panose="02020603050405020304" pitchFamily="18" charset="0"/>
                <a:ea typeface="SimSun" panose="02010600030101010101" pitchFamily="2" charset="-122"/>
              </a:rPr>
              <a:t>:</a:t>
            </a:r>
            <a:endParaRPr lang="en-US" sz="1600" b="1" dirty="0">
              <a:effectLst/>
              <a:latin typeface="Times New Roman" panose="02020603050405020304" pitchFamily="18" charset="0"/>
              <a:ea typeface="SimSun" panose="02010600030101010101" pitchFamily="2" charset="-122"/>
            </a:endParaRPr>
          </a:p>
          <a:p>
            <a:pPr lvl="1" defTabSz="5692775">
              <a:spcBef>
                <a:spcPct val="20000"/>
              </a:spcBef>
              <a:defRPr/>
            </a:pPr>
            <a:r>
              <a:rPr lang="en-US" sz="1600" dirty="0">
                <a:effectLst/>
                <a:latin typeface="Times New Roman" panose="02020603050405020304" pitchFamily="18" charset="0"/>
                <a:ea typeface="SimSun" panose="02010600030101010101" pitchFamily="2" charset="-122"/>
              </a:rPr>
              <a:t>Faces hurdles in achieving </a:t>
            </a:r>
            <a:r>
              <a:rPr lang="en-US" sz="1600" dirty="0">
                <a:solidFill>
                  <a:srgbClr val="00B0F0"/>
                </a:solidFill>
                <a:effectLst/>
                <a:latin typeface="Times New Roman" panose="02020603050405020304" pitchFamily="18" charset="0"/>
                <a:ea typeface="SimSun" panose="02010600030101010101" pitchFamily="2" charset="-122"/>
              </a:rPr>
              <a:t>accurate replication</a:t>
            </a:r>
            <a:r>
              <a:rPr lang="en-US" sz="1600" dirty="0">
                <a:effectLst/>
                <a:latin typeface="Times New Roman" panose="02020603050405020304" pitchFamily="18" charset="0"/>
                <a:ea typeface="SimSun" panose="02010600030101010101" pitchFamily="2" charset="-122"/>
              </a:rPr>
              <a:t>. </a:t>
            </a:r>
          </a:p>
          <a:p>
            <a:pPr marL="342900" indent="-342900" defTabSz="5692775">
              <a:spcBef>
                <a:spcPct val="20000"/>
              </a:spcBef>
              <a:buFont typeface="+mj-lt"/>
              <a:buAutoNum type="arabicPeriod"/>
              <a:defRPr/>
            </a:pPr>
            <a:r>
              <a:rPr lang="en-US" sz="1600" b="1" dirty="0">
                <a:latin typeface="Times New Roman" panose="02020603050405020304" pitchFamily="18" charset="0"/>
                <a:ea typeface="SimSun" panose="02010600030101010101" pitchFamily="2" charset="-122"/>
              </a:rPr>
              <a:t>Generative Adversarial Networks (GANs) and neural network-based rendering</a:t>
            </a:r>
            <a:r>
              <a:rPr lang="en-US" sz="1600" b="1" baseline="30000" dirty="0">
                <a:solidFill>
                  <a:schemeClr val="accent2">
                    <a:lumMod val="75000"/>
                  </a:schemeClr>
                </a:solidFill>
                <a:latin typeface="Times New Roman" panose="02020603050405020304" pitchFamily="18" charset="0"/>
                <a:ea typeface="SimSun" panose="02010600030101010101" pitchFamily="2" charset="-122"/>
              </a:rPr>
              <a:t>[7]</a:t>
            </a:r>
            <a:r>
              <a:rPr lang="en-US" sz="1600" b="1" dirty="0">
                <a:latin typeface="Times New Roman" panose="02020603050405020304" pitchFamily="18" charset="0"/>
                <a:ea typeface="SimSun" panose="02010600030101010101" pitchFamily="2" charset="-122"/>
              </a:rPr>
              <a:t> methods.</a:t>
            </a:r>
          </a:p>
          <a:p>
            <a:pPr lvl="1" defTabSz="5692775">
              <a:spcBef>
                <a:spcPct val="20000"/>
              </a:spcBef>
              <a:defRPr/>
            </a:pPr>
            <a:r>
              <a:rPr lang="en-US" sz="1400" dirty="0">
                <a:effectLst/>
                <a:latin typeface="Times New Roman" panose="02020603050405020304" pitchFamily="18" charset="0"/>
                <a:ea typeface="SimSun" panose="02010600030101010101" pitchFamily="2" charset="-122"/>
              </a:rPr>
              <a:t>Excel at learning </a:t>
            </a:r>
            <a:r>
              <a:rPr lang="en-US" sz="1400" dirty="0">
                <a:solidFill>
                  <a:srgbClr val="00B0F0"/>
                </a:solidFill>
                <a:effectLst/>
                <a:latin typeface="Times New Roman" panose="02020603050405020304" pitchFamily="18" charset="0"/>
                <a:ea typeface="SimSun" panose="02010600030101010101" pitchFamily="2" charset="-122"/>
              </a:rPr>
              <a:t>accurate data distributions</a:t>
            </a:r>
            <a:r>
              <a:rPr lang="en-US" sz="1400" dirty="0">
                <a:solidFill>
                  <a:srgbClr val="00B0F0"/>
                </a:solidFill>
                <a:latin typeface="Times New Roman" panose="02020603050405020304" pitchFamily="18" charset="0"/>
                <a:ea typeface="SimSun" panose="02010600030101010101" pitchFamily="2" charset="-122"/>
              </a:rPr>
              <a:t>.</a:t>
            </a:r>
            <a:r>
              <a:rPr lang="en-US" sz="1400" dirty="0">
                <a:effectLst/>
                <a:latin typeface="Times New Roman" panose="02020603050405020304" pitchFamily="18" charset="0"/>
                <a:ea typeface="SimSun" panose="02010600030101010101" pitchFamily="2" charset="-122"/>
              </a:rPr>
              <a:t> </a:t>
            </a:r>
          </a:p>
          <a:p>
            <a:pPr lvl="1" defTabSz="5692775">
              <a:spcBef>
                <a:spcPct val="20000"/>
              </a:spcBef>
              <a:defRPr/>
            </a:pPr>
            <a:r>
              <a:rPr lang="en-US" sz="1400" dirty="0">
                <a:effectLst/>
                <a:latin typeface="Times New Roman" panose="02020603050405020304" pitchFamily="18" charset="0"/>
                <a:ea typeface="SimSun" panose="02010600030101010101" pitchFamily="2" charset="-122"/>
              </a:rPr>
              <a:t>GANs confront issues with unstable convergence</a:t>
            </a:r>
            <a:r>
              <a:rPr lang="en-US" sz="1400" b="1" baseline="30000" dirty="0">
                <a:solidFill>
                  <a:schemeClr val="accent2">
                    <a:lumMod val="75000"/>
                  </a:schemeClr>
                </a:solidFill>
                <a:effectLst/>
                <a:latin typeface="Times New Roman" panose="02020603050405020304" pitchFamily="18" charset="0"/>
                <a:ea typeface="SimSun" panose="02010600030101010101" pitchFamily="2" charset="-122"/>
              </a:rPr>
              <a:t>[8]</a:t>
            </a:r>
            <a:r>
              <a:rPr lang="en-US" sz="1400" dirty="0">
                <a:effectLst/>
                <a:latin typeface="Times New Roman" panose="02020603050405020304" pitchFamily="18" charset="0"/>
                <a:ea typeface="SimSun" panose="02010600030101010101" pitchFamily="2" charset="-122"/>
              </a:rPr>
              <a:t>, necessitate existing datasets</a:t>
            </a:r>
            <a:r>
              <a:rPr lang="en-US" sz="1400" dirty="0">
                <a:latin typeface="Times New Roman" panose="02020603050405020304" pitchFamily="18" charset="0"/>
                <a:ea typeface="SimSun" panose="02010600030101010101" pitchFamily="2" charset="-122"/>
              </a:rPr>
              <a:t>.</a:t>
            </a:r>
            <a:endParaRPr lang="en-US" sz="1400" dirty="0">
              <a:effectLst/>
              <a:latin typeface="Times New Roman" panose="02020603050405020304" pitchFamily="18" charset="0"/>
              <a:ea typeface="SimSun" panose="02010600030101010101" pitchFamily="2" charset="-122"/>
            </a:endParaRPr>
          </a:p>
          <a:p>
            <a:pPr lvl="1" defTabSz="5692775">
              <a:spcBef>
                <a:spcPct val="20000"/>
              </a:spcBef>
              <a:defRPr/>
            </a:pPr>
            <a:r>
              <a:rPr lang="en-US" sz="1400" dirty="0">
                <a:effectLst/>
                <a:latin typeface="Times New Roman" panose="02020603050405020304" pitchFamily="18" charset="0"/>
                <a:ea typeface="SimSun" panose="02010600030101010101" pitchFamily="2" charset="-122"/>
              </a:rPr>
              <a:t>Ineffective when authentic images are unavailable.</a:t>
            </a:r>
          </a:p>
          <a:p>
            <a:pPr marL="342900" indent="-342900" defTabSz="5692775">
              <a:spcBef>
                <a:spcPct val="20000"/>
              </a:spcBef>
              <a:buFont typeface="+mj-lt"/>
              <a:buAutoNum type="arabicPeriod"/>
              <a:defRPr/>
            </a:pPr>
            <a:r>
              <a:rPr lang="en-US" sz="1600" b="1" dirty="0">
                <a:latin typeface="Times New Roman" panose="02020603050405020304" pitchFamily="18" charset="0"/>
                <a:ea typeface="SimSun" panose="02010600030101010101" pitchFamily="2" charset="-122"/>
              </a:rPr>
              <a:t>Cut-paste</a:t>
            </a:r>
            <a:r>
              <a:rPr lang="en-US" sz="1600" b="1" dirty="0">
                <a:solidFill>
                  <a:srgbClr val="00B050"/>
                </a:solidFill>
                <a:effectLst/>
                <a:latin typeface="Times New Roman" panose="02020603050405020304" pitchFamily="18" charset="0"/>
                <a:ea typeface="SimSun" panose="02010600030101010101" pitchFamily="2" charset="-122"/>
              </a:rPr>
              <a:t> </a:t>
            </a:r>
            <a:r>
              <a:rPr lang="en-US" sz="1600" b="1" baseline="30000" dirty="0">
                <a:solidFill>
                  <a:schemeClr val="accent2">
                    <a:lumMod val="75000"/>
                  </a:schemeClr>
                </a:solidFill>
                <a:effectLst/>
                <a:latin typeface="Times New Roman" panose="02020603050405020304" pitchFamily="18" charset="0"/>
                <a:ea typeface="SimSun" panose="02010600030101010101" pitchFamily="2" charset="-122"/>
              </a:rPr>
              <a:t>[9]</a:t>
            </a:r>
            <a:r>
              <a:rPr lang="en-US" sz="1600" b="1" baseline="30000" dirty="0">
                <a:effectLst/>
                <a:latin typeface="Times New Roman" panose="02020603050405020304" pitchFamily="18" charset="0"/>
                <a:ea typeface="SimSun" panose="02010600030101010101" pitchFamily="2" charset="-122"/>
              </a:rPr>
              <a:t> </a:t>
            </a:r>
            <a:r>
              <a:rPr lang="en-US" sz="1600" b="1" dirty="0">
                <a:effectLst/>
                <a:latin typeface="Times New Roman" panose="02020603050405020304" pitchFamily="18" charset="0"/>
                <a:ea typeface="SimSun" panose="02010600030101010101" pitchFamily="2" charset="-122"/>
              </a:rPr>
              <a:t>is an alternative method for placing object cut-outs onto random backgrounds</a:t>
            </a:r>
            <a:r>
              <a:rPr lang="en-US" sz="1600" dirty="0">
                <a:effectLst/>
                <a:latin typeface="Times New Roman" panose="02020603050405020304" pitchFamily="18" charset="0"/>
                <a:ea typeface="SimSun" panose="02010600030101010101" pitchFamily="2" charset="-122"/>
              </a:rPr>
              <a:t>. </a:t>
            </a:r>
          </a:p>
          <a:p>
            <a:pPr lvl="1" defTabSz="5692775">
              <a:spcBef>
                <a:spcPct val="20000"/>
              </a:spcBef>
              <a:defRPr/>
            </a:pPr>
            <a:r>
              <a:rPr lang="en-US" sz="1400" dirty="0">
                <a:latin typeface="Times New Roman" panose="02020603050405020304" pitchFamily="18" charset="0"/>
                <a:ea typeface="SimSun" panose="02010600030101010101" pitchFamily="2" charset="-122"/>
              </a:rPr>
              <a:t>     Simple to implement.</a:t>
            </a:r>
          </a:p>
          <a:p>
            <a:pPr lvl="1" defTabSz="5692775">
              <a:spcBef>
                <a:spcPct val="20000"/>
              </a:spcBef>
              <a:defRPr/>
            </a:pPr>
            <a:r>
              <a:rPr lang="en-US" sz="1400" dirty="0">
                <a:latin typeface="Times New Roman" panose="02020603050405020304" pitchFamily="18" charset="0"/>
                <a:ea typeface="SimSun" panose="02010600030101010101" pitchFamily="2" charset="-122"/>
              </a:rPr>
              <a:t>     Lacks contextual awareness. </a:t>
            </a:r>
          </a:p>
          <a:p>
            <a:pPr lvl="1" defTabSz="5692775">
              <a:spcBef>
                <a:spcPct val="20000"/>
              </a:spcBef>
              <a:defRPr/>
            </a:pPr>
            <a:r>
              <a:rPr lang="en-US" sz="1400" dirty="0">
                <a:latin typeface="Times New Roman" panose="02020603050405020304" pitchFamily="18" charset="0"/>
                <a:ea typeface="SimSun" panose="02010600030101010101" pitchFamily="2" charset="-122"/>
              </a:rPr>
              <a:t>     Hindering its ability to simulate objects within a scene realistically. </a:t>
            </a:r>
          </a:p>
          <a:p>
            <a:endParaRPr lang="en-US" dirty="0"/>
          </a:p>
        </p:txBody>
      </p:sp>
      <p:sp>
        <p:nvSpPr>
          <p:cNvPr id="4" name="Slide Number Placeholder 3"/>
          <p:cNvSpPr>
            <a:spLocks noGrp="1"/>
          </p:cNvSpPr>
          <p:nvPr>
            <p:ph type="sldNum" sz="quarter" idx="5"/>
          </p:nvPr>
        </p:nvSpPr>
        <p:spPr/>
        <p:txBody>
          <a:bodyPr/>
          <a:lstStyle/>
          <a:p>
            <a:fld id="{B2709317-7393-CE42-8571-143524D75DA5}" type="slidenum">
              <a:rPr lang="en-US" smtClean="0"/>
              <a:t>5</a:t>
            </a:fld>
            <a:endParaRPr lang="en-US"/>
          </a:p>
        </p:txBody>
      </p:sp>
    </p:spTree>
    <p:extLst>
      <p:ext uri="{BB962C8B-B14F-4D97-AF65-F5344CB8AC3E}">
        <p14:creationId xmlns:p14="http://schemas.microsoft.com/office/powerpoint/2010/main" val="204559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1" dirty="0"/>
              <a:t>Electronic Control Units (ECUs) in Vehicles/Controller Area Network (CAN) Bus(</a:t>
            </a:r>
            <a:r>
              <a:rPr lang="en-US" dirty="0"/>
              <a:t>SAE build)</a:t>
            </a:r>
            <a:endParaRPr lang="en-US" b="1" dirty="0"/>
          </a:p>
          <a:p>
            <a:pPr marL="285750" indent="-285750">
              <a:buFont typeface="Arial" panose="020B0604020202020204" pitchFamily="34" charset="0"/>
              <a:buChar char="•"/>
            </a:pPr>
            <a:r>
              <a:rPr lang="en-US" dirty="0"/>
              <a:t>ECUs are embedded systems designed to control various vehicle functions, such as fuel injection, airbags, air conditioning, and power steering)</a:t>
            </a:r>
          </a:p>
          <a:p>
            <a:pPr marL="285750" indent="-285750">
              <a:buFont typeface="Arial" panose="020B0604020202020204" pitchFamily="34" charset="0"/>
              <a:buChar char="•"/>
            </a:pPr>
            <a:r>
              <a:rPr lang="en-US" dirty="0"/>
              <a:t>ECUs communicate with each other via the CAN bus, which facilitates the flow of information between them. This communication is crucial for the proper functioning of various vehicle systems)</a:t>
            </a:r>
            <a:endParaRPr lang="en-US" dirty="0">
              <a:solidFill>
                <a:srgbClr val="000000"/>
              </a:solidFill>
            </a:endParaRP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Synthetic data, a significant player, particularly when objects are in a trailing situation in a Public data set, offers unique insights and potential for innovation. </a:t>
            </a:r>
          </a:p>
          <a:p>
            <a:pPr marL="285750" indent="-285750">
              <a:buFont typeface="Arial" panose="020B0604020202020204" pitchFamily="34" charset="0"/>
              <a:buChar char="•"/>
            </a:pPr>
            <a:r>
              <a:rPr lang="en-US" dirty="0">
                <a:solidFill>
                  <a:srgbClr val="000000"/>
                </a:solidFill>
              </a:rPr>
              <a:t>EMS is the Key backbone for the city to function properly. </a:t>
            </a:r>
          </a:p>
          <a:p>
            <a:pPr marL="285750" indent="-285750">
              <a:buFont typeface="Arial" panose="020B0604020202020204" pitchFamily="34" charset="0"/>
              <a:buChar char="•"/>
            </a:pPr>
            <a:r>
              <a:rPr lang="en-US" dirty="0">
                <a:solidFill>
                  <a:srgbClr val="000000"/>
                </a:solidFill>
              </a:rPr>
              <a:t>CARLA provides the possibility of domain adoption for various variations.</a:t>
            </a:r>
          </a:p>
          <a:p>
            <a:pPr marL="285750" indent="-285750">
              <a:buFont typeface="Arial" panose="020B0604020202020204" pitchFamily="34" charset="0"/>
              <a:buChar char="•"/>
            </a:pPr>
            <a:r>
              <a:rPr lang="en-US" dirty="0">
                <a:solidFill>
                  <a:srgbClr val="000000"/>
                </a:solidFill>
              </a:rPr>
              <a:t>EMS vehicles are spawned with a fair contribution to the traffic in CARLA.</a:t>
            </a:r>
          </a:p>
          <a:p>
            <a:pPr marL="285750" indent="-285750">
              <a:buFont typeface="Arial" panose="020B0604020202020204" pitchFamily="34" charset="0"/>
              <a:buChar char="•"/>
            </a:pPr>
            <a:r>
              <a:rPr lang="en-US" dirty="0">
                <a:solidFill>
                  <a:srgbClr val="000000"/>
                </a:solidFill>
              </a:rPr>
              <a:t>Ego vehicle was spawned, and sensor data were recorded.</a:t>
            </a:r>
          </a:p>
          <a:p>
            <a:pPr marL="285750" indent="-285750">
              <a:buFont typeface="Arial" panose="020B0604020202020204" pitchFamily="34" charset="0"/>
              <a:buChar char="•"/>
            </a:pPr>
            <a:r>
              <a:rPr lang="en-US" dirty="0">
                <a:solidFill>
                  <a:srgbClr val="000000"/>
                </a:solidFill>
              </a:rPr>
              <a:t>These sensor raw data were processed to format in 3D object detection model dataset.</a:t>
            </a:r>
          </a:p>
          <a:p>
            <a:pPr marL="285750" indent="-285750">
              <a:buFont typeface="Arial" panose="020B0604020202020204" pitchFamily="34" charset="0"/>
              <a:buChar char="•"/>
            </a:pPr>
            <a:r>
              <a:rPr lang="en-US" dirty="0">
                <a:solidFill>
                  <a:srgbClr val="000000"/>
                </a:solidFill>
              </a:rPr>
              <a:t>Later, this can be used for various 3D deep learning models.</a:t>
            </a:r>
          </a:p>
          <a:p>
            <a:pPr marL="342900" indent="-342900">
              <a:buFont typeface="+mj-lt"/>
              <a:buAutoNum type="arabicPeriod"/>
            </a:pPr>
            <a:r>
              <a:rPr lang="en-US" sz="1200" dirty="0">
                <a:solidFill>
                  <a:srgbClr val="7030A0"/>
                </a:solidFill>
              </a:rPr>
              <a:t>Spawn the Cars/Bikers/Pedestrians and EMS vehicles in CARLA.</a:t>
            </a:r>
          </a:p>
          <a:p>
            <a:pPr marL="342900" indent="-342900">
              <a:buFont typeface="+mj-lt"/>
              <a:buAutoNum type="arabicPeriod"/>
            </a:pPr>
            <a:r>
              <a:rPr lang="en-US" sz="1200" dirty="0">
                <a:solidFill>
                  <a:srgbClr val="7030A0"/>
                </a:solidFill>
              </a:rPr>
              <a:t>Keep the distribution of EMS vehicles count with a fair presence.</a:t>
            </a:r>
          </a:p>
          <a:p>
            <a:pPr marL="342900" indent="-342900">
              <a:buFont typeface="+mj-lt"/>
              <a:buAutoNum type="arabicPeriod"/>
            </a:pPr>
            <a:r>
              <a:rPr lang="en-US" sz="1200" dirty="0">
                <a:solidFill>
                  <a:srgbClr val="7030A0"/>
                </a:solidFill>
              </a:rPr>
              <a:t>Spawn the Ego vehicle and attach the camera and LiDAR to the Ego vehicle.</a:t>
            </a:r>
          </a:p>
          <a:p>
            <a:pPr marL="342900" indent="-342900">
              <a:buFont typeface="+mj-lt"/>
              <a:buAutoNum type="arabicPeriod"/>
            </a:pPr>
            <a:r>
              <a:rPr lang="en-US" sz="1200" dirty="0">
                <a:solidFill>
                  <a:srgbClr val="7030A0"/>
                </a:solidFill>
              </a:rPr>
              <a:t>Set the CARLA into synchronous mode so that the Client controls it.</a:t>
            </a:r>
          </a:p>
          <a:p>
            <a:pPr marL="342900" indent="-342900">
              <a:buFont typeface="+mj-lt"/>
              <a:buAutoNum type="arabicPeriod"/>
            </a:pPr>
            <a:r>
              <a:rPr lang="en-US" sz="1200" dirty="0">
                <a:solidFill>
                  <a:srgbClr val="7030A0"/>
                </a:solidFill>
              </a:rPr>
              <a:t>Have control of the CARLA world tick.</a:t>
            </a:r>
          </a:p>
          <a:p>
            <a:pPr marL="342900" indent="-342900">
              <a:buFont typeface="+mj-lt"/>
              <a:buAutoNum type="arabicPeriod"/>
            </a:pPr>
            <a:r>
              <a:rPr lang="en-US" sz="1200" dirty="0">
                <a:solidFill>
                  <a:srgbClr val="7030A0"/>
                </a:solidFill>
              </a:rPr>
              <a:t>Capture the raw sensor data with each tick.</a:t>
            </a:r>
          </a:p>
          <a:p>
            <a:pPr marL="342900" indent="-342900">
              <a:buFont typeface="+mj-lt"/>
              <a:buAutoNum type="arabicPeriod"/>
            </a:pPr>
            <a:r>
              <a:rPr lang="en-US" sz="1200" dirty="0">
                <a:solidFill>
                  <a:srgbClr val="7030A0"/>
                </a:solidFill>
              </a:rPr>
              <a:t>Add all the calibration matrices to Convert this raw data to 3D KITTI format.</a:t>
            </a:r>
          </a:p>
          <a:p>
            <a:pPr marL="285750" indent="-285750">
              <a:buFont typeface="Arial" panose="020B0604020202020204" pitchFamily="34" charset="0"/>
              <a:buChar char="•"/>
            </a:pPr>
            <a:endParaRPr lang="en-US"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B2709317-7393-CE42-8571-143524D75DA5}" type="slidenum">
              <a:rPr lang="en-US" smtClean="0"/>
              <a:t>6</a:t>
            </a:fld>
            <a:endParaRPr lang="en-US"/>
          </a:p>
        </p:txBody>
      </p:sp>
    </p:spTree>
    <p:extLst>
      <p:ext uri="{BB962C8B-B14F-4D97-AF65-F5344CB8AC3E}">
        <p14:creationId xmlns:p14="http://schemas.microsoft.com/office/powerpoint/2010/main" val="785292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709317-7393-CE42-8571-143524D75DA5}" type="slidenum">
              <a:rPr lang="en-US" smtClean="0"/>
              <a:t>9</a:t>
            </a:fld>
            <a:endParaRPr lang="en-US"/>
          </a:p>
        </p:txBody>
      </p:sp>
    </p:spTree>
    <p:extLst>
      <p:ext uri="{BB962C8B-B14F-4D97-AF65-F5344CB8AC3E}">
        <p14:creationId xmlns:p14="http://schemas.microsoft.com/office/powerpoint/2010/main" val="4277505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Data collection involves setting up sensors in the CARLA simulator to capture relevant information in the KITTI format, including:</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RGB camera images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LiDAR point clouds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0" dirty="0">
                <a:effectLst/>
                <a:latin typeface="Times New Roman" panose="02020603050405020304" pitchFamily="18" charset="0"/>
                <a:ea typeface="Times New Roman" panose="02020603050405020304" pitchFamily="18" charset="0"/>
              </a:rPr>
              <a:t>A total of </a:t>
            </a:r>
            <a:r>
              <a:rPr lang="en-US" sz="1200" kern="0" dirty="0">
                <a:solidFill>
                  <a:srgbClr val="00B0F0"/>
                </a:solidFill>
                <a:effectLst/>
                <a:latin typeface="Times New Roman" panose="02020603050405020304" pitchFamily="18" charset="0"/>
                <a:ea typeface="Times New Roman" panose="02020603050405020304" pitchFamily="18" charset="0"/>
              </a:rPr>
              <a:t>3000 frames </a:t>
            </a:r>
            <a:r>
              <a:rPr lang="en-US" sz="1200" kern="0" dirty="0">
                <a:effectLst/>
                <a:latin typeface="Times New Roman" panose="02020603050405020304" pitchFamily="18" charset="0"/>
                <a:ea typeface="Times New Roman" panose="02020603050405020304" pitchFamily="18" charset="0"/>
              </a:rPr>
              <a:t>were ticked for each town.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85000"/>
              </a:lnSpc>
              <a:spcBef>
                <a:spcPts val="1000"/>
              </a:spcBef>
            </a:pPr>
            <a:r>
              <a:rPr lang="en-US" kern="0" dirty="0">
                <a:latin typeface="Times New Roman" panose="02020603050405020304" pitchFamily="18" charset="0"/>
              </a:rPr>
              <a:t>Every </a:t>
            </a:r>
            <a:r>
              <a:rPr lang="en-US" kern="0" dirty="0">
                <a:solidFill>
                  <a:srgbClr val="00B0F0"/>
                </a:solidFill>
                <a:latin typeface="Times New Roman" panose="02020603050405020304" pitchFamily="18" charset="0"/>
              </a:rPr>
              <a:t>3</a:t>
            </a:r>
            <a:r>
              <a:rPr lang="en-US" kern="0" baseline="30000" dirty="0">
                <a:solidFill>
                  <a:srgbClr val="00B0F0"/>
                </a:solidFill>
                <a:latin typeface="Times New Roman" panose="02020603050405020304" pitchFamily="18" charset="0"/>
              </a:rPr>
              <a:t>rd</a:t>
            </a:r>
            <a:r>
              <a:rPr lang="en-US" kern="0" dirty="0">
                <a:solidFill>
                  <a:srgbClr val="00B0F0"/>
                </a:solidFill>
                <a:latin typeface="Times New Roman" panose="02020603050405020304" pitchFamily="18" charset="0"/>
              </a:rPr>
              <a:t> frame</a:t>
            </a:r>
            <a:r>
              <a:rPr lang="en-US" kern="0" dirty="0">
                <a:latin typeface="Times New Roman" panose="02020603050405020304" pitchFamily="18" charset="0"/>
              </a:rPr>
              <a:t> was saved to </a:t>
            </a:r>
            <a:r>
              <a:rPr lang="en-US" kern="0" dirty="0">
                <a:solidFill>
                  <a:srgbClr val="00B0F0"/>
                </a:solidFill>
                <a:latin typeface="Times New Roman" panose="02020603050405020304" pitchFamily="18" charset="0"/>
              </a:rPr>
              <a:t>avoid duplicate frames</a:t>
            </a:r>
            <a:r>
              <a:rPr lang="en-US" kern="0" dirty="0">
                <a:latin typeface="Times New Roman" panose="02020603050405020304" pitchFamily="18" charset="0"/>
              </a:rPr>
              <a:t> without many changes.</a:t>
            </a:r>
          </a:p>
          <a:p>
            <a:pPr>
              <a:lnSpc>
                <a:spcPct val="85000"/>
              </a:lnSpc>
              <a:spcBef>
                <a:spcPts val="1000"/>
              </a:spcBef>
            </a:pPr>
            <a:r>
              <a:rPr lang="en-US" sz="1200" kern="0" dirty="0">
                <a:effectLst/>
                <a:latin typeface="Times New Roman" panose="02020603050405020304" pitchFamily="18" charset="0"/>
                <a:ea typeface="Times New Roman" panose="02020603050405020304" pitchFamily="18" charset="0"/>
              </a:rPr>
              <a:t>The camera position and LiDAR position for each frame were saved.</a:t>
            </a:r>
          </a:p>
          <a:p>
            <a:pPr>
              <a:lnSpc>
                <a:spcPct val="85000"/>
              </a:lnSpc>
              <a:spcBef>
                <a:spcPts val="1000"/>
              </a:spcBef>
            </a:pPr>
            <a:r>
              <a:rPr lang="en-US" kern="0" dirty="0">
                <a:latin typeface="Times New Roman" panose="02020603050405020304" pitchFamily="18" charset="0"/>
              </a:rPr>
              <a:t>All the spawned objects in the scene were saved with their bounding boxes position. </a:t>
            </a:r>
          </a:p>
          <a:p>
            <a:pPr>
              <a:lnSpc>
                <a:spcPct val="85000"/>
              </a:lnSpc>
              <a:spcBef>
                <a:spcPts val="1000"/>
              </a:spcBef>
            </a:pPr>
            <a:endParaRPr lang="en-US" kern="0" dirty="0">
              <a:latin typeface="Times New Roman" panose="02020603050405020304" pitchFamily="18" charset="0"/>
            </a:endParaRPr>
          </a:p>
          <a:p>
            <a:pPr marL="0">
              <a:lnSpc>
                <a:spcPct val="107000"/>
              </a:lnSpc>
              <a:spcAft>
                <a:spcPts val="800"/>
              </a:spcAft>
            </a:pPr>
            <a:r>
              <a:rPr lang="en-US" sz="6800" kern="0" dirty="0">
                <a:solidFill>
                  <a:srgbClr val="00B0F0"/>
                </a:solidFill>
                <a:latin typeface="Times New Roman" panose="02020603050405020304" pitchFamily="18" charset="0"/>
                <a:cs typeface="Times New Roman" panose="02020603050405020304" pitchFamily="18" charset="0"/>
              </a:rPr>
              <a:t>Auto Pilot </a:t>
            </a:r>
            <a:r>
              <a:rPr lang="en-US" sz="6800" kern="0" dirty="0">
                <a:latin typeface="Times New Roman" panose="02020603050405020304" pitchFamily="18" charset="0"/>
                <a:cs typeface="Times New Roman" panose="02020603050405020304" pitchFamily="18" charset="0"/>
              </a:rPr>
              <a:t>Mode was enabled for the following  </a:t>
            </a:r>
          </a:p>
          <a:p>
            <a:pPr marL="742950" lvl="1" indent="-285750">
              <a:lnSpc>
                <a:spcPct val="107000"/>
              </a:lnSpc>
              <a:spcAft>
                <a:spcPts val="800"/>
              </a:spcAft>
              <a:buFont typeface="Arial" panose="020B0604020202020204" pitchFamily="34" charset="0"/>
              <a:buChar char="•"/>
            </a:pPr>
            <a:r>
              <a:rPr lang="en-US" sz="6800" kern="0" dirty="0">
                <a:latin typeface="Times New Roman" panose="02020603050405020304" pitchFamily="18" charset="0"/>
                <a:cs typeface="Times New Roman" panose="02020603050405020304" pitchFamily="18" charset="0"/>
              </a:rPr>
              <a:t>Vehicle/Bikers</a:t>
            </a:r>
          </a:p>
          <a:p>
            <a:pPr marL="742950" lvl="1" indent="-285750">
              <a:lnSpc>
                <a:spcPct val="107000"/>
              </a:lnSpc>
              <a:spcAft>
                <a:spcPts val="800"/>
              </a:spcAft>
              <a:buFont typeface="Arial" panose="020B0604020202020204" pitchFamily="34" charset="0"/>
              <a:buChar char="•"/>
            </a:pPr>
            <a:r>
              <a:rPr lang="en-US" sz="6800" kern="0" dirty="0">
                <a:latin typeface="Times New Roman" panose="02020603050405020304" pitchFamily="18" charset="0"/>
                <a:cs typeface="Times New Roman" panose="02020603050405020304" pitchFamily="18" charset="0"/>
              </a:rPr>
              <a:t>Ambulance/ Police</a:t>
            </a:r>
          </a:p>
          <a:p>
            <a:pPr marL="742950" lvl="1" indent="-285750">
              <a:lnSpc>
                <a:spcPct val="107000"/>
              </a:lnSpc>
              <a:spcAft>
                <a:spcPts val="800"/>
              </a:spcAft>
              <a:buFont typeface="Arial" panose="020B0604020202020204" pitchFamily="34" charset="0"/>
              <a:buChar char="•"/>
            </a:pPr>
            <a:r>
              <a:rPr lang="en-US" sz="6800" kern="0" dirty="0">
                <a:latin typeface="Times New Roman" panose="02020603050405020304" pitchFamily="18" charset="0"/>
                <a:cs typeface="Times New Roman" panose="02020603050405020304" pitchFamily="18" charset="0"/>
              </a:rPr>
              <a:t>Ego Vehicle</a:t>
            </a:r>
          </a:p>
          <a:p>
            <a:endParaRPr lang="en-US" dirty="0"/>
          </a:p>
          <a:p>
            <a:r>
              <a:rPr lang="en-US" dirty="0"/>
              <a:t>AI control was not used for the Pedestrians due to slowness and traffic incidents. </a:t>
            </a:r>
          </a:p>
          <a:p>
            <a:r>
              <a:rPr lang="en-US" dirty="0"/>
              <a:t>As part of our efforts to enhance the Auto Pilot mode and reduce accident zones, </a:t>
            </a:r>
            <a:r>
              <a:rPr lang="en-US" dirty="0">
                <a:solidFill>
                  <a:srgbClr val="00B0F0"/>
                </a:solidFill>
              </a:rPr>
              <a:t>heavy-size vehicles</a:t>
            </a:r>
            <a:r>
              <a:rPr lang="en-US" dirty="0"/>
              <a:t> </a:t>
            </a:r>
            <a:r>
              <a:rPr lang="en-US" dirty="0">
                <a:solidFill>
                  <a:srgbClr val="00B0F0"/>
                </a:solidFill>
              </a:rPr>
              <a:t>were removed</a:t>
            </a:r>
            <a:r>
              <a:rPr lang="en-US" dirty="0"/>
              <a:t> from the scene. This action was taken to create a </a:t>
            </a:r>
            <a:r>
              <a:rPr lang="en-US" dirty="0">
                <a:solidFill>
                  <a:srgbClr val="00B050"/>
                </a:solidFill>
              </a:rPr>
              <a:t>smoother and safer</a:t>
            </a:r>
            <a:r>
              <a:rPr lang="en-US" dirty="0"/>
              <a:t> driving environment for autonomous vehicles.</a:t>
            </a:r>
          </a:p>
          <a:p>
            <a:pPr marL="285750" indent="-285750">
              <a:buFont typeface="Arial" panose="020B0604020202020204" pitchFamily="34" charset="0"/>
              <a:buChar char="•"/>
            </a:pPr>
            <a:r>
              <a:rPr lang="en-US" dirty="0" err="1"/>
              <a:t>vehicle.carlamotors.carlacola</a:t>
            </a:r>
            <a:endParaRPr lang="en-US" dirty="0"/>
          </a:p>
          <a:p>
            <a:pPr marL="285750" indent="-285750">
              <a:buFont typeface="Arial" panose="020B0604020202020204" pitchFamily="34" charset="0"/>
              <a:buChar char="•"/>
            </a:pPr>
            <a:r>
              <a:rPr lang="en-US" dirty="0" err="1"/>
              <a:t>vehicle.carlamotors.european_hgv</a:t>
            </a:r>
            <a:endParaRPr lang="en-US" dirty="0"/>
          </a:p>
          <a:p>
            <a:pPr marL="285750" indent="-285750">
              <a:buFont typeface="Arial" panose="020B0604020202020204" pitchFamily="34" charset="0"/>
              <a:buChar char="•"/>
            </a:pPr>
            <a:r>
              <a:rPr lang="en-US" dirty="0" err="1"/>
              <a:t>vehicle.mercedes.sprinter</a:t>
            </a:r>
            <a:endParaRPr lang="en-US" dirty="0"/>
          </a:p>
          <a:p>
            <a:pPr marL="285750" indent="-285750">
              <a:buFont typeface="Arial" panose="020B0604020202020204" pitchFamily="34" charset="0"/>
              <a:buChar char="•"/>
            </a:pPr>
            <a:r>
              <a:rPr lang="en-US" dirty="0" err="1"/>
              <a:t>vehicle.mitsubishi.fusorosa</a:t>
            </a:r>
            <a:endParaRPr lang="en-US" dirty="0"/>
          </a:p>
          <a:p>
            <a:endParaRPr lang="en-US" dirty="0"/>
          </a:p>
          <a:p>
            <a:pPr marL="0" marR="0">
              <a:lnSpc>
                <a:spcPct val="107000"/>
              </a:lnSpc>
              <a:spcBef>
                <a:spcPts val="0"/>
              </a:spcBef>
              <a:spcAft>
                <a:spcPts val="800"/>
              </a:spcAft>
            </a:pPr>
            <a:r>
              <a:rPr lang="en-US" sz="1600" kern="0" dirty="0">
                <a:latin typeface="Calibri" panose="020F0502020204030204" pitchFamily="34" charset="0"/>
                <a:ea typeface="Calibri" panose="020F0502020204030204" pitchFamily="34" charset="0"/>
                <a:cs typeface="Calibri" panose="020F0502020204030204" pitchFamily="34" charset="0"/>
              </a:rPr>
              <a:t>Raw data collected were processed to capture </a:t>
            </a:r>
          </a:p>
          <a:p>
            <a:pPr marL="742950" lvl="1" indent="-285750">
              <a:lnSpc>
                <a:spcPct val="107000"/>
              </a:lnSpc>
              <a:spcAft>
                <a:spcPts val="800"/>
              </a:spcAft>
              <a:buFont typeface="Wingdings" panose="05000000000000000000" pitchFamily="2" charset="2"/>
              <a:buChar char="§"/>
            </a:pPr>
            <a:r>
              <a:rPr lang="en-US" sz="1600" kern="0" dirty="0">
                <a:latin typeface="Calibri" panose="020F0502020204030204" pitchFamily="34" charset="0"/>
                <a:ea typeface="Calibri" panose="020F0502020204030204" pitchFamily="34" charset="0"/>
                <a:cs typeface="Calibri" panose="020F0502020204030204" pitchFamily="34" charset="0"/>
              </a:rPr>
              <a:t>      All objects within 150 meters </a:t>
            </a:r>
          </a:p>
          <a:p>
            <a:pPr marL="742950" lvl="1" indent="-285750">
              <a:lnSpc>
                <a:spcPct val="107000"/>
              </a:lnSpc>
              <a:spcAft>
                <a:spcPts val="800"/>
              </a:spcAft>
              <a:buFont typeface="Wingdings" panose="05000000000000000000" pitchFamily="2" charset="2"/>
              <a:buChar char="§"/>
            </a:pPr>
            <a:r>
              <a:rPr lang="en-US" sz="1600" kern="0" dirty="0">
                <a:latin typeface="Calibri" panose="020F0502020204030204" pitchFamily="34" charset="0"/>
                <a:ea typeface="Calibri" panose="020F0502020204030204" pitchFamily="34" charset="0"/>
                <a:cs typeface="Calibri" panose="020F0502020204030204" pitchFamily="34" charset="0"/>
              </a:rPr>
              <a:t>      Within the LiDAR FOV. </a:t>
            </a:r>
          </a:p>
          <a:p>
            <a:pPr marL="742950" lvl="1" indent="-285750">
              <a:lnSpc>
                <a:spcPct val="107000"/>
              </a:lnSpc>
              <a:spcAft>
                <a:spcPts val="800"/>
              </a:spcAft>
              <a:buFont typeface="Wingdings" panose="05000000000000000000" pitchFamily="2" charset="2"/>
              <a:buChar char="§"/>
            </a:pPr>
            <a:r>
              <a:rPr lang="en-US" sz="1600" kern="0" dirty="0">
                <a:latin typeface="Calibri" panose="020F0502020204030204" pitchFamily="34" charset="0"/>
                <a:ea typeface="Calibri" panose="020F0502020204030204" pitchFamily="34" charset="0"/>
                <a:cs typeface="Calibri" panose="020F0502020204030204" pitchFamily="34" charset="0"/>
              </a:rPr>
              <a:t>      With their occluded status.</a:t>
            </a:r>
          </a:p>
          <a:p>
            <a:pPr marL="1200150" lvl="2" indent="-285750">
              <a:lnSpc>
                <a:spcPct val="107000"/>
              </a:lnSpc>
              <a:spcAft>
                <a:spcPts val="800"/>
              </a:spcAft>
              <a:buFont typeface="Wingdings" panose="05000000000000000000" pitchFamily="2" charset="2"/>
              <a:buChar char="Ø"/>
            </a:pPr>
            <a:r>
              <a:rPr lang="en-US" sz="1600" kern="0" dirty="0">
                <a:latin typeface="Calibri" panose="020F0502020204030204" pitchFamily="34" charset="0"/>
                <a:ea typeface="Calibri" panose="020F0502020204030204" pitchFamily="34" charset="0"/>
                <a:cs typeface="Calibri" panose="020F0502020204030204" pitchFamily="34" charset="0"/>
              </a:rPr>
              <a:t>      0</a:t>
            </a:r>
            <a:r>
              <a:rPr lang="en-US" sz="1600" kern="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ea typeface="Calibri" panose="020F0502020204030204" pitchFamily="34" charset="0"/>
                <a:cs typeface="Calibri" panose="020F0502020204030204" pitchFamily="34" charset="0"/>
              </a:rPr>
              <a:t>Fully Visible </a:t>
            </a:r>
            <a:endParaRPr lang="en-US" sz="1600" kern="0" dirty="0">
              <a:latin typeface="Calibri" panose="020F0502020204030204" pitchFamily="34" charset="0"/>
              <a:ea typeface="Calibri" panose="020F0502020204030204" pitchFamily="34" charset="0"/>
              <a:cs typeface="Calibri" panose="020F0502020204030204" pitchFamily="34" charset="0"/>
            </a:endParaRPr>
          </a:p>
          <a:p>
            <a:pPr marL="1200150" lvl="2" indent="-285750">
              <a:lnSpc>
                <a:spcPct val="107000"/>
              </a:lnSpc>
              <a:spcAft>
                <a:spcPts val="800"/>
              </a:spcAft>
              <a:buFont typeface="Wingdings" panose="05000000000000000000" pitchFamily="2" charset="2"/>
              <a:buChar char="Ø"/>
            </a:pPr>
            <a:r>
              <a:rPr lang="en-US" sz="1600" kern="0" dirty="0">
                <a:latin typeface="Calibri" panose="020F0502020204030204" pitchFamily="34" charset="0"/>
                <a:ea typeface="Calibri" panose="020F0502020204030204" pitchFamily="34" charset="0"/>
                <a:cs typeface="Calibri" panose="020F0502020204030204" pitchFamily="34" charset="0"/>
              </a:rPr>
              <a:t>      1</a:t>
            </a:r>
            <a:r>
              <a:rPr lang="en-US" sz="1600" kern="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ea typeface="Calibri" panose="020F0502020204030204" pitchFamily="34" charset="0"/>
                <a:cs typeface="Calibri" panose="020F0502020204030204" pitchFamily="34" charset="0"/>
              </a:rPr>
              <a:t>Partly Occluded</a:t>
            </a:r>
          </a:p>
          <a:p>
            <a:pPr marL="1200150" lvl="2" indent="-285750">
              <a:lnSpc>
                <a:spcPct val="107000"/>
              </a:lnSpc>
              <a:spcAft>
                <a:spcPts val="800"/>
              </a:spcAft>
              <a:buFont typeface="Wingdings" panose="05000000000000000000" pitchFamily="2" charset="2"/>
              <a:buChar char="Ø"/>
            </a:pPr>
            <a:r>
              <a:rPr lang="en-US" sz="1600" kern="0" dirty="0">
                <a:latin typeface="Calibri" panose="020F0502020204030204" pitchFamily="34" charset="0"/>
                <a:ea typeface="Calibri" panose="020F0502020204030204" pitchFamily="34" charset="0"/>
                <a:cs typeface="Calibri" panose="020F0502020204030204" pitchFamily="34" charset="0"/>
              </a:rPr>
              <a:t>      2</a:t>
            </a:r>
            <a:r>
              <a:rPr lang="en-US" sz="1600" kern="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ea typeface="Calibri" panose="020F0502020204030204" pitchFamily="34" charset="0"/>
                <a:cs typeface="Calibri" panose="020F0502020204030204" pitchFamily="34" charset="0"/>
              </a:rPr>
              <a:t>Largely Occluded</a:t>
            </a:r>
          </a:p>
          <a:p>
            <a:pPr marL="1200150" lvl="2" indent="-285750">
              <a:lnSpc>
                <a:spcPct val="107000"/>
              </a:lnSpc>
              <a:spcAft>
                <a:spcPts val="800"/>
              </a:spcAft>
              <a:buFont typeface="Wingdings" panose="05000000000000000000" pitchFamily="2" charset="2"/>
              <a:buChar char="Ø"/>
            </a:pPr>
            <a:r>
              <a:rPr lang="en-US" sz="1600" kern="0" dirty="0">
                <a:latin typeface="Calibri" panose="020F0502020204030204" pitchFamily="34" charset="0"/>
                <a:ea typeface="Calibri" panose="020F0502020204030204" pitchFamily="34" charset="0"/>
                <a:cs typeface="Calibri" panose="020F0502020204030204" pitchFamily="34" charset="0"/>
              </a:rPr>
              <a:t>     -1</a:t>
            </a:r>
            <a:r>
              <a:rPr lang="en-US" sz="1600" kern="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kern="0" dirty="0">
                <a:latin typeface="Calibri" panose="020F0502020204030204" pitchFamily="34" charset="0"/>
                <a:ea typeface="Calibri" panose="020F0502020204030204" pitchFamily="34" charset="0"/>
                <a:cs typeface="Calibri" panose="020F0502020204030204" pitchFamily="34" charset="0"/>
              </a:rPr>
              <a:t> Unknown or fully blinded.</a:t>
            </a:r>
          </a:p>
          <a:p>
            <a:endParaRPr lang="en-US" dirty="0"/>
          </a:p>
        </p:txBody>
      </p:sp>
      <p:sp>
        <p:nvSpPr>
          <p:cNvPr id="4" name="Slide Number Placeholder 3"/>
          <p:cNvSpPr>
            <a:spLocks noGrp="1"/>
          </p:cNvSpPr>
          <p:nvPr>
            <p:ph type="sldNum" sz="quarter" idx="5"/>
          </p:nvPr>
        </p:nvSpPr>
        <p:spPr/>
        <p:txBody>
          <a:bodyPr/>
          <a:lstStyle/>
          <a:p>
            <a:fld id="{B2709317-7393-CE42-8571-143524D75DA5}" type="slidenum">
              <a:rPr lang="en-US" smtClean="0"/>
              <a:t>11</a:t>
            </a:fld>
            <a:endParaRPr lang="en-US"/>
          </a:p>
        </p:txBody>
      </p:sp>
    </p:spTree>
    <p:extLst>
      <p:ext uri="{BB962C8B-B14F-4D97-AF65-F5344CB8AC3E}">
        <p14:creationId xmlns:p14="http://schemas.microsoft.com/office/powerpoint/2010/main" val="3579505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93239-8DD2-7B09-153E-40188FE5F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6C13D-6302-4EC5-A6DD-B973662AFB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6D667-1408-DB6B-CC8D-53FC5EDB6B18}"/>
              </a:ext>
            </a:extLst>
          </p:cNvPr>
          <p:cNvSpPr>
            <a:spLocks noGrp="1"/>
          </p:cNvSpPr>
          <p:nvPr>
            <p:ph type="body" idx="1"/>
          </p:nvPr>
        </p:nvSpPr>
        <p:spPr/>
        <p:txBody>
          <a:bodyPr/>
          <a:lstStyle/>
          <a:p>
            <a:pPr marL="285750" indent="-285750">
              <a:buFont typeface="Arial" panose="020B0604020202020204" pitchFamily="34" charset="0"/>
              <a:buChar char="•"/>
            </a:pPr>
            <a:r>
              <a:rPr lang="en-US" altLang="en-US" sz="1800" dirty="0">
                <a:solidFill>
                  <a:srgbClr val="00B0F0"/>
                </a:solidFill>
                <a:latin typeface="Calibri" panose="020F0502020204030204" pitchFamily="34" charset="0"/>
                <a:ea typeface="Calibri" panose="020F0502020204030204" pitchFamily="34" charset="0"/>
                <a:cs typeface="Calibri" panose="020F0502020204030204" pitchFamily="34" charset="0"/>
              </a:rPr>
              <a:t>MMDetection3D</a:t>
            </a:r>
            <a:r>
              <a:rPr lang="en-US" altLang="en-US" sz="1800" dirty="0">
                <a:latin typeface="Calibri" panose="020F0502020204030204" pitchFamily="34" charset="0"/>
                <a:ea typeface="Calibri" panose="020F0502020204030204" pitchFamily="34" charset="0"/>
                <a:cs typeface="Calibri" panose="020F0502020204030204" pitchFamily="34" charset="0"/>
              </a:rPr>
              <a:t> is an open-source toolbox designed for </a:t>
            </a:r>
            <a:r>
              <a:rPr lang="en-US" altLang="en-US" sz="1800" dirty="0">
                <a:solidFill>
                  <a:srgbClr val="00B0F0"/>
                </a:solidFill>
                <a:latin typeface="Calibri" panose="020F0502020204030204" pitchFamily="34" charset="0"/>
                <a:ea typeface="Calibri" panose="020F0502020204030204" pitchFamily="34" charset="0"/>
                <a:cs typeface="Calibri" panose="020F0502020204030204" pitchFamily="34" charset="0"/>
              </a:rPr>
              <a:t>3D object detection</a:t>
            </a:r>
            <a:r>
              <a:rPr lang="en-US" altLang="en-US" sz="1800" dirty="0">
                <a:latin typeface="Calibri" panose="020F0502020204030204" pitchFamily="34" charset="0"/>
                <a:ea typeface="Calibri" panose="020F0502020204030204" pitchFamily="34" charset="0"/>
                <a:cs typeface="Calibri" panose="020F0502020204030204" pitchFamily="34" charset="0"/>
              </a:rPr>
              <a:t> tasks. </a:t>
            </a:r>
          </a:p>
          <a:p>
            <a:pPr marL="285750" indent="-285750">
              <a:buFont typeface="Arial" panose="020B0604020202020204" pitchFamily="34" charset="0"/>
              <a:buChar char="•"/>
            </a:pPr>
            <a:r>
              <a:rPr lang="en-US" altLang="en-US" sz="1800" dirty="0">
                <a:latin typeface="Calibri" panose="020F0502020204030204" pitchFamily="34" charset="0"/>
                <a:ea typeface="Calibri" panose="020F0502020204030204" pitchFamily="34" charset="0"/>
                <a:cs typeface="Calibri" panose="020F0502020204030204" pitchFamily="34" charset="0"/>
              </a:rPr>
              <a:t>Built on top of the MM Detection framework</a:t>
            </a:r>
            <a:r>
              <a:rPr lang="en-US" altLang="en-US"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altLang="en-US" dirty="0">
                <a:latin typeface="Calibri" panose="020F0502020204030204" pitchFamily="34" charset="0"/>
                <a:ea typeface="Calibri" panose="020F0502020204030204" pitchFamily="34" charset="0"/>
                <a:cs typeface="Calibri" panose="020F0502020204030204" pitchFamily="34" charset="0"/>
              </a:rPr>
              <a:t>P</a:t>
            </a:r>
            <a:r>
              <a:rPr lang="en-US" altLang="en-US" sz="1800" dirty="0">
                <a:latin typeface="Calibri" panose="020F0502020204030204" pitchFamily="34" charset="0"/>
                <a:ea typeface="Calibri" panose="020F0502020204030204" pitchFamily="34" charset="0"/>
                <a:cs typeface="Calibri" panose="020F0502020204030204" pitchFamily="34" charset="0"/>
              </a:rPr>
              <a:t>rovides the state-of-the-art algorithms and tools for 3D detection using data from </a:t>
            </a:r>
            <a:r>
              <a:rPr lang="en-US" altLang="en-US" sz="1800" dirty="0">
                <a:solidFill>
                  <a:srgbClr val="00B0F0"/>
                </a:solidFill>
                <a:latin typeface="Calibri" panose="020F0502020204030204" pitchFamily="34" charset="0"/>
                <a:ea typeface="Calibri" panose="020F0502020204030204" pitchFamily="34" charset="0"/>
                <a:cs typeface="Calibri" panose="020F0502020204030204" pitchFamily="34" charset="0"/>
              </a:rPr>
              <a:t>various modalities</a:t>
            </a:r>
            <a:r>
              <a:rPr lang="en-US" altLang="en-US" sz="1800" dirty="0">
                <a:latin typeface="Calibri" panose="020F0502020204030204" pitchFamily="34" charset="0"/>
                <a:ea typeface="Calibri" panose="020F0502020204030204" pitchFamily="34" charset="0"/>
                <a:cs typeface="Calibri" panose="020F0502020204030204" pitchFamily="34" charset="0"/>
              </a:rPr>
              <a:t>, such as point clouds and images.</a:t>
            </a:r>
          </a:p>
          <a:p>
            <a:pPr marL="285750" indent="-285750">
              <a:buFont typeface="Arial" panose="020B0604020202020204" pitchFamily="34" charset="0"/>
              <a:buChar char="•"/>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r>
              <a:rPr lang="en-US" altLang="en-US" sz="1600" dirty="0">
                <a:latin typeface="Calibri" panose="020F0502020204030204" pitchFamily="34" charset="0"/>
                <a:ea typeface="Calibri" panose="020F0502020204030204" pitchFamily="34" charset="0"/>
                <a:cs typeface="Calibri" panose="020F0502020204030204" pitchFamily="34" charset="0"/>
              </a:rPr>
              <a:t>The MMDetection3D was used to train the data with the below model.</a:t>
            </a:r>
          </a:p>
          <a:p>
            <a:pPr marL="742950" lvl="1" indent="-285750">
              <a:buFont typeface="Arial" panose="020B0604020202020204" pitchFamily="34" charset="0"/>
              <a:buChar char="•"/>
            </a:pPr>
            <a:r>
              <a:rPr lang="en-US" sz="1600" dirty="0"/>
              <a:t>Point pillar.</a:t>
            </a:r>
          </a:p>
          <a:p>
            <a:pPr marL="742950" lvl="1" indent="-285750">
              <a:buFont typeface="Arial" panose="020B0604020202020204" pitchFamily="34" charset="0"/>
              <a:buChar char="•"/>
            </a:pPr>
            <a:r>
              <a:rPr lang="en-US" sz="1600" dirty="0"/>
              <a:t>3DSSD</a:t>
            </a:r>
          </a:p>
          <a:p>
            <a:pPr marL="742950" lvl="1" indent="-285750">
              <a:buFont typeface="Arial" panose="020B0604020202020204" pitchFamily="34" charset="0"/>
              <a:buChar char="•"/>
            </a:pPr>
            <a:r>
              <a:rPr lang="en-US" sz="1600" dirty="0"/>
              <a:t>SECOND</a:t>
            </a:r>
          </a:p>
          <a:p>
            <a:r>
              <a:rPr lang="en-US" sz="1600" dirty="0"/>
              <a:t>The model was evaluated on the KITTI data set</a:t>
            </a:r>
          </a:p>
          <a:p>
            <a:endParaRPr lang="en-US" sz="1600" dirty="0"/>
          </a:p>
          <a:p>
            <a:pPr marL="342900" indent="-342900">
              <a:buFont typeface="+mj-lt"/>
              <a:buAutoNum type="arabicPeriod"/>
            </a:pPr>
            <a:r>
              <a:rPr lang="en-US" sz="1200" dirty="0">
                <a:solidFill>
                  <a:srgbClr val="7030A0"/>
                </a:solidFill>
              </a:rPr>
              <a:t>Install the MMDetction3D.</a:t>
            </a:r>
          </a:p>
          <a:p>
            <a:pPr marL="342900" indent="-342900">
              <a:buFont typeface="+mj-lt"/>
              <a:buAutoNum type="arabicPeriod"/>
            </a:pPr>
            <a:r>
              <a:rPr lang="en-US" sz="1200" dirty="0">
                <a:solidFill>
                  <a:srgbClr val="7030A0"/>
                </a:solidFill>
              </a:rPr>
              <a:t>Train the dataset generated from Carla Town 12.</a:t>
            </a:r>
          </a:p>
          <a:p>
            <a:pPr marL="342900" indent="-342900">
              <a:buFont typeface="+mj-lt"/>
              <a:buAutoNum type="arabicPeriod"/>
            </a:pPr>
            <a:r>
              <a:rPr lang="en-US" sz="1200" dirty="0">
                <a:solidFill>
                  <a:srgbClr val="7030A0"/>
                </a:solidFill>
              </a:rPr>
              <a:t>Evaluate the AP Performance on the synthetic data set. </a:t>
            </a:r>
          </a:p>
          <a:p>
            <a:pPr marL="342900" indent="-342900">
              <a:buFont typeface="+mj-lt"/>
              <a:buAutoNum type="arabicPeriod"/>
            </a:pPr>
            <a:r>
              <a:rPr lang="en-US" sz="1200" dirty="0">
                <a:solidFill>
                  <a:srgbClr val="7030A0"/>
                </a:solidFill>
              </a:rPr>
              <a:t>Evaluate the performance of the KITTI 3D dataset.</a:t>
            </a:r>
          </a:p>
          <a:p>
            <a:pPr marL="342900" indent="-342900">
              <a:buFont typeface="+mj-lt"/>
              <a:buAutoNum type="arabicPeriod"/>
            </a:pPr>
            <a:r>
              <a:rPr lang="en-US" sz="1200" dirty="0">
                <a:solidFill>
                  <a:srgbClr val="7030A0"/>
                </a:solidFill>
              </a:rPr>
              <a:t>Compare these and share the observation</a:t>
            </a:r>
          </a:p>
          <a:p>
            <a:endParaRPr lang="en-US" dirty="0"/>
          </a:p>
        </p:txBody>
      </p:sp>
      <p:sp>
        <p:nvSpPr>
          <p:cNvPr id="4" name="Slide Number Placeholder 3">
            <a:extLst>
              <a:ext uri="{FF2B5EF4-FFF2-40B4-BE49-F238E27FC236}">
                <a16:creationId xmlns:a16="http://schemas.microsoft.com/office/drawing/2014/main" id="{00FC123D-D904-81B7-AA77-B1FBDE90C996}"/>
              </a:ext>
            </a:extLst>
          </p:cNvPr>
          <p:cNvSpPr>
            <a:spLocks noGrp="1"/>
          </p:cNvSpPr>
          <p:nvPr>
            <p:ph type="sldNum" sz="quarter" idx="5"/>
          </p:nvPr>
        </p:nvSpPr>
        <p:spPr/>
        <p:txBody>
          <a:bodyPr/>
          <a:lstStyle/>
          <a:p>
            <a:fld id="{B2709317-7393-CE42-8571-143524D75DA5}" type="slidenum">
              <a:rPr lang="en-US" smtClean="0"/>
              <a:t>12</a:t>
            </a:fld>
            <a:endParaRPr lang="en-US"/>
          </a:p>
        </p:txBody>
      </p:sp>
    </p:spTree>
    <p:extLst>
      <p:ext uri="{BB962C8B-B14F-4D97-AF65-F5344CB8AC3E}">
        <p14:creationId xmlns:p14="http://schemas.microsoft.com/office/powerpoint/2010/main" val="3124538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8" name="Freeform 859">
            <a:extLst>
              <a:ext uri="{FF2B5EF4-FFF2-40B4-BE49-F238E27FC236}">
                <a16:creationId xmlns:a16="http://schemas.microsoft.com/office/drawing/2014/main" id="{F2C91A8F-BF55-4BDB-981B-E1C306B24D2E}"/>
              </a:ext>
            </a:extLst>
          </p:cNvPr>
          <p:cNvSpPr>
            <a:spLocks noEditPoints="1"/>
          </p:cNvSpPr>
          <p:nvPr userDrawn="1"/>
        </p:nvSpPr>
        <p:spPr bwMode="auto">
          <a:xfrm>
            <a:off x="0" y="-3175"/>
            <a:ext cx="12188825" cy="6864350"/>
          </a:xfrm>
          <a:custGeom>
            <a:avLst/>
            <a:gdLst>
              <a:gd name="T0" fmla="*/ 146 w 7678"/>
              <a:gd name="T1" fmla="*/ 0 h 4324"/>
              <a:gd name="T2" fmla="*/ 299 w 7678"/>
              <a:gd name="T3" fmla="*/ 0 h 4324"/>
              <a:gd name="T4" fmla="*/ 452 w 7678"/>
              <a:gd name="T5" fmla="*/ 0 h 4324"/>
              <a:gd name="T6" fmla="*/ 1983 w 7678"/>
              <a:gd name="T7" fmla="*/ 0 h 4324"/>
              <a:gd name="T8" fmla="*/ 2188 w 7678"/>
              <a:gd name="T9" fmla="*/ 0 h 4324"/>
              <a:gd name="T10" fmla="*/ 2341 w 7678"/>
              <a:gd name="T11" fmla="*/ 0 h 4324"/>
              <a:gd name="T12" fmla="*/ 2494 w 7678"/>
              <a:gd name="T13" fmla="*/ 0 h 4324"/>
              <a:gd name="T14" fmla="*/ 2647 w 7678"/>
              <a:gd name="T15" fmla="*/ 0 h 4324"/>
              <a:gd name="T16" fmla="*/ 2801 w 7678"/>
              <a:gd name="T17" fmla="*/ 0 h 4324"/>
              <a:gd name="T18" fmla="*/ 2954 w 7678"/>
              <a:gd name="T19" fmla="*/ 0 h 4324"/>
              <a:gd name="T20" fmla="*/ 3107 w 7678"/>
              <a:gd name="T21" fmla="*/ 0 h 4324"/>
              <a:gd name="T22" fmla="*/ 3260 w 7678"/>
              <a:gd name="T23" fmla="*/ 0 h 4324"/>
              <a:gd name="T24" fmla="*/ 3414 w 7678"/>
              <a:gd name="T25" fmla="*/ 0 h 4324"/>
              <a:gd name="T26" fmla="*/ 3567 w 7678"/>
              <a:gd name="T27" fmla="*/ 0 h 4324"/>
              <a:gd name="T28" fmla="*/ 3720 w 7678"/>
              <a:gd name="T29" fmla="*/ 0 h 4324"/>
              <a:gd name="T30" fmla="*/ 3873 w 7678"/>
              <a:gd name="T31" fmla="*/ 0 h 4324"/>
              <a:gd name="T32" fmla="*/ 4027 w 7678"/>
              <a:gd name="T33" fmla="*/ 0 h 4324"/>
              <a:gd name="T34" fmla="*/ 4180 w 7678"/>
              <a:gd name="T35" fmla="*/ 0 h 4324"/>
              <a:gd name="T36" fmla="*/ 605 w 7678"/>
              <a:gd name="T37" fmla="*/ 0 h 4324"/>
              <a:gd name="T38" fmla="*/ 758 w 7678"/>
              <a:gd name="T39" fmla="*/ 0 h 4324"/>
              <a:gd name="T40" fmla="*/ 912 w 7678"/>
              <a:gd name="T41" fmla="*/ 0 h 4324"/>
              <a:gd name="T42" fmla="*/ 1065 w 7678"/>
              <a:gd name="T43" fmla="*/ 0 h 4324"/>
              <a:gd name="T44" fmla="*/ 1218 w 7678"/>
              <a:gd name="T45" fmla="*/ 0 h 4324"/>
              <a:gd name="T46" fmla="*/ 1371 w 7678"/>
              <a:gd name="T47" fmla="*/ 0 h 4324"/>
              <a:gd name="T48" fmla="*/ 1525 w 7678"/>
              <a:gd name="T49" fmla="*/ 0 h 4324"/>
              <a:gd name="T50" fmla="*/ 1681 w 7678"/>
              <a:gd name="T51" fmla="*/ 0 h 4324"/>
              <a:gd name="T52" fmla="*/ 1835 w 7678"/>
              <a:gd name="T53" fmla="*/ 0 h 4324"/>
              <a:gd name="T54" fmla="*/ 6634 w 7678"/>
              <a:gd name="T55" fmla="*/ 0 h 4324"/>
              <a:gd name="T56" fmla="*/ 6736 w 7678"/>
              <a:gd name="T57" fmla="*/ 0 h 4324"/>
              <a:gd name="T58" fmla="*/ 6889 w 7678"/>
              <a:gd name="T59" fmla="*/ 0 h 4324"/>
              <a:gd name="T60" fmla="*/ 7043 w 7678"/>
              <a:gd name="T61" fmla="*/ 0 h 4324"/>
              <a:gd name="T62" fmla="*/ 7196 w 7678"/>
              <a:gd name="T63" fmla="*/ 0 h 4324"/>
              <a:gd name="T64" fmla="*/ 7349 w 7678"/>
              <a:gd name="T65" fmla="*/ 0 h 4324"/>
              <a:gd name="T66" fmla="*/ 7502 w 7678"/>
              <a:gd name="T67" fmla="*/ 0 h 4324"/>
              <a:gd name="T68" fmla="*/ 7656 w 7678"/>
              <a:gd name="T69" fmla="*/ 0 h 4324"/>
              <a:gd name="T70" fmla="*/ 6229 w 7678"/>
              <a:gd name="T71" fmla="*/ 4324 h 4324"/>
              <a:gd name="T72" fmla="*/ 4388 w 7678"/>
              <a:gd name="T73" fmla="*/ 0 h 4324"/>
              <a:gd name="T74" fmla="*/ 4541 w 7678"/>
              <a:gd name="T75" fmla="*/ 0 h 4324"/>
              <a:gd name="T76" fmla="*/ 4694 w 7678"/>
              <a:gd name="T77" fmla="*/ 0 h 4324"/>
              <a:gd name="T78" fmla="*/ 4847 w 7678"/>
              <a:gd name="T79" fmla="*/ 0 h 4324"/>
              <a:gd name="T80" fmla="*/ 5000 w 7678"/>
              <a:gd name="T81" fmla="*/ 0 h 4324"/>
              <a:gd name="T82" fmla="*/ 5154 w 7678"/>
              <a:gd name="T83" fmla="*/ 0 h 4324"/>
              <a:gd name="T84" fmla="*/ 5307 w 7678"/>
              <a:gd name="T85" fmla="*/ 0 h 4324"/>
              <a:gd name="T86" fmla="*/ 5460 w 7678"/>
              <a:gd name="T87" fmla="*/ 0 h 4324"/>
              <a:gd name="T88" fmla="*/ 5613 w 7678"/>
              <a:gd name="T89" fmla="*/ 0 h 4324"/>
              <a:gd name="T90" fmla="*/ 5766 w 7678"/>
              <a:gd name="T91" fmla="*/ 0 h 4324"/>
              <a:gd name="T92" fmla="*/ 5919 w 7678"/>
              <a:gd name="T93" fmla="*/ 0 h 4324"/>
              <a:gd name="T94" fmla="*/ 6072 w 7678"/>
              <a:gd name="T95" fmla="*/ 0 h 4324"/>
              <a:gd name="T96" fmla="*/ 6225 w 7678"/>
              <a:gd name="T97" fmla="*/ 0 h 4324"/>
              <a:gd name="T98" fmla="*/ 6379 w 7678"/>
              <a:gd name="T99" fmla="*/ 0 h 4324"/>
              <a:gd name="T100" fmla="*/ 6532 w 7678"/>
              <a:gd name="T101" fmla="*/ 0 h 4324"/>
              <a:gd name="T102" fmla="*/ 6382 w 7678"/>
              <a:gd name="T103" fmla="*/ 4324 h 4324"/>
              <a:gd name="T104" fmla="*/ 6535 w 7678"/>
              <a:gd name="T105" fmla="*/ 4324 h 4324"/>
              <a:gd name="T106" fmla="*/ 6688 w 7678"/>
              <a:gd name="T107" fmla="*/ 4324 h 4324"/>
              <a:gd name="T108" fmla="*/ 6842 w 7678"/>
              <a:gd name="T109" fmla="*/ 4324 h 4324"/>
              <a:gd name="T110" fmla="*/ 6995 w 7678"/>
              <a:gd name="T111" fmla="*/ 4324 h 4324"/>
              <a:gd name="T112" fmla="*/ 7148 w 7678"/>
              <a:gd name="T113" fmla="*/ 4324 h 4324"/>
              <a:gd name="T114" fmla="*/ 7301 w 7678"/>
              <a:gd name="T115" fmla="*/ 4324 h 4324"/>
              <a:gd name="T116" fmla="*/ 7455 w 7678"/>
              <a:gd name="T117" fmla="*/ 4324 h 4324"/>
              <a:gd name="T118" fmla="*/ 7608 w 7678"/>
              <a:gd name="T119" fmla="*/ 4324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78" h="4324">
                <a:moveTo>
                  <a:pt x="47" y="0"/>
                </a:moveTo>
                <a:lnTo>
                  <a:pt x="0" y="128"/>
                </a:lnTo>
                <a:lnTo>
                  <a:pt x="0" y="119"/>
                </a:lnTo>
                <a:lnTo>
                  <a:pt x="43" y="0"/>
                </a:lnTo>
                <a:lnTo>
                  <a:pt x="47" y="0"/>
                </a:lnTo>
                <a:close/>
                <a:moveTo>
                  <a:pt x="94" y="0"/>
                </a:moveTo>
                <a:lnTo>
                  <a:pt x="0" y="259"/>
                </a:lnTo>
                <a:lnTo>
                  <a:pt x="0" y="268"/>
                </a:lnTo>
                <a:lnTo>
                  <a:pt x="98" y="0"/>
                </a:lnTo>
                <a:lnTo>
                  <a:pt x="94" y="0"/>
                </a:lnTo>
                <a:close/>
                <a:moveTo>
                  <a:pt x="146" y="0"/>
                </a:moveTo>
                <a:lnTo>
                  <a:pt x="0" y="399"/>
                </a:lnTo>
                <a:lnTo>
                  <a:pt x="0" y="408"/>
                </a:lnTo>
                <a:lnTo>
                  <a:pt x="149" y="0"/>
                </a:lnTo>
                <a:lnTo>
                  <a:pt x="146" y="0"/>
                </a:lnTo>
                <a:close/>
                <a:moveTo>
                  <a:pt x="197" y="0"/>
                </a:moveTo>
                <a:lnTo>
                  <a:pt x="0" y="539"/>
                </a:lnTo>
                <a:lnTo>
                  <a:pt x="0" y="549"/>
                </a:lnTo>
                <a:lnTo>
                  <a:pt x="200" y="0"/>
                </a:lnTo>
                <a:lnTo>
                  <a:pt x="197" y="0"/>
                </a:lnTo>
                <a:close/>
                <a:moveTo>
                  <a:pt x="248" y="0"/>
                </a:moveTo>
                <a:lnTo>
                  <a:pt x="0" y="680"/>
                </a:lnTo>
                <a:lnTo>
                  <a:pt x="0" y="689"/>
                </a:lnTo>
                <a:lnTo>
                  <a:pt x="251" y="0"/>
                </a:lnTo>
                <a:lnTo>
                  <a:pt x="248" y="0"/>
                </a:lnTo>
                <a:close/>
                <a:moveTo>
                  <a:pt x="299" y="0"/>
                </a:moveTo>
                <a:lnTo>
                  <a:pt x="0" y="820"/>
                </a:lnTo>
                <a:lnTo>
                  <a:pt x="0" y="829"/>
                </a:lnTo>
                <a:lnTo>
                  <a:pt x="302" y="0"/>
                </a:lnTo>
                <a:lnTo>
                  <a:pt x="299" y="0"/>
                </a:lnTo>
                <a:close/>
                <a:moveTo>
                  <a:pt x="350" y="0"/>
                </a:moveTo>
                <a:lnTo>
                  <a:pt x="0" y="960"/>
                </a:lnTo>
                <a:lnTo>
                  <a:pt x="0" y="969"/>
                </a:lnTo>
                <a:lnTo>
                  <a:pt x="353" y="0"/>
                </a:lnTo>
                <a:lnTo>
                  <a:pt x="350" y="0"/>
                </a:lnTo>
                <a:close/>
                <a:moveTo>
                  <a:pt x="401" y="0"/>
                </a:moveTo>
                <a:lnTo>
                  <a:pt x="0" y="1099"/>
                </a:lnTo>
                <a:lnTo>
                  <a:pt x="0" y="1109"/>
                </a:lnTo>
                <a:lnTo>
                  <a:pt x="404" y="0"/>
                </a:lnTo>
                <a:lnTo>
                  <a:pt x="401" y="0"/>
                </a:lnTo>
                <a:close/>
                <a:moveTo>
                  <a:pt x="452" y="0"/>
                </a:moveTo>
                <a:lnTo>
                  <a:pt x="0" y="1239"/>
                </a:lnTo>
                <a:lnTo>
                  <a:pt x="0" y="1249"/>
                </a:lnTo>
                <a:lnTo>
                  <a:pt x="455" y="0"/>
                </a:lnTo>
                <a:lnTo>
                  <a:pt x="452" y="0"/>
                </a:lnTo>
                <a:close/>
                <a:moveTo>
                  <a:pt x="503" y="0"/>
                </a:moveTo>
                <a:lnTo>
                  <a:pt x="0" y="1379"/>
                </a:lnTo>
                <a:lnTo>
                  <a:pt x="0" y="1389"/>
                </a:lnTo>
                <a:lnTo>
                  <a:pt x="507" y="0"/>
                </a:lnTo>
                <a:lnTo>
                  <a:pt x="503" y="0"/>
                </a:lnTo>
                <a:close/>
                <a:moveTo>
                  <a:pt x="2034" y="0"/>
                </a:moveTo>
                <a:lnTo>
                  <a:pt x="459" y="4324"/>
                </a:lnTo>
                <a:lnTo>
                  <a:pt x="462" y="4324"/>
                </a:lnTo>
                <a:lnTo>
                  <a:pt x="2038" y="0"/>
                </a:lnTo>
                <a:lnTo>
                  <a:pt x="2034" y="0"/>
                </a:lnTo>
                <a:close/>
                <a:moveTo>
                  <a:pt x="1983" y="0"/>
                </a:moveTo>
                <a:lnTo>
                  <a:pt x="408" y="4324"/>
                </a:lnTo>
                <a:lnTo>
                  <a:pt x="411" y="4324"/>
                </a:lnTo>
                <a:lnTo>
                  <a:pt x="1987" y="0"/>
                </a:lnTo>
                <a:lnTo>
                  <a:pt x="1983" y="0"/>
                </a:lnTo>
                <a:close/>
                <a:moveTo>
                  <a:pt x="2086" y="0"/>
                </a:moveTo>
                <a:lnTo>
                  <a:pt x="510" y="4324"/>
                </a:lnTo>
                <a:lnTo>
                  <a:pt x="513" y="4324"/>
                </a:lnTo>
                <a:lnTo>
                  <a:pt x="2089" y="0"/>
                </a:lnTo>
                <a:lnTo>
                  <a:pt x="2086" y="0"/>
                </a:lnTo>
                <a:close/>
                <a:moveTo>
                  <a:pt x="2137" y="0"/>
                </a:moveTo>
                <a:lnTo>
                  <a:pt x="561" y="4324"/>
                </a:lnTo>
                <a:lnTo>
                  <a:pt x="564" y="4324"/>
                </a:lnTo>
                <a:lnTo>
                  <a:pt x="2140" y="0"/>
                </a:lnTo>
                <a:lnTo>
                  <a:pt x="2137" y="0"/>
                </a:lnTo>
                <a:close/>
                <a:moveTo>
                  <a:pt x="2188" y="0"/>
                </a:moveTo>
                <a:lnTo>
                  <a:pt x="612" y="4324"/>
                </a:lnTo>
                <a:lnTo>
                  <a:pt x="615" y="4324"/>
                </a:lnTo>
                <a:lnTo>
                  <a:pt x="2191" y="0"/>
                </a:lnTo>
                <a:lnTo>
                  <a:pt x="2188" y="0"/>
                </a:lnTo>
                <a:close/>
                <a:moveTo>
                  <a:pt x="2239" y="0"/>
                </a:moveTo>
                <a:lnTo>
                  <a:pt x="663" y="4324"/>
                </a:lnTo>
                <a:lnTo>
                  <a:pt x="666" y="4324"/>
                </a:lnTo>
                <a:lnTo>
                  <a:pt x="2242" y="0"/>
                </a:lnTo>
                <a:lnTo>
                  <a:pt x="2239" y="0"/>
                </a:lnTo>
                <a:close/>
                <a:moveTo>
                  <a:pt x="2290" y="0"/>
                </a:moveTo>
                <a:lnTo>
                  <a:pt x="714" y="4324"/>
                </a:lnTo>
                <a:lnTo>
                  <a:pt x="718" y="4324"/>
                </a:lnTo>
                <a:lnTo>
                  <a:pt x="2293" y="0"/>
                </a:lnTo>
                <a:lnTo>
                  <a:pt x="2290" y="0"/>
                </a:lnTo>
                <a:close/>
                <a:moveTo>
                  <a:pt x="2341" y="0"/>
                </a:moveTo>
                <a:lnTo>
                  <a:pt x="765" y="4324"/>
                </a:lnTo>
                <a:lnTo>
                  <a:pt x="769" y="4324"/>
                </a:lnTo>
                <a:lnTo>
                  <a:pt x="2344" y="0"/>
                </a:lnTo>
                <a:lnTo>
                  <a:pt x="2341" y="0"/>
                </a:lnTo>
                <a:close/>
                <a:moveTo>
                  <a:pt x="2392" y="0"/>
                </a:moveTo>
                <a:lnTo>
                  <a:pt x="816" y="4324"/>
                </a:lnTo>
                <a:lnTo>
                  <a:pt x="820" y="4324"/>
                </a:lnTo>
                <a:lnTo>
                  <a:pt x="2395" y="0"/>
                </a:lnTo>
                <a:lnTo>
                  <a:pt x="2392" y="0"/>
                </a:lnTo>
                <a:close/>
                <a:moveTo>
                  <a:pt x="2443" y="0"/>
                </a:moveTo>
                <a:lnTo>
                  <a:pt x="867" y="4324"/>
                </a:lnTo>
                <a:lnTo>
                  <a:pt x="871" y="4324"/>
                </a:lnTo>
                <a:lnTo>
                  <a:pt x="2447" y="0"/>
                </a:lnTo>
                <a:lnTo>
                  <a:pt x="2443" y="0"/>
                </a:lnTo>
                <a:close/>
                <a:moveTo>
                  <a:pt x="2494" y="0"/>
                </a:moveTo>
                <a:lnTo>
                  <a:pt x="918" y="4324"/>
                </a:lnTo>
                <a:lnTo>
                  <a:pt x="922" y="4324"/>
                </a:lnTo>
                <a:lnTo>
                  <a:pt x="2498" y="0"/>
                </a:lnTo>
                <a:lnTo>
                  <a:pt x="2494" y="0"/>
                </a:lnTo>
                <a:close/>
                <a:moveTo>
                  <a:pt x="2545" y="0"/>
                </a:moveTo>
                <a:lnTo>
                  <a:pt x="969" y="4324"/>
                </a:lnTo>
                <a:lnTo>
                  <a:pt x="973" y="4324"/>
                </a:lnTo>
                <a:lnTo>
                  <a:pt x="2549" y="0"/>
                </a:lnTo>
                <a:lnTo>
                  <a:pt x="2545" y="0"/>
                </a:lnTo>
                <a:close/>
                <a:moveTo>
                  <a:pt x="2596" y="0"/>
                </a:moveTo>
                <a:lnTo>
                  <a:pt x="1021" y="4324"/>
                </a:lnTo>
                <a:lnTo>
                  <a:pt x="1024" y="4324"/>
                </a:lnTo>
                <a:lnTo>
                  <a:pt x="2600" y="0"/>
                </a:lnTo>
                <a:lnTo>
                  <a:pt x="2596" y="0"/>
                </a:lnTo>
                <a:close/>
                <a:moveTo>
                  <a:pt x="2647" y="0"/>
                </a:moveTo>
                <a:lnTo>
                  <a:pt x="1072" y="4324"/>
                </a:lnTo>
                <a:lnTo>
                  <a:pt x="1075" y="4324"/>
                </a:lnTo>
                <a:lnTo>
                  <a:pt x="2651" y="0"/>
                </a:lnTo>
                <a:lnTo>
                  <a:pt x="2647" y="0"/>
                </a:lnTo>
                <a:close/>
                <a:moveTo>
                  <a:pt x="2699" y="0"/>
                </a:moveTo>
                <a:lnTo>
                  <a:pt x="1123" y="4324"/>
                </a:lnTo>
                <a:lnTo>
                  <a:pt x="1126" y="4324"/>
                </a:lnTo>
                <a:lnTo>
                  <a:pt x="2702" y="0"/>
                </a:lnTo>
                <a:lnTo>
                  <a:pt x="2699" y="0"/>
                </a:lnTo>
                <a:close/>
                <a:moveTo>
                  <a:pt x="2750" y="0"/>
                </a:moveTo>
                <a:lnTo>
                  <a:pt x="1174" y="4324"/>
                </a:lnTo>
                <a:lnTo>
                  <a:pt x="1177" y="4324"/>
                </a:lnTo>
                <a:lnTo>
                  <a:pt x="2753" y="0"/>
                </a:lnTo>
                <a:lnTo>
                  <a:pt x="2750" y="0"/>
                </a:lnTo>
                <a:close/>
                <a:moveTo>
                  <a:pt x="2801" y="0"/>
                </a:moveTo>
                <a:lnTo>
                  <a:pt x="1225" y="4324"/>
                </a:lnTo>
                <a:lnTo>
                  <a:pt x="1228" y="4324"/>
                </a:lnTo>
                <a:lnTo>
                  <a:pt x="2804" y="0"/>
                </a:lnTo>
                <a:lnTo>
                  <a:pt x="2801" y="0"/>
                </a:lnTo>
                <a:close/>
                <a:moveTo>
                  <a:pt x="2852" y="0"/>
                </a:moveTo>
                <a:lnTo>
                  <a:pt x="1276" y="4324"/>
                </a:lnTo>
                <a:lnTo>
                  <a:pt x="1279" y="4324"/>
                </a:lnTo>
                <a:lnTo>
                  <a:pt x="2855" y="0"/>
                </a:lnTo>
                <a:lnTo>
                  <a:pt x="2852" y="0"/>
                </a:lnTo>
                <a:close/>
                <a:moveTo>
                  <a:pt x="2903" y="0"/>
                </a:moveTo>
                <a:lnTo>
                  <a:pt x="1327" y="4324"/>
                </a:lnTo>
                <a:lnTo>
                  <a:pt x="1330" y="4324"/>
                </a:lnTo>
                <a:lnTo>
                  <a:pt x="2906" y="0"/>
                </a:lnTo>
                <a:lnTo>
                  <a:pt x="2903" y="0"/>
                </a:lnTo>
                <a:close/>
                <a:moveTo>
                  <a:pt x="2954" y="0"/>
                </a:moveTo>
                <a:lnTo>
                  <a:pt x="1378" y="4324"/>
                </a:lnTo>
                <a:lnTo>
                  <a:pt x="1382" y="4324"/>
                </a:lnTo>
                <a:lnTo>
                  <a:pt x="2957" y="0"/>
                </a:lnTo>
                <a:lnTo>
                  <a:pt x="2954" y="0"/>
                </a:lnTo>
                <a:close/>
                <a:moveTo>
                  <a:pt x="3005" y="0"/>
                </a:moveTo>
                <a:lnTo>
                  <a:pt x="1429" y="4324"/>
                </a:lnTo>
                <a:lnTo>
                  <a:pt x="1433" y="4324"/>
                </a:lnTo>
                <a:lnTo>
                  <a:pt x="3008" y="0"/>
                </a:lnTo>
                <a:lnTo>
                  <a:pt x="3005" y="0"/>
                </a:lnTo>
                <a:close/>
                <a:moveTo>
                  <a:pt x="3056" y="0"/>
                </a:moveTo>
                <a:lnTo>
                  <a:pt x="1480" y="4324"/>
                </a:lnTo>
                <a:lnTo>
                  <a:pt x="1484" y="4324"/>
                </a:lnTo>
                <a:lnTo>
                  <a:pt x="3059" y="0"/>
                </a:lnTo>
                <a:lnTo>
                  <a:pt x="3056" y="0"/>
                </a:lnTo>
                <a:close/>
                <a:moveTo>
                  <a:pt x="3107" y="0"/>
                </a:moveTo>
                <a:lnTo>
                  <a:pt x="1531" y="4324"/>
                </a:lnTo>
                <a:lnTo>
                  <a:pt x="1535" y="4324"/>
                </a:lnTo>
                <a:lnTo>
                  <a:pt x="3111" y="0"/>
                </a:lnTo>
                <a:lnTo>
                  <a:pt x="3107" y="0"/>
                </a:lnTo>
                <a:close/>
                <a:moveTo>
                  <a:pt x="3158" y="0"/>
                </a:moveTo>
                <a:lnTo>
                  <a:pt x="1582" y="4324"/>
                </a:lnTo>
                <a:lnTo>
                  <a:pt x="1586" y="4324"/>
                </a:lnTo>
                <a:lnTo>
                  <a:pt x="3162" y="0"/>
                </a:lnTo>
                <a:lnTo>
                  <a:pt x="3158" y="0"/>
                </a:lnTo>
                <a:close/>
                <a:moveTo>
                  <a:pt x="3209" y="0"/>
                </a:moveTo>
                <a:lnTo>
                  <a:pt x="1634" y="4324"/>
                </a:lnTo>
                <a:lnTo>
                  <a:pt x="1637" y="4324"/>
                </a:lnTo>
                <a:lnTo>
                  <a:pt x="3213" y="0"/>
                </a:lnTo>
                <a:lnTo>
                  <a:pt x="3209" y="0"/>
                </a:lnTo>
                <a:close/>
                <a:moveTo>
                  <a:pt x="3260" y="0"/>
                </a:moveTo>
                <a:lnTo>
                  <a:pt x="1685" y="4324"/>
                </a:lnTo>
                <a:lnTo>
                  <a:pt x="1688" y="4324"/>
                </a:lnTo>
                <a:lnTo>
                  <a:pt x="3264" y="0"/>
                </a:lnTo>
                <a:lnTo>
                  <a:pt x="3260" y="0"/>
                </a:lnTo>
                <a:close/>
                <a:moveTo>
                  <a:pt x="3311" y="0"/>
                </a:moveTo>
                <a:lnTo>
                  <a:pt x="1736" y="4324"/>
                </a:lnTo>
                <a:lnTo>
                  <a:pt x="1739" y="4324"/>
                </a:lnTo>
                <a:lnTo>
                  <a:pt x="3315" y="0"/>
                </a:lnTo>
                <a:lnTo>
                  <a:pt x="3311" y="0"/>
                </a:lnTo>
                <a:close/>
                <a:moveTo>
                  <a:pt x="3363" y="0"/>
                </a:moveTo>
                <a:lnTo>
                  <a:pt x="1787" y="4324"/>
                </a:lnTo>
                <a:lnTo>
                  <a:pt x="1790" y="4324"/>
                </a:lnTo>
                <a:lnTo>
                  <a:pt x="3366" y="0"/>
                </a:lnTo>
                <a:lnTo>
                  <a:pt x="3363" y="0"/>
                </a:lnTo>
                <a:close/>
                <a:moveTo>
                  <a:pt x="3414" y="0"/>
                </a:moveTo>
                <a:lnTo>
                  <a:pt x="1838" y="4324"/>
                </a:lnTo>
                <a:lnTo>
                  <a:pt x="1841" y="4324"/>
                </a:lnTo>
                <a:lnTo>
                  <a:pt x="3417" y="0"/>
                </a:lnTo>
                <a:lnTo>
                  <a:pt x="3414" y="0"/>
                </a:lnTo>
                <a:close/>
                <a:moveTo>
                  <a:pt x="3465" y="0"/>
                </a:moveTo>
                <a:lnTo>
                  <a:pt x="1889" y="4324"/>
                </a:lnTo>
                <a:lnTo>
                  <a:pt x="1892" y="4324"/>
                </a:lnTo>
                <a:lnTo>
                  <a:pt x="3468" y="0"/>
                </a:lnTo>
                <a:lnTo>
                  <a:pt x="3465" y="0"/>
                </a:lnTo>
                <a:close/>
                <a:moveTo>
                  <a:pt x="3516" y="0"/>
                </a:moveTo>
                <a:lnTo>
                  <a:pt x="1939" y="4324"/>
                </a:lnTo>
                <a:lnTo>
                  <a:pt x="1942" y="4324"/>
                </a:lnTo>
                <a:lnTo>
                  <a:pt x="3519" y="0"/>
                </a:lnTo>
                <a:lnTo>
                  <a:pt x="3516" y="0"/>
                </a:lnTo>
                <a:close/>
                <a:moveTo>
                  <a:pt x="3567" y="0"/>
                </a:moveTo>
                <a:lnTo>
                  <a:pt x="1990" y="4324"/>
                </a:lnTo>
                <a:lnTo>
                  <a:pt x="1993" y="4324"/>
                </a:lnTo>
                <a:lnTo>
                  <a:pt x="3570" y="0"/>
                </a:lnTo>
                <a:lnTo>
                  <a:pt x="3567" y="0"/>
                </a:lnTo>
                <a:close/>
                <a:moveTo>
                  <a:pt x="3618" y="0"/>
                </a:moveTo>
                <a:lnTo>
                  <a:pt x="2041" y="4324"/>
                </a:lnTo>
                <a:lnTo>
                  <a:pt x="2045" y="4324"/>
                </a:lnTo>
                <a:lnTo>
                  <a:pt x="3621" y="0"/>
                </a:lnTo>
                <a:lnTo>
                  <a:pt x="3618" y="0"/>
                </a:lnTo>
                <a:close/>
                <a:moveTo>
                  <a:pt x="3669" y="0"/>
                </a:moveTo>
                <a:lnTo>
                  <a:pt x="2092" y="4324"/>
                </a:lnTo>
                <a:lnTo>
                  <a:pt x="2096" y="4324"/>
                </a:lnTo>
                <a:lnTo>
                  <a:pt x="3672" y="0"/>
                </a:lnTo>
                <a:lnTo>
                  <a:pt x="3669" y="0"/>
                </a:lnTo>
                <a:close/>
                <a:moveTo>
                  <a:pt x="3720" y="0"/>
                </a:moveTo>
                <a:lnTo>
                  <a:pt x="2143" y="4324"/>
                </a:lnTo>
                <a:lnTo>
                  <a:pt x="2147" y="4324"/>
                </a:lnTo>
                <a:lnTo>
                  <a:pt x="3724" y="0"/>
                </a:lnTo>
                <a:lnTo>
                  <a:pt x="3720" y="0"/>
                </a:lnTo>
                <a:close/>
                <a:moveTo>
                  <a:pt x="3771" y="0"/>
                </a:moveTo>
                <a:lnTo>
                  <a:pt x="2194" y="4324"/>
                </a:lnTo>
                <a:lnTo>
                  <a:pt x="2198" y="4324"/>
                </a:lnTo>
                <a:lnTo>
                  <a:pt x="3775" y="0"/>
                </a:lnTo>
                <a:lnTo>
                  <a:pt x="3771" y="0"/>
                </a:lnTo>
                <a:close/>
                <a:moveTo>
                  <a:pt x="3822" y="0"/>
                </a:moveTo>
                <a:lnTo>
                  <a:pt x="2245" y="4324"/>
                </a:lnTo>
                <a:lnTo>
                  <a:pt x="2249" y="4324"/>
                </a:lnTo>
                <a:lnTo>
                  <a:pt x="3826" y="0"/>
                </a:lnTo>
                <a:lnTo>
                  <a:pt x="3822" y="0"/>
                </a:lnTo>
                <a:close/>
                <a:moveTo>
                  <a:pt x="3873" y="0"/>
                </a:moveTo>
                <a:lnTo>
                  <a:pt x="2297" y="4324"/>
                </a:lnTo>
                <a:lnTo>
                  <a:pt x="2300" y="4324"/>
                </a:lnTo>
                <a:lnTo>
                  <a:pt x="3877" y="0"/>
                </a:lnTo>
                <a:lnTo>
                  <a:pt x="3873" y="0"/>
                </a:lnTo>
                <a:close/>
                <a:moveTo>
                  <a:pt x="3924" y="0"/>
                </a:moveTo>
                <a:lnTo>
                  <a:pt x="2348" y="4324"/>
                </a:lnTo>
                <a:lnTo>
                  <a:pt x="2351" y="4324"/>
                </a:lnTo>
                <a:lnTo>
                  <a:pt x="3928" y="0"/>
                </a:lnTo>
                <a:lnTo>
                  <a:pt x="3924" y="0"/>
                </a:lnTo>
                <a:close/>
                <a:moveTo>
                  <a:pt x="3975" y="0"/>
                </a:moveTo>
                <a:lnTo>
                  <a:pt x="2399" y="4324"/>
                </a:lnTo>
                <a:lnTo>
                  <a:pt x="2402" y="4324"/>
                </a:lnTo>
                <a:lnTo>
                  <a:pt x="3979" y="0"/>
                </a:lnTo>
                <a:lnTo>
                  <a:pt x="3975" y="0"/>
                </a:lnTo>
                <a:close/>
                <a:moveTo>
                  <a:pt x="4027" y="0"/>
                </a:moveTo>
                <a:lnTo>
                  <a:pt x="2450" y="4324"/>
                </a:lnTo>
                <a:lnTo>
                  <a:pt x="2453" y="4324"/>
                </a:lnTo>
                <a:lnTo>
                  <a:pt x="4030" y="0"/>
                </a:lnTo>
                <a:lnTo>
                  <a:pt x="4027" y="0"/>
                </a:lnTo>
                <a:close/>
                <a:moveTo>
                  <a:pt x="4078" y="0"/>
                </a:moveTo>
                <a:lnTo>
                  <a:pt x="2501" y="4324"/>
                </a:lnTo>
                <a:lnTo>
                  <a:pt x="2504" y="4324"/>
                </a:lnTo>
                <a:lnTo>
                  <a:pt x="4081" y="0"/>
                </a:lnTo>
                <a:lnTo>
                  <a:pt x="4078" y="0"/>
                </a:lnTo>
                <a:close/>
                <a:moveTo>
                  <a:pt x="4129" y="0"/>
                </a:moveTo>
                <a:lnTo>
                  <a:pt x="2552" y="4324"/>
                </a:lnTo>
                <a:lnTo>
                  <a:pt x="2555" y="4324"/>
                </a:lnTo>
                <a:lnTo>
                  <a:pt x="4132" y="0"/>
                </a:lnTo>
                <a:lnTo>
                  <a:pt x="4129" y="0"/>
                </a:lnTo>
                <a:close/>
                <a:moveTo>
                  <a:pt x="4180" y="0"/>
                </a:moveTo>
                <a:lnTo>
                  <a:pt x="2603" y="4324"/>
                </a:lnTo>
                <a:lnTo>
                  <a:pt x="2606" y="4324"/>
                </a:lnTo>
                <a:lnTo>
                  <a:pt x="4183" y="0"/>
                </a:lnTo>
                <a:lnTo>
                  <a:pt x="4180" y="0"/>
                </a:lnTo>
                <a:close/>
                <a:moveTo>
                  <a:pt x="4231" y="0"/>
                </a:moveTo>
                <a:lnTo>
                  <a:pt x="2654" y="4324"/>
                </a:lnTo>
                <a:lnTo>
                  <a:pt x="2658" y="4324"/>
                </a:lnTo>
                <a:lnTo>
                  <a:pt x="4234" y="0"/>
                </a:lnTo>
                <a:lnTo>
                  <a:pt x="4231" y="0"/>
                </a:lnTo>
                <a:close/>
                <a:moveTo>
                  <a:pt x="554" y="0"/>
                </a:moveTo>
                <a:lnTo>
                  <a:pt x="0" y="1519"/>
                </a:lnTo>
                <a:lnTo>
                  <a:pt x="0" y="1529"/>
                </a:lnTo>
                <a:lnTo>
                  <a:pt x="558" y="0"/>
                </a:lnTo>
                <a:lnTo>
                  <a:pt x="554" y="0"/>
                </a:lnTo>
                <a:close/>
                <a:moveTo>
                  <a:pt x="605" y="0"/>
                </a:moveTo>
                <a:lnTo>
                  <a:pt x="0" y="1660"/>
                </a:lnTo>
                <a:lnTo>
                  <a:pt x="0" y="1670"/>
                </a:lnTo>
                <a:lnTo>
                  <a:pt x="609" y="0"/>
                </a:lnTo>
                <a:lnTo>
                  <a:pt x="605" y="0"/>
                </a:lnTo>
                <a:close/>
                <a:moveTo>
                  <a:pt x="656" y="0"/>
                </a:moveTo>
                <a:lnTo>
                  <a:pt x="0" y="1800"/>
                </a:lnTo>
                <a:lnTo>
                  <a:pt x="0" y="1810"/>
                </a:lnTo>
                <a:lnTo>
                  <a:pt x="660" y="0"/>
                </a:lnTo>
                <a:lnTo>
                  <a:pt x="656" y="0"/>
                </a:lnTo>
                <a:close/>
                <a:moveTo>
                  <a:pt x="707" y="0"/>
                </a:moveTo>
                <a:lnTo>
                  <a:pt x="0" y="1940"/>
                </a:lnTo>
                <a:lnTo>
                  <a:pt x="0" y="1950"/>
                </a:lnTo>
                <a:lnTo>
                  <a:pt x="711" y="0"/>
                </a:lnTo>
                <a:lnTo>
                  <a:pt x="707" y="0"/>
                </a:lnTo>
                <a:close/>
                <a:moveTo>
                  <a:pt x="758" y="0"/>
                </a:moveTo>
                <a:lnTo>
                  <a:pt x="0" y="2080"/>
                </a:lnTo>
                <a:lnTo>
                  <a:pt x="0" y="2089"/>
                </a:lnTo>
                <a:lnTo>
                  <a:pt x="762" y="0"/>
                </a:lnTo>
                <a:lnTo>
                  <a:pt x="758" y="0"/>
                </a:lnTo>
                <a:close/>
                <a:moveTo>
                  <a:pt x="810" y="0"/>
                </a:moveTo>
                <a:lnTo>
                  <a:pt x="0" y="2220"/>
                </a:lnTo>
                <a:lnTo>
                  <a:pt x="0" y="2229"/>
                </a:lnTo>
                <a:lnTo>
                  <a:pt x="813" y="0"/>
                </a:lnTo>
                <a:lnTo>
                  <a:pt x="810" y="0"/>
                </a:lnTo>
                <a:close/>
                <a:moveTo>
                  <a:pt x="861" y="0"/>
                </a:moveTo>
                <a:lnTo>
                  <a:pt x="0" y="2360"/>
                </a:lnTo>
                <a:lnTo>
                  <a:pt x="0" y="2369"/>
                </a:lnTo>
                <a:lnTo>
                  <a:pt x="864" y="0"/>
                </a:lnTo>
                <a:lnTo>
                  <a:pt x="861" y="0"/>
                </a:lnTo>
                <a:close/>
                <a:moveTo>
                  <a:pt x="912" y="0"/>
                </a:moveTo>
                <a:lnTo>
                  <a:pt x="0" y="2500"/>
                </a:lnTo>
                <a:lnTo>
                  <a:pt x="0" y="2509"/>
                </a:lnTo>
                <a:lnTo>
                  <a:pt x="915" y="0"/>
                </a:lnTo>
                <a:lnTo>
                  <a:pt x="912" y="0"/>
                </a:lnTo>
                <a:close/>
                <a:moveTo>
                  <a:pt x="963" y="0"/>
                </a:moveTo>
                <a:lnTo>
                  <a:pt x="0" y="2640"/>
                </a:lnTo>
                <a:lnTo>
                  <a:pt x="0" y="2649"/>
                </a:lnTo>
                <a:lnTo>
                  <a:pt x="966" y="0"/>
                </a:lnTo>
                <a:lnTo>
                  <a:pt x="963" y="0"/>
                </a:lnTo>
                <a:close/>
                <a:moveTo>
                  <a:pt x="1014" y="0"/>
                </a:moveTo>
                <a:lnTo>
                  <a:pt x="0" y="2781"/>
                </a:lnTo>
                <a:lnTo>
                  <a:pt x="0" y="2790"/>
                </a:lnTo>
                <a:lnTo>
                  <a:pt x="1017" y="0"/>
                </a:lnTo>
                <a:lnTo>
                  <a:pt x="1014" y="0"/>
                </a:lnTo>
                <a:close/>
                <a:moveTo>
                  <a:pt x="1065" y="0"/>
                </a:moveTo>
                <a:lnTo>
                  <a:pt x="0" y="2921"/>
                </a:lnTo>
                <a:lnTo>
                  <a:pt x="0" y="2930"/>
                </a:lnTo>
                <a:lnTo>
                  <a:pt x="1068" y="0"/>
                </a:lnTo>
                <a:lnTo>
                  <a:pt x="1065" y="0"/>
                </a:lnTo>
                <a:close/>
                <a:moveTo>
                  <a:pt x="1116" y="0"/>
                </a:moveTo>
                <a:lnTo>
                  <a:pt x="0" y="3061"/>
                </a:lnTo>
                <a:lnTo>
                  <a:pt x="0" y="3070"/>
                </a:lnTo>
                <a:lnTo>
                  <a:pt x="1119" y="0"/>
                </a:lnTo>
                <a:lnTo>
                  <a:pt x="1116" y="0"/>
                </a:lnTo>
                <a:close/>
                <a:moveTo>
                  <a:pt x="1167" y="0"/>
                </a:moveTo>
                <a:lnTo>
                  <a:pt x="0" y="3201"/>
                </a:lnTo>
                <a:lnTo>
                  <a:pt x="0" y="3210"/>
                </a:lnTo>
                <a:lnTo>
                  <a:pt x="1171" y="0"/>
                </a:lnTo>
                <a:lnTo>
                  <a:pt x="1167" y="0"/>
                </a:lnTo>
                <a:close/>
                <a:moveTo>
                  <a:pt x="1218" y="0"/>
                </a:moveTo>
                <a:lnTo>
                  <a:pt x="0" y="3341"/>
                </a:lnTo>
                <a:lnTo>
                  <a:pt x="0" y="3350"/>
                </a:lnTo>
                <a:lnTo>
                  <a:pt x="1222" y="0"/>
                </a:lnTo>
                <a:lnTo>
                  <a:pt x="1218" y="0"/>
                </a:lnTo>
                <a:close/>
                <a:moveTo>
                  <a:pt x="1269" y="0"/>
                </a:moveTo>
                <a:lnTo>
                  <a:pt x="0" y="3481"/>
                </a:lnTo>
                <a:lnTo>
                  <a:pt x="0" y="3490"/>
                </a:lnTo>
                <a:lnTo>
                  <a:pt x="1273" y="0"/>
                </a:lnTo>
                <a:lnTo>
                  <a:pt x="1269" y="0"/>
                </a:lnTo>
                <a:close/>
                <a:moveTo>
                  <a:pt x="1320" y="0"/>
                </a:moveTo>
                <a:lnTo>
                  <a:pt x="0" y="3620"/>
                </a:lnTo>
                <a:lnTo>
                  <a:pt x="0" y="3630"/>
                </a:lnTo>
                <a:lnTo>
                  <a:pt x="1324" y="0"/>
                </a:lnTo>
                <a:lnTo>
                  <a:pt x="1320" y="0"/>
                </a:lnTo>
                <a:close/>
                <a:moveTo>
                  <a:pt x="1371" y="0"/>
                </a:moveTo>
                <a:lnTo>
                  <a:pt x="0" y="3760"/>
                </a:lnTo>
                <a:lnTo>
                  <a:pt x="0" y="3770"/>
                </a:lnTo>
                <a:lnTo>
                  <a:pt x="1375" y="0"/>
                </a:lnTo>
                <a:lnTo>
                  <a:pt x="1371" y="0"/>
                </a:lnTo>
                <a:close/>
                <a:moveTo>
                  <a:pt x="1423" y="0"/>
                </a:moveTo>
                <a:lnTo>
                  <a:pt x="0" y="3901"/>
                </a:lnTo>
                <a:lnTo>
                  <a:pt x="0" y="3911"/>
                </a:lnTo>
                <a:lnTo>
                  <a:pt x="1426" y="0"/>
                </a:lnTo>
                <a:lnTo>
                  <a:pt x="1423" y="0"/>
                </a:lnTo>
                <a:close/>
                <a:moveTo>
                  <a:pt x="1474" y="0"/>
                </a:moveTo>
                <a:lnTo>
                  <a:pt x="0" y="4041"/>
                </a:lnTo>
                <a:lnTo>
                  <a:pt x="0" y="4051"/>
                </a:lnTo>
                <a:lnTo>
                  <a:pt x="1477" y="0"/>
                </a:lnTo>
                <a:lnTo>
                  <a:pt x="1474" y="0"/>
                </a:lnTo>
                <a:close/>
                <a:moveTo>
                  <a:pt x="1525" y="0"/>
                </a:moveTo>
                <a:lnTo>
                  <a:pt x="0" y="4181"/>
                </a:lnTo>
                <a:lnTo>
                  <a:pt x="0" y="4191"/>
                </a:lnTo>
                <a:lnTo>
                  <a:pt x="1528" y="0"/>
                </a:lnTo>
                <a:lnTo>
                  <a:pt x="1525" y="0"/>
                </a:lnTo>
                <a:close/>
                <a:moveTo>
                  <a:pt x="1576" y="0"/>
                </a:moveTo>
                <a:lnTo>
                  <a:pt x="0" y="4321"/>
                </a:lnTo>
                <a:lnTo>
                  <a:pt x="0" y="4324"/>
                </a:lnTo>
                <a:lnTo>
                  <a:pt x="2" y="4324"/>
                </a:lnTo>
                <a:lnTo>
                  <a:pt x="1579" y="0"/>
                </a:lnTo>
                <a:lnTo>
                  <a:pt x="1576" y="0"/>
                </a:lnTo>
                <a:close/>
                <a:moveTo>
                  <a:pt x="1627" y="0"/>
                </a:moveTo>
                <a:lnTo>
                  <a:pt x="50" y="4324"/>
                </a:lnTo>
                <a:lnTo>
                  <a:pt x="53" y="4324"/>
                </a:lnTo>
                <a:lnTo>
                  <a:pt x="1630" y="0"/>
                </a:lnTo>
                <a:lnTo>
                  <a:pt x="1627" y="0"/>
                </a:lnTo>
                <a:close/>
                <a:moveTo>
                  <a:pt x="1678" y="0"/>
                </a:moveTo>
                <a:lnTo>
                  <a:pt x="101" y="4324"/>
                </a:lnTo>
                <a:lnTo>
                  <a:pt x="105" y="4324"/>
                </a:lnTo>
                <a:lnTo>
                  <a:pt x="1681" y="0"/>
                </a:lnTo>
                <a:lnTo>
                  <a:pt x="1678" y="0"/>
                </a:lnTo>
                <a:close/>
                <a:moveTo>
                  <a:pt x="1729" y="0"/>
                </a:moveTo>
                <a:lnTo>
                  <a:pt x="152" y="4324"/>
                </a:lnTo>
                <a:lnTo>
                  <a:pt x="156" y="4324"/>
                </a:lnTo>
                <a:lnTo>
                  <a:pt x="1732" y="0"/>
                </a:lnTo>
                <a:lnTo>
                  <a:pt x="1729" y="0"/>
                </a:lnTo>
                <a:close/>
                <a:moveTo>
                  <a:pt x="1780" y="0"/>
                </a:moveTo>
                <a:lnTo>
                  <a:pt x="203" y="4324"/>
                </a:lnTo>
                <a:lnTo>
                  <a:pt x="207" y="4324"/>
                </a:lnTo>
                <a:lnTo>
                  <a:pt x="1783" y="0"/>
                </a:lnTo>
                <a:lnTo>
                  <a:pt x="1780" y="0"/>
                </a:lnTo>
                <a:close/>
                <a:moveTo>
                  <a:pt x="1831" y="0"/>
                </a:moveTo>
                <a:lnTo>
                  <a:pt x="254" y="4324"/>
                </a:lnTo>
                <a:lnTo>
                  <a:pt x="258" y="4324"/>
                </a:lnTo>
                <a:lnTo>
                  <a:pt x="1835" y="0"/>
                </a:lnTo>
                <a:lnTo>
                  <a:pt x="1831" y="0"/>
                </a:lnTo>
                <a:close/>
                <a:moveTo>
                  <a:pt x="1882" y="0"/>
                </a:moveTo>
                <a:lnTo>
                  <a:pt x="305" y="4324"/>
                </a:lnTo>
                <a:lnTo>
                  <a:pt x="309" y="4324"/>
                </a:lnTo>
                <a:lnTo>
                  <a:pt x="1886" y="0"/>
                </a:lnTo>
                <a:lnTo>
                  <a:pt x="1882" y="0"/>
                </a:lnTo>
                <a:close/>
                <a:moveTo>
                  <a:pt x="1932" y="0"/>
                </a:moveTo>
                <a:lnTo>
                  <a:pt x="357" y="4324"/>
                </a:lnTo>
                <a:lnTo>
                  <a:pt x="360" y="4324"/>
                </a:lnTo>
                <a:lnTo>
                  <a:pt x="1936" y="0"/>
                </a:lnTo>
                <a:lnTo>
                  <a:pt x="1932" y="0"/>
                </a:lnTo>
                <a:close/>
                <a:moveTo>
                  <a:pt x="6631" y="0"/>
                </a:moveTo>
                <a:lnTo>
                  <a:pt x="5055" y="4324"/>
                </a:lnTo>
                <a:lnTo>
                  <a:pt x="5058" y="4324"/>
                </a:lnTo>
                <a:lnTo>
                  <a:pt x="6634" y="0"/>
                </a:lnTo>
                <a:lnTo>
                  <a:pt x="6631" y="0"/>
                </a:lnTo>
                <a:close/>
                <a:moveTo>
                  <a:pt x="6580" y="0"/>
                </a:moveTo>
                <a:lnTo>
                  <a:pt x="5004" y="4324"/>
                </a:lnTo>
                <a:lnTo>
                  <a:pt x="5007" y="4324"/>
                </a:lnTo>
                <a:lnTo>
                  <a:pt x="6583" y="0"/>
                </a:lnTo>
                <a:lnTo>
                  <a:pt x="6580" y="0"/>
                </a:lnTo>
                <a:close/>
                <a:moveTo>
                  <a:pt x="6682" y="0"/>
                </a:moveTo>
                <a:lnTo>
                  <a:pt x="5106" y="4324"/>
                </a:lnTo>
                <a:lnTo>
                  <a:pt x="5109" y="4324"/>
                </a:lnTo>
                <a:lnTo>
                  <a:pt x="6685" y="0"/>
                </a:lnTo>
                <a:lnTo>
                  <a:pt x="6682" y="0"/>
                </a:lnTo>
                <a:close/>
                <a:moveTo>
                  <a:pt x="6733" y="0"/>
                </a:moveTo>
                <a:lnTo>
                  <a:pt x="5157" y="4324"/>
                </a:lnTo>
                <a:lnTo>
                  <a:pt x="5160" y="4324"/>
                </a:lnTo>
                <a:lnTo>
                  <a:pt x="6736" y="0"/>
                </a:lnTo>
                <a:lnTo>
                  <a:pt x="6733" y="0"/>
                </a:lnTo>
                <a:close/>
                <a:moveTo>
                  <a:pt x="6784" y="0"/>
                </a:moveTo>
                <a:lnTo>
                  <a:pt x="5208" y="4324"/>
                </a:lnTo>
                <a:lnTo>
                  <a:pt x="5211" y="4324"/>
                </a:lnTo>
                <a:lnTo>
                  <a:pt x="6787" y="0"/>
                </a:lnTo>
                <a:lnTo>
                  <a:pt x="6784" y="0"/>
                </a:lnTo>
                <a:close/>
                <a:moveTo>
                  <a:pt x="6835" y="0"/>
                </a:moveTo>
                <a:lnTo>
                  <a:pt x="5259" y="4324"/>
                </a:lnTo>
                <a:lnTo>
                  <a:pt x="5263" y="4324"/>
                </a:lnTo>
                <a:lnTo>
                  <a:pt x="6838" y="0"/>
                </a:lnTo>
                <a:lnTo>
                  <a:pt x="6835" y="0"/>
                </a:lnTo>
                <a:close/>
                <a:moveTo>
                  <a:pt x="6886" y="0"/>
                </a:moveTo>
                <a:lnTo>
                  <a:pt x="5310" y="4324"/>
                </a:lnTo>
                <a:lnTo>
                  <a:pt x="5314" y="4324"/>
                </a:lnTo>
                <a:lnTo>
                  <a:pt x="6889" y="0"/>
                </a:lnTo>
                <a:lnTo>
                  <a:pt x="6886" y="0"/>
                </a:lnTo>
                <a:close/>
                <a:moveTo>
                  <a:pt x="6937" y="0"/>
                </a:moveTo>
                <a:lnTo>
                  <a:pt x="5361" y="4324"/>
                </a:lnTo>
                <a:lnTo>
                  <a:pt x="5365" y="4324"/>
                </a:lnTo>
                <a:lnTo>
                  <a:pt x="6940" y="0"/>
                </a:lnTo>
                <a:lnTo>
                  <a:pt x="6937" y="0"/>
                </a:lnTo>
                <a:close/>
                <a:moveTo>
                  <a:pt x="6988" y="0"/>
                </a:moveTo>
                <a:lnTo>
                  <a:pt x="5412" y="4324"/>
                </a:lnTo>
                <a:lnTo>
                  <a:pt x="5416" y="4324"/>
                </a:lnTo>
                <a:lnTo>
                  <a:pt x="6992" y="0"/>
                </a:lnTo>
                <a:lnTo>
                  <a:pt x="6988" y="0"/>
                </a:lnTo>
                <a:close/>
                <a:moveTo>
                  <a:pt x="7039" y="0"/>
                </a:moveTo>
                <a:lnTo>
                  <a:pt x="5463" y="4324"/>
                </a:lnTo>
                <a:lnTo>
                  <a:pt x="5467" y="4324"/>
                </a:lnTo>
                <a:lnTo>
                  <a:pt x="7043" y="0"/>
                </a:lnTo>
                <a:lnTo>
                  <a:pt x="7039" y="0"/>
                </a:lnTo>
                <a:close/>
                <a:moveTo>
                  <a:pt x="7090" y="0"/>
                </a:moveTo>
                <a:lnTo>
                  <a:pt x="5515" y="4324"/>
                </a:lnTo>
                <a:lnTo>
                  <a:pt x="5518" y="4324"/>
                </a:lnTo>
                <a:lnTo>
                  <a:pt x="7094" y="0"/>
                </a:lnTo>
                <a:lnTo>
                  <a:pt x="7090" y="0"/>
                </a:lnTo>
                <a:close/>
                <a:moveTo>
                  <a:pt x="7141" y="0"/>
                </a:moveTo>
                <a:lnTo>
                  <a:pt x="5566" y="4324"/>
                </a:lnTo>
                <a:lnTo>
                  <a:pt x="5569" y="4324"/>
                </a:lnTo>
                <a:lnTo>
                  <a:pt x="7145" y="0"/>
                </a:lnTo>
                <a:lnTo>
                  <a:pt x="7141" y="0"/>
                </a:lnTo>
                <a:close/>
                <a:moveTo>
                  <a:pt x="7192" y="0"/>
                </a:moveTo>
                <a:lnTo>
                  <a:pt x="5617" y="4324"/>
                </a:lnTo>
                <a:lnTo>
                  <a:pt x="5620" y="4324"/>
                </a:lnTo>
                <a:lnTo>
                  <a:pt x="7196" y="0"/>
                </a:lnTo>
                <a:lnTo>
                  <a:pt x="7192" y="0"/>
                </a:lnTo>
                <a:close/>
                <a:moveTo>
                  <a:pt x="7244" y="0"/>
                </a:moveTo>
                <a:lnTo>
                  <a:pt x="5668" y="4324"/>
                </a:lnTo>
                <a:lnTo>
                  <a:pt x="5671" y="4324"/>
                </a:lnTo>
                <a:lnTo>
                  <a:pt x="7247" y="0"/>
                </a:lnTo>
                <a:lnTo>
                  <a:pt x="7244" y="0"/>
                </a:lnTo>
                <a:close/>
                <a:moveTo>
                  <a:pt x="7295" y="0"/>
                </a:moveTo>
                <a:lnTo>
                  <a:pt x="5719" y="4324"/>
                </a:lnTo>
                <a:lnTo>
                  <a:pt x="5722" y="4324"/>
                </a:lnTo>
                <a:lnTo>
                  <a:pt x="7298" y="0"/>
                </a:lnTo>
                <a:lnTo>
                  <a:pt x="7295" y="0"/>
                </a:lnTo>
                <a:close/>
                <a:moveTo>
                  <a:pt x="7346" y="0"/>
                </a:moveTo>
                <a:lnTo>
                  <a:pt x="5769" y="4324"/>
                </a:lnTo>
                <a:lnTo>
                  <a:pt x="5772" y="4324"/>
                </a:lnTo>
                <a:lnTo>
                  <a:pt x="7349" y="0"/>
                </a:lnTo>
                <a:lnTo>
                  <a:pt x="7346" y="0"/>
                </a:lnTo>
                <a:close/>
                <a:moveTo>
                  <a:pt x="7397" y="0"/>
                </a:moveTo>
                <a:lnTo>
                  <a:pt x="5820" y="4324"/>
                </a:lnTo>
                <a:lnTo>
                  <a:pt x="5823" y="4324"/>
                </a:lnTo>
                <a:lnTo>
                  <a:pt x="7400" y="0"/>
                </a:lnTo>
                <a:lnTo>
                  <a:pt x="7397" y="0"/>
                </a:lnTo>
                <a:close/>
                <a:moveTo>
                  <a:pt x="7448" y="0"/>
                </a:moveTo>
                <a:lnTo>
                  <a:pt x="5871" y="4324"/>
                </a:lnTo>
                <a:lnTo>
                  <a:pt x="5874" y="4324"/>
                </a:lnTo>
                <a:lnTo>
                  <a:pt x="7451" y="0"/>
                </a:lnTo>
                <a:lnTo>
                  <a:pt x="7448" y="0"/>
                </a:lnTo>
                <a:close/>
                <a:moveTo>
                  <a:pt x="7499" y="0"/>
                </a:moveTo>
                <a:lnTo>
                  <a:pt x="5922" y="4324"/>
                </a:lnTo>
                <a:lnTo>
                  <a:pt x="5926" y="4324"/>
                </a:lnTo>
                <a:lnTo>
                  <a:pt x="7502" y="0"/>
                </a:lnTo>
                <a:lnTo>
                  <a:pt x="7499" y="0"/>
                </a:lnTo>
                <a:close/>
                <a:moveTo>
                  <a:pt x="7550" y="0"/>
                </a:moveTo>
                <a:lnTo>
                  <a:pt x="5973" y="4324"/>
                </a:lnTo>
                <a:lnTo>
                  <a:pt x="5977" y="4324"/>
                </a:lnTo>
                <a:lnTo>
                  <a:pt x="7553" y="0"/>
                </a:lnTo>
                <a:lnTo>
                  <a:pt x="7550" y="0"/>
                </a:lnTo>
                <a:close/>
                <a:moveTo>
                  <a:pt x="7601" y="0"/>
                </a:moveTo>
                <a:lnTo>
                  <a:pt x="6024" y="4324"/>
                </a:lnTo>
                <a:lnTo>
                  <a:pt x="6028" y="4324"/>
                </a:lnTo>
                <a:lnTo>
                  <a:pt x="7605" y="0"/>
                </a:lnTo>
                <a:lnTo>
                  <a:pt x="7601" y="0"/>
                </a:lnTo>
                <a:close/>
                <a:moveTo>
                  <a:pt x="7652" y="0"/>
                </a:moveTo>
                <a:lnTo>
                  <a:pt x="6075" y="4324"/>
                </a:lnTo>
                <a:lnTo>
                  <a:pt x="6079" y="4324"/>
                </a:lnTo>
                <a:lnTo>
                  <a:pt x="7656" y="0"/>
                </a:lnTo>
                <a:lnTo>
                  <a:pt x="7652" y="0"/>
                </a:lnTo>
                <a:close/>
                <a:moveTo>
                  <a:pt x="6126" y="4324"/>
                </a:moveTo>
                <a:lnTo>
                  <a:pt x="6130" y="4324"/>
                </a:lnTo>
                <a:lnTo>
                  <a:pt x="7678" y="79"/>
                </a:lnTo>
                <a:lnTo>
                  <a:pt x="7678" y="69"/>
                </a:lnTo>
                <a:lnTo>
                  <a:pt x="6126" y="4324"/>
                </a:lnTo>
                <a:close/>
                <a:moveTo>
                  <a:pt x="6181" y="4324"/>
                </a:moveTo>
                <a:lnTo>
                  <a:pt x="7678" y="219"/>
                </a:lnTo>
                <a:lnTo>
                  <a:pt x="7678" y="209"/>
                </a:lnTo>
                <a:lnTo>
                  <a:pt x="6178" y="4324"/>
                </a:lnTo>
                <a:lnTo>
                  <a:pt x="6181" y="4324"/>
                </a:lnTo>
                <a:close/>
                <a:moveTo>
                  <a:pt x="6232" y="4324"/>
                </a:moveTo>
                <a:lnTo>
                  <a:pt x="7678" y="358"/>
                </a:lnTo>
                <a:lnTo>
                  <a:pt x="7678" y="349"/>
                </a:lnTo>
                <a:lnTo>
                  <a:pt x="6229" y="4324"/>
                </a:lnTo>
                <a:lnTo>
                  <a:pt x="6232" y="4324"/>
                </a:lnTo>
                <a:close/>
                <a:moveTo>
                  <a:pt x="4333" y="0"/>
                </a:moveTo>
                <a:lnTo>
                  <a:pt x="2756" y="4324"/>
                </a:lnTo>
                <a:lnTo>
                  <a:pt x="2760" y="4324"/>
                </a:lnTo>
                <a:lnTo>
                  <a:pt x="4336" y="0"/>
                </a:lnTo>
                <a:lnTo>
                  <a:pt x="4333" y="0"/>
                </a:lnTo>
                <a:close/>
                <a:moveTo>
                  <a:pt x="4282" y="0"/>
                </a:moveTo>
                <a:lnTo>
                  <a:pt x="2705" y="4324"/>
                </a:lnTo>
                <a:lnTo>
                  <a:pt x="2709" y="4324"/>
                </a:lnTo>
                <a:lnTo>
                  <a:pt x="4285" y="0"/>
                </a:lnTo>
                <a:lnTo>
                  <a:pt x="4282" y="0"/>
                </a:lnTo>
                <a:close/>
                <a:moveTo>
                  <a:pt x="4384" y="0"/>
                </a:moveTo>
                <a:lnTo>
                  <a:pt x="2807" y="4324"/>
                </a:lnTo>
                <a:lnTo>
                  <a:pt x="2811" y="4324"/>
                </a:lnTo>
                <a:lnTo>
                  <a:pt x="4388" y="0"/>
                </a:lnTo>
                <a:lnTo>
                  <a:pt x="4384" y="0"/>
                </a:lnTo>
                <a:close/>
                <a:moveTo>
                  <a:pt x="4435" y="0"/>
                </a:moveTo>
                <a:lnTo>
                  <a:pt x="2858" y="4324"/>
                </a:lnTo>
                <a:lnTo>
                  <a:pt x="2862" y="4324"/>
                </a:lnTo>
                <a:lnTo>
                  <a:pt x="4439" y="0"/>
                </a:lnTo>
                <a:lnTo>
                  <a:pt x="4435" y="0"/>
                </a:lnTo>
                <a:close/>
                <a:moveTo>
                  <a:pt x="4486" y="0"/>
                </a:moveTo>
                <a:lnTo>
                  <a:pt x="2909" y="4324"/>
                </a:lnTo>
                <a:lnTo>
                  <a:pt x="2913" y="4324"/>
                </a:lnTo>
                <a:lnTo>
                  <a:pt x="4490" y="0"/>
                </a:lnTo>
                <a:lnTo>
                  <a:pt x="4486" y="0"/>
                </a:lnTo>
                <a:close/>
                <a:moveTo>
                  <a:pt x="4537" y="0"/>
                </a:moveTo>
                <a:lnTo>
                  <a:pt x="2961" y="4324"/>
                </a:lnTo>
                <a:lnTo>
                  <a:pt x="2964" y="4324"/>
                </a:lnTo>
                <a:lnTo>
                  <a:pt x="4541" y="0"/>
                </a:lnTo>
                <a:lnTo>
                  <a:pt x="4537" y="0"/>
                </a:lnTo>
                <a:close/>
                <a:moveTo>
                  <a:pt x="4588" y="0"/>
                </a:moveTo>
                <a:lnTo>
                  <a:pt x="3012" y="4324"/>
                </a:lnTo>
                <a:lnTo>
                  <a:pt x="3015" y="4324"/>
                </a:lnTo>
                <a:lnTo>
                  <a:pt x="4592" y="0"/>
                </a:lnTo>
                <a:lnTo>
                  <a:pt x="4588" y="0"/>
                </a:lnTo>
                <a:close/>
                <a:moveTo>
                  <a:pt x="4640" y="0"/>
                </a:moveTo>
                <a:lnTo>
                  <a:pt x="3063" y="4324"/>
                </a:lnTo>
                <a:lnTo>
                  <a:pt x="3066" y="4324"/>
                </a:lnTo>
                <a:lnTo>
                  <a:pt x="4643" y="0"/>
                </a:lnTo>
                <a:lnTo>
                  <a:pt x="4640" y="0"/>
                </a:lnTo>
                <a:close/>
                <a:moveTo>
                  <a:pt x="4691" y="0"/>
                </a:moveTo>
                <a:lnTo>
                  <a:pt x="3114" y="4324"/>
                </a:lnTo>
                <a:lnTo>
                  <a:pt x="3117" y="4324"/>
                </a:lnTo>
                <a:lnTo>
                  <a:pt x="4694" y="0"/>
                </a:lnTo>
                <a:lnTo>
                  <a:pt x="4691" y="0"/>
                </a:lnTo>
                <a:close/>
                <a:moveTo>
                  <a:pt x="4742" y="0"/>
                </a:moveTo>
                <a:lnTo>
                  <a:pt x="3165" y="4324"/>
                </a:lnTo>
                <a:lnTo>
                  <a:pt x="3168" y="4324"/>
                </a:lnTo>
                <a:lnTo>
                  <a:pt x="4745" y="0"/>
                </a:lnTo>
                <a:lnTo>
                  <a:pt x="4742" y="0"/>
                </a:lnTo>
                <a:close/>
                <a:moveTo>
                  <a:pt x="4793" y="0"/>
                </a:moveTo>
                <a:lnTo>
                  <a:pt x="3216" y="4324"/>
                </a:lnTo>
                <a:lnTo>
                  <a:pt x="3219" y="4324"/>
                </a:lnTo>
                <a:lnTo>
                  <a:pt x="4796" y="0"/>
                </a:lnTo>
                <a:lnTo>
                  <a:pt x="4793" y="0"/>
                </a:lnTo>
                <a:close/>
                <a:moveTo>
                  <a:pt x="4844" y="0"/>
                </a:moveTo>
                <a:lnTo>
                  <a:pt x="3267" y="4324"/>
                </a:lnTo>
                <a:lnTo>
                  <a:pt x="3270" y="4324"/>
                </a:lnTo>
                <a:lnTo>
                  <a:pt x="4847" y="0"/>
                </a:lnTo>
                <a:lnTo>
                  <a:pt x="4844" y="0"/>
                </a:lnTo>
                <a:close/>
                <a:moveTo>
                  <a:pt x="4895" y="0"/>
                </a:moveTo>
                <a:lnTo>
                  <a:pt x="3318" y="4324"/>
                </a:lnTo>
                <a:lnTo>
                  <a:pt x="3322" y="4324"/>
                </a:lnTo>
                <a:lnTo>
                  <a:pt x="4898" y="0"/>
                </a:lnTo>
                <a:lnTo>
                  <a:pt x="4895" y="0"/>
                </a:lnTo>
                <a:close/>
                <a:moveTo>
                  <a:pt x="4946" y="0"/>
                </a:moveTo>
                <a:lnTo>
                  <a:pt x="3369" y="4324"/>
                </a:lnTo>
                <a:lnTo>
                  <a:pt x="3373" y="4324"/>
                </a:lnTo>
                <a:lnTo>
                  <a:pt x="4949" y="0"/>
                </a:lnTo>
                <a:lnTo>
                  <a:pt x="4946" y="0"/>
                </a:lnTo>
                <a:close/>
                <a:moveTo>
                  <a:pt x="4997" y="0"/>
                </a:moveTo>
                <a:lnTo>
                  <a:pt x="3420" y="4324"/>
                </a:lnTo>
                <a:lnTo>
                  <a:pt x="3424" y="4324"/>
                </a:lnTo>
                <a:lnTo>
                  <a:pt x="5000" y="0"/>
                </a:lnTo>
                <a:lnTo>
                  <a:pt x="4997" y="0"/>
                </a:lnTo>
                <a:close/>
                <a:moveTo>
                  <a:pt x="5048" y="0"/>
                </a:moveTo>
                <a:lnTo>
                  <a:pt x="3471" y="4324"/>
                </a:lnTo>
                <a:lnTo>
                  <a:pt x="3475" y="4324"/>
                </a:lnTo>
                <a:lnTo>
                  <a:pt x="5052" y="0"/>
                </a:lnTo>
                <a:lnTo>
                  <a:pt x="5048" y="0"/>
                </a:lnTo>
                <a:close/>
                <a:moveTo>
                  <a:pt x="5099" y="0"/>
                </a:moveTo>
                <a:lnTo>
                  <a:pt x="3522" y="4324"/>
                </a:lnTo>
                <a:lnTo>
                  <a:pt x="3526" y="4324"/>
                </a:lnTo>
                <a:lnTo>
                  <a:pt x="5103" y="0"/>
                </a:lnTo>
                <a:lnTo>
                  <a:pt x="5099" y="0"/>
                </a:lnTo>
                <a:close/>
                <a:moveTo>
                  <a:pt x="5150" y="0"/>
                </a:moveTo>
                <a:lnTo>
                  <a:pt x="3574" y="4324"/>
                </a:lnTo>
                <a:lnTo>
                  <a:pt x="3577" y="4324"/>
                </a:lnTo>
                <a:lnTo>
                  <a:pt x="5154" y="0"/>
                </a:lnTo>
                <a:lnTo>
                  <a:pt x="5150" y="0"/>
                </a:lnTo>
                <a:close/>
                <a:moveTo>
                  <a:pt x="5201" y="0"/>
                </a:moveTo>
                <a:lnTo>
                  <a:pt x="3625" y="4324"/>
                </a:lnTo>
                <a:lnTo>
                  <a:pt x="3628" y="4324"/>
                </a:lnTo>
                <a:lnTo>
                  <a:pt x="5205" y="0"/>
                </a:lnTo>
                <a:lnTo>
                  <a:pt x="5201" y="0"/>
                </a:lnTo>
                <a:close/>
                <a:moveTo>
                  <a:pt x="5252" y="0"/>
                </a:moveTo>
                <a:lnTo>
                  <a:pt x="3676" y="4324"/>
                </a:lnTo>
                <a:lnTo>
                  <a:pt x="3679" y="4324"/>
                </a:lnTo>
                <a:lnTo>
                  <a:pt x="5256" y="0"/>
                </a:lnTo>
                <a:lnTo>
                  <a:pt x="5252" y="0"/>
                </a:lnTo>
                <a:close/>
                <a:moveTo>
                  <a:pt x="5304" y="0"/>
                </a:moveTo>
                <a:lnTo>
                  <a:pt x="3727" y="4324"/>
                </a:lnTo>
                <a:lnTo>
                  <a:pt x="3730" y="4324"/>
                </a:lnTo>
                <a:lnTo>
                  <a:pt x="5307" y="0"/>
                </a:lnTo>
                <a:lnTo>
                  <a:pt x="5304" y="0"/>
                </a:lnTo>
                <a:close/>
                <a:moveTo>
                  <a:pt x="5355" y="0"/>
                </a:moveTo>
                <a:lnTo>
                  <a:pt x="3778" y="4324"/>
                </a:lnTo>
                <a:lnTo>
                  <a:pt x="3781" y="4324"/>
                </a:lnTo>
                <a:lnTo>
                  <a:pt x="5358" y="0"/>
                </a:lnTo>
                <a:lnTo>
                  <a:pt x="5355" y="0"/>
                </a:lnTo>
                <a:close/>
                <a:moveTo>
                  <a:pt x="5406" y="0"/>
                </a:moveTo>
                <a:lnTo>
                  <a:pt x="3829" y="4324"/>
                </a:lnTo>
                <a:lnTo>
                  <a:pt x="3832" y="4324"/>
                </a:lnTo>
                <a:lnTo>
                  <a:pt x="5409" y="0"/>
                </a:lnTo>
                <a:lnTo>
                  <a:pt x="5406" y="0"/>
                </a:lnTo>
                <a:close/>
                <a:moveTo>
                  <a:pt x="5457" y="0"/>
                </a:moveTo>
                <a:lnTo>
                  <a:pt x="3880" y="4324"/>
                </a:lnTo>
                <a:lnTo>
                  <a:pt x="3883" y="4324"/>
                </a:lnTo>
                <a:lnTo>
                  <a:pt x="5460" y="0"/>
                </a:lnTo>
                <a:lnTo>
                  <a:pt x="5457" y="0"/>
                </a:lnTo>
                <a:close/>
                <a:moveTo>
                  <a:pt x="5508" y="0"/>
                </a:moveTo>
                <a:lnTo>
                  <a:pt x="3931" y="4324"/>
                </a:lnTo>
                <a:lnTo>
                  <a:pt x="3934" y="4324"/>
                </a:lnTo>
                <a:lnTo>
                  <a:pt x="5511" y="0"/>
                </a:lnTo>
                <a:lnTo>
                  <a:pt x="5508" y="0"/>
                </a:lnTo>
                <a:close/>
                <a:moveTo>
                  <a:pt x="5559" y="0"/>
                </a:moveTo>
                <a:lnTo>
                  <a:pt x="3982" y="4324"/>
                </a:lnTo>
                <a:lnTo>
                  <a:pt x="3986" y="4324"/>
                </a:lnTo>
                <a:lnTo>
                  <a:pt x="5562" y="0"/>
                </a:lnTo>
                <a:lnTo>
                  <a:pt x="5559" y="0"/>
                </a:lnTo>
                <a:close/>
                <a:moveTo>
                  <a:pt x="5610" y="0"/>
                </a:moveTo>
                <a:lnTo>
                  <a:pt x="4033" y="4324"/>
                </a:lnTo>
                <a:lnTo>
                  <a:pt x="4037" y="4324"/>
                </a:lnTo>
                <a:lnTo>
                  <a:pt x="5613" y="0"/>
                </a:lnTo>
                <a:lnTo>
                  <a:pt x="5610" y="0"/>
                </a:lnTo>
                <a:close/>
                <a:moveTo>
                  <a:pt x="5661" y="0"/>
                </a:moveTo>
                <a:lnTo>
                  <a:pt x="4084" y="4324"/>
                </a:lnTo>
                <a:lnTo>
                  <a:pt x="4088" y="4324"/>
                </a:lnTo>
                <a:lnTo>
                  <a:pt x="5665" y="0"/>
                </a:lnTo>
                <a:lnTo>
                  <a:pt x="5661" y="0"/>
                </a:lnTo>
                <a:close/>
                <a:moveTo>
                  <a:pt x="5712" y="0"/>
                </a:moveTo>
                <a:lnTo>
                  <a:pt x="4135" y="4324"/>
                </a:lnTo>
                <a:lnTo>
                  <a:pt x="4139" y="4324"/>
                </a:lnTo>
                <a:lnTo>
                  <a:pt x="5716" y="0"/>
                </a:lnTo>
                <a:lnTo>
                  <a:pt x="5712" y="0"/>
                </a:lnTo>
                <a:close/>
                <a:moveTo>
                  <a:pt x="5762" y="0"/>
                </a:moveTo>
                <a:lnTo>
                  <a:pt x="4186" y="4324"/>
                </a:lnTo>
                <a:lnTo>
                  <a:pt x="4190" y="4324"/>
                </a:lnTo>
                <a:lnTo>
                  <a:pt x="5766" y="0"/>
                </a:lnTo>
                <a:lnTo>
                  <a:pt x="5762" y="0"/>
                </a:lnTo>
                <a:close/>
                <a:moveTo>
                  <a:pt x="5813" y="0"/>
                </a:moveTo>
                <a:lnTo>
                  <a:pt x="4238" y="4324"/>
                </a:lnTo>
                <a:lnTo>
                  <a:pt x="4241" y="4324"/>
                </a:lnTo>
                <a:lnTo>
                  <a:pt x="5817" y="0"/>
                </a:lnTo>
                <a:lnTo>
                  <a:pt x="5813" y="0"/>
                </a:lnTo>
                <a:close/>
                <a:moveTo>
                  <a:pt x="5864" y="0"/>
                </a:moveTo>
                <a:lnTo>
                  <a:pt x="4289" y="4324"/>
                </a:lnTo>
                <a:lnTo>
                  <a:pt x="4292" y="4324"/>
                </a:lnTo>
                <a:lnTo>
                  <a:pt x="5868" y="0"/>
                </a:lnTo>
                <a:lnTo>
                  <a:pt x="5864" y="0"/>
                </a:lnTo>
                <a:close/>
                <a:moveTo>
                  <a:pt x="5915" y="0"/>
                </a:moveTo>
                <a:lnTo>
                  <a:pt x="4340" y="4324"/>
                </a:lnTo>
                <a:lnTo>
                  <a:pt x="4343" y="4324"/>
                </a:lnTo>
                <a:lnTo>
                  <a:pt x="5919" y="0"/>
                </a:lnTo>
                <a:lnTo>
                  <a:pt x="5915" y="0"/>
                </a:lnTo>
                <a:close/>
                <a:moveTo>
                  <a:pt x="5967" y="0"/>
                </a:moveTo>
                <a:lnTo>
                  <a:pt x="4391" y="4324"/>
                </a:lnTo>
                <a:lnTo>
                  <a:pt x="4394" y="4324"/>
                </a:lnTo>
                <a:lnTo>
                  <a:pt x="5970" y="0"/>
                </a:lnTo>
                <a:lnTo>
                  <a:pt x="5967" y="0"/>
                </a:lnTo>
                <a:close/>
                <a:moveTo>
                  <a:pt x="6018" y="0"/>
                </a:moveTo>
                <a:lnTo>
                  <a:pt x="4442" y="4324"/>
                </a:lnTo>
                <a:lnTo>
                  <a:pt x="4445" y="4324"/>
                </a:lnTo>
                <a:lnTo>
                  <a:pt x="6021" y="0"/>
                </a:lnTo>
                <a:lnTo>
                  <a:pt x="6018" y="0"/>
                </a:lnTo>
                <a:close/>
                <a:moveTo>
                  <a:pt x="6069" y="0"/>
                </a:moveTo>
                <a:lnTo>
                  <a:pt x="4493" y="4324"/>
                </a:lnTo>
                <a:lnTo>
                  <a:pt x="4496" y="4324"/>
                </a:lnTo>
                <a:lnTo>
                  <a:pt x="6072" y="0"/>
                </a:lnTo>
                <a:lnTo>
                  <a:pt x="6069" y="0"/>
                </a:lnTo>
                <a:close/>
                <a:moveTo>
                  <a:pt x="6120" y="0"/>
                </a:moveTo>
                <a:lnTo>
                  <a:pt x="4544" y="4324"/>
                </a:lnTo>
                <a:lnTo>
                  <a:pt x="4547" y="4324"/>
                </a:lnTo>
                <a:lnTo>
                  <a:pt x="6123" y="0"/>
                </a:lnTo>
                <a:lnTo>
                  <a:pt x="6120" y="0"/>
                </a:lnTo>
                <a:close/>
                <a:moveTo>
                  <a:pt x="6171" y="0"/>
                </a:moveTo>
                <a:lnTo>
                  <a:pt x="4595" y="4324"/>
                </a:lnTo>
                <a:lnTo>
                  <a:pt x="4599" y="4324"/>
                </a:lnTo>
                <a:lnTo>
                  <a:pt x="6174" y="0"/>
                </a:lnTo>
                <a:lnTo>
                  <a:pt x="6171" y="0"/>
                </a:lnTo>
                <a:close/>
                <a:moveTo>
                  <a:pt x="6222" y="0"/>
                </a:moveTo>
                <a:lnTo>
                  <a:pt x="4646" y="4324"/>
                </a:lnTo>
                <a:lnTo>
                  <a:pt x="4650" y="4324"/>
                </a:lnTo>
                <a:lnTo>
                  <a:pt x="6225" y="0"/>
                </a:lnTo>
                <a:lnTo>
                  <a:pt x="6222" y="0"/>
                </a:lnTo>
                <a:close/>
                <a:moveTo>
                  <a:pt x="6273" y="0"/>
                </a:moveTo>
                <a:lnTo>
                  <a:pt x="4697" y="4324"/>
                </a:lnTo>
                <a:lnTo>
                  <a:pt x="4701" y="4324"/>
                </a:lnTo>
                <a:lnTo>
                  <a:pt x="6276" y="0"/>
                </a:lnTo>
                <a:lnTo>
                  <a:pt x="6273" y="0"/>
                </a:lnTo>
                <a:close/>
                <a:moveTo>
                  <a:pt x="6324" y="0"/>
                </a:moveTo>
                <a:lnTo>
                  <a:pt x="4748" y="4324"/>
                </a:lnTo>
                <a:lnTo>
                  <a:pt x="4752" y="4324"/>
                </a:lnTo>
                <a:lnTo>
                  <a:pt x="6328" y="0"/>
                </a:lnTo>
                <a:lnTo>
                  <a:pt x="6324" y="0"/>
                </a:lnTo>
                <a:close/>
                <a:moveTo>
                  <a:pt x="6375" y="0"/>
                </a:moveTo>
                <a:lnTo>
                  <a:pt x="4799" y="4324"/>
                </a:lnTo>
                <a:lnTo>
                  <a:pt x="4803" y="4324"/>
                </a:lnTo>
                <a:lnTo>
                  <a:pt x="6379" y="0"/>
                </a:lnTo>
                <a:lnTo>
                  <a:pt x="6375" y="0"/>
                </a:lnTo>
                <a:close/>
                <a:moveTo>
                  <a:pt x="6426" y="0"/>
                </a:moveTo>
                <a:lnTo>
                  <a:pt x="4850" y="4324"/>
                </a:lnTo>
                <a:lnTo>
                  <a:pt x="4854" y="4324"/>
                </a:lnTo>
                <a:lnTo>
                  <a:pt x="6430" y="0"/>
                </a:lnTo>
                <a:lnTo>
                  <a:pt x="6426" y="0"/>
                </a:lnTo>
                <a:close/>
                <a:moveTo>
                  <a:pt x="6477" y="0"/>
                </a:moveTo>
                <a:lnTo>
                  <a:pt x="4902" y="4324"/>
                </a:lnTo>
                <a:lnTo>
                  <a:pt x="4905" y="4324"/>
                </a:lnTo>
                <a:lnTo>
                  <a:pt x="6481" y="0"/>
                </a:lnTo>
                <a:lnTo>
                  <a:pt x="6477" y="0"/>
                </a:lnTo>
                <a:close/>
                <a:moveTo>
                  <a:pt x="6528" y="0"/>
                </a:moveTo>
                <a:lnTo>
                  <a:pt x="4953" y="4324"/>
                </a:lnTo>
                <a:lnTo>
                  <a:pt x="4956" y="4324"/>
                </a:lnTo>
                <a:lnTo>
                  <a:pt x="6532" y="0"/>
                </a:lnTo>
                <a:lnTo>
                  <a:pt x="6528" y="0"/>
                </a:lnTo>
                <a:close/>
                <a:moveTo>
                  <a:pt x="6283" y="4324"/>
                </a:moveTo>
                <a:lnTo>
                  <a:pt x="7678" y="498"/>
                </a:lnTo>
                <a:lnTo>
                  <a:pt x="7678" y="489"/>
                </a:lnTo>
                <a:lnTo>
                  <a:pt x="6280" y="4324"/>
                </a:lnTo>
                <a:lnTo>
                  <a:pt x="6283" y="4324"/>
                </a:lnTo>
                <a:close/>
                <a:moveTo>
                  <a:pt x="6334" y="4324"/>
                </a:moveTo>
                <a:lnTo>
                  <a:pt x="7678" y="639"/>
                </a:lnTo>
                <a:lnTo>
                  <a:pt x="7678" y="630"/>
                </a:lnTo>
                <a:lnTo>
                  <a:pt x="6331" y="4324"/>
                </a:lnTo>
                <a:lnTo>
                  <a:pt x="6334" y="4324"/>
                </a:lnTo>
                <a:close/>
                <a:moveTo>
                  <a:pt x="6385" y="4324"/>
                </a:moveTo>
                <a:lnTo>
                  <a:pt x="7678" y="779"/>
                </a:lnTo>
                <a:lnTo>
                  <a:pt x="7678" y="770"/>
                </a:lnTo>
                <a:lnTo>
                  <a:pt x="6382" y="4324"/>
                </a:lnTo>
                <a:lnTo>
                  <a:pt x="6385" y="4324"/>
                </a:lnTo>
                <a:close/>
                <a:moveTo>
                  <a:pt x="6436" y="4324"/>
                </a:moveTo>
                <a:lnTo>
                  <a:pt x="7678" y="919"/>
                </a:lnTo>
                <a:lnTo>
                  <a:pt x="7678" y="910"/>
                </a:lnTo>
                <a:lnTo>
                  <a:pt x="6433" y="4324"/>
                </a:lnTo>
                <a:lnTo>
                  <a:pt x="6436" y="4324"/>
                </a:lnTo>
                <a:close/>
                <a:moveTo>
                  <a:pt x="6487" y="4324"/>
                </a:moveTo>
                <a:lnTo>
                  <a:pt x="7678" y="1059"/>
                </a:lnTo>
                <a:lnTo>
                  <a:pt x="7678" y="1050"/>
                </a:lnTo>
                <a:lnTo>
                  <a:pt x="6484" y="4324"/>
                </a:lnTo>
                <a:lnTo>
                  <a:pt x="6487" y="4324"/>
                </a:lnTo>
                <a:close/>
                <a:moveTo>
                  <a:pt x="6539" y="4324"/>
                </a:moveTo>
                <a:lnTo>
                  <a:pt x="7678" y="1199"/>
                </a:lnTo>
                <a:lnTo>
                  <a:pt x="7678" y="1190"/>
                </a:lnTo>
                <a:lnTo>
                  <a:pt x="6535" y="4324"/>
                </a:lnTo>
                <a:lnTo>
                  <a:pt x="6539" y="4324"/>
                </a:lnTo>
                <a:close/>
                <a:moveTo>
                  <a:pt x="6590" y="4324"/>
                </a:moveTo>
                <a:lnTo>
                  <a:pt x="7678" y="1339"/>
                </a:lnTo>
                <a:lnTo>
                  <a:pt x="7678" y="1330"/>
                </a:lnTo>
                <a:lnTo>
                  <a:pt x="6586" y="4324"/>
                </a:lnTo>
                <a:lnTo>
                  <a:pt x="6590" y="4324"/>
                </a:lnTo>
                <a:close/>
                <a:moveTo>
                  <a:pt x="6641" y="4324"/>
                </a:moveTo>
                <a:lnTo>
                  <a:pt x="7678" y="1479"/>
                </a:lnTo>
                <a:lnTo>
                  <a:pt x="7678" y="1470"/>
                </a:lnTo>
                <a:lnTo>
                  <a:pt x="6637" y="4324"/>
                </a:lnTo>
                <a:lnTo>
                  <a:pt x="6641" y="4324"/>
                </a:lnTo>
                <a:close/>
                <a:moveTo>
                  <a:pt x="6692" y="4324"/>
                </a:moveTo>
                <a:lnTo>
                  <a:pt x="7678" y="1619"/>
                </a:lnTo>
                <a:lnTo>
                  <a:pt x="7678" y="1610"/>
                </a:lnTo>
                <a:lnTo>
                  <a:pt x="6688" y="4324"/>
                </a:lnTo>
                <a:lnTo>
                  <a:pt x="6692" y="4324"/>
                </a:lnTo>
                <a:close/>
                <a:moveTo>
                  <a:pt x="6743" y="4324"/>
                </a:moveTo>
                <a:lnTo>
                  <a:pt x="7678" y="1760"/>
                </a:lnTo>
                <a:lnTo>
                  <a:pt x="7678" y="1751"/>
                </a:lnTo>
                <a:lnTo>
                  <a:pt x="6739" y="4324"/>
                </a:lnTo>
                <a:lnTo>
                  <a:pt x="6743" y="4324"/>
                </a:lnTo>
                <a:close/>
                <a:moveTo>
                  <a:pt x="6794" y="4324"/>
                </a:moveTo>
                <a:lnTo>
                  <a:pt x="7678" y="1900"/>
                </a:lnTo>
                <a:lnTo>
                  <a:pt x="7678" y="1890"/>
                </a:lnTo>
                <a:lnTo>
                  <a:pt x="6791" y="4324"/>
                </a:lnTo>
                <a:lnTo>
                  <a:pt x="6794" y="4324"/>
                </a:lnTo>
                <a:close/>
                <a:moveTo>
                  <a:pt x="6845" y="4324"/>
                </a:moveTo>
                <a:lnTo>
                  <a:pt x="7678" y="2040"/>
                </a:lnTo>
                <a:lnTo>
                  <a:pt x="7678" y="2030"/>
                </a:lnTo>
                <a:lnTo>
                  <a:pt x="6842" y="4324"/>
                </a:lnTo>
                <a:lnTo>
                  <a:pt x="6845" y="4324"/>
                </a:lnTo>
                <a:close/>
                <a:moveTo>
                  <a:pt x="6896" y="4324"/>
                </a:moveTo>
                <a:lnTo>
                  <a:pt x="7678" y="2180"/>
                </a:lnTo>
                <a:lnTo>
                  <a:pt x="7678" y="2170"/>
                </a:lnTo>
                <a:lnTo>
                  <a:pt x="6893" y="4324"/>
                </a:lnTo>
                <a:lnTo>
                  <a:pt x="6896" y="4324"/>
                </a:lnTo>
                <a:close/>
                <a:moveTo>
                  <a:pt x="6947" y="4324"/>
                </a:moveTo>
                <a:lnTo>
                  <a:pt x="7678" y="2320"/>
                </a:lnTo>
                <a:lnTo>
                  <a:pt x="7678" y="2310"/>
                </a:lnTo>
                <a:lnTo>
                  <a:pt x="6944" y="4324"/>
                </a:lnTo>
                <a:lnTo>
                  <a:pt x="6947" y="4324"/>
                </a:lnTo>
                <a:close/>
                <a:moveTo>
                  <a:pt x="6998" y="4324"/>
                </a:moveTo>
                <a:lnTo>
                  <a:pt x="7678" y="2460"/>
                </a:lnTo>
                <a:lnTo>
                  <a:pt x="7678" y="2450"/>
                </a:lnTo>
                <a:lnTo>
                  <a:pt x="6995" y="4324"/>
                </a:lnTo>
                <a:lnTo>
                  <a:pt x="6998" y="4324"/>
                </a:lnTo>
                <a:close/>
                <a:moveTo>
                  <a:pt x="7049" y="4324"/>
                </a:moveTo>
                <a:lnTo>
                  <a:pt x="7678" y="2600"/>
                </a:lnTo>
                <a:lnTo>
                  <a:pt x="7678" y="2590"/>
                </a:lnTo>
                <a:lnTo>
                  <a:pt x="7046" y="4324"/>
                </a:lnTo>
                <a:lnTo>
                  <a:pt x="7049" y="4324"/>
                </a:lnTo>
                <a:close/>
                <a:moveTo>
                  <a:pt x="7100" y="4324"/>
                </a:moveTo>
                <a:lnTo>
                  <a:pt x="7678" y="2741"/>
                </a:lnTo>
                <a:lnTo>
                  <a:pt x="7678" y="2731"/>
                </a:lnTo>
                <a:lnTo>
                  <a:pt x="7097" y="4324"/>
                </a:lnTo>
                <a:lnTo>
                  <a:pt x="7100" y="4324"/>
                </a:lnTo>
                <a:close/>
                <a:moveTo>
                  <a:pt x="7151" y="4324"/>
                </a:moveTo>
                <a:lnTo>
                  <a:pt x="7678" y="2880"/>
                </a:lnTo>
                <a:lnTo>
                  <a:pt x="7678" y="2871"/>
                </a:lnTo>
                <a:lnTo>
                  <a:pt x="7148" y="4324"/>
                </a:lnTo>
                <a:lnTo>
                  <a:pt x="7151" y="4324"/>
                </a:lnTo>
                <a:close/>
                <a:moveTo>
                  <a:pt x="7203" y="4324"/>
                </a:moveTo>
                <a:lnTo>
                  <a:pt x="7678" y="3020"/>
                </a:lnTo>
                <a:lnTo>
                  <a:pt x="7678" y="3011"/>
                </a:lnTo>
                <a:lnTo>
                  <a:pt x="7199" y="4324"/>
                </a:lnTo>
                <a:lnTo>
                  <a:pt x="7203" y="4324"/>
                </a:lnTo>
                <a:close/>
                <a:moveTo>
                  <a:pt x="7254" y="4324"/>
                </a:moveTo>
                <a:lnTo>
                  <a:pt x="7678" y="3160"/>
                </a:lnTo>
                <a:lnTo>
                  <a:pt x="7678" y="3151"/>
                </a:lnTo>
                <a:lnTo>
                  <a:pt x="7250" y="4324"/>
                </a:lnTo>
                <a:lnTo>
                  <a:pt x="7254" y="4324"/>
                </a:lnTo>
                <a:close/>
                <a:moveTo>
                  <a:pt x="7305" y="4324"/>
                </a:moveTo>
                <a:lnTo>
                  <a:pt x="7678" y="3300"/>
                </a:lnTo>
                <a:lnTo>
                  <a:pt x="7678" y="3291"/>
                </a:lnTo>
                <a:lnTo>
                  <a:pt x="7301" y="4324"/>
                </a:lnTo>
                <a:lnTo>
                  <a:pt x="7305" y="4324"/>
                </a:lnTo>
                <a:close/>
                <a:moveTo>
                  <a:pt x="7356" y="4324"/>
                </a:moveTo>
                <a:lnTo>
                  <a:pt x="7678" y="3440"/>
                </a:lnTo>
                <a:lnTo>
                  <a:pt x="7678" y="3431"/>
                </a:lnTo>
                <a:lnTo>
                  <a:pt x="7352" y="4324"/>
                </a:lnTo>
                <a:lnTo>
                  <a:pt x="7356" y="4324"/>
                </a:lnTo>
                <a:close/>
                <a:moveTo>
                  <a:pt x="7407" y="4324"/>
                </a:moveTo>
                <a:lnTo>
                  <a:pt x="7678" y="3580"/>
                </a:lnTo>
                <a:lnTo>
                  <a:pt x="7678" y="3571"/>
                </a:lnTo>
                <a:lnTo>
                  <a:pt x="7403" y="4324"/>
                </a:lnTo>
                <a:lnTo>
                  <a:pt x="7407" y="4324"/>
                </a:lnTo>
                <a:close/>
                <a:moveTo>
                  <a:pt x="7458" y="4324"/>
                </a:moveTo>
                <a:lnTo>
                  <a:pt x="7678" y="3720"/>
                </a:lnTo>
                <a:lnTo>
                  <a:pt x="7678" y="3711"/>
                </a:lnTo>
                <a:lnTo>
                  <a:pt x="7455" y="4324"/>
                </a:lnTo>
                <a:lnTo>
                  <a:pt x="7458" y="4324"/>
                </a:lnTo>
                <a:close/>
                <a:moveTo>
                  <a:pt x="7509" y="4324"/>
                </a:moveTo>
                <a:lnTo>
                  <a:pt x="7678" y="3861"/>
                </a:lnTo>
                <a:lnTo>
                  <a:pt x="7678" y="3852"/>
                </a:lnTo>
                <a:lnTo>
                  <a:pt x="7506" y="4324"/>
                </a:lnTo>
                <a:lnTo>
                  <a:pt x="7509" y="4324"/>
                </a:lnTo>
                <a:close/>
                <a:moveTo>
                  <a:pt x="7560" y="4324"/>
                </a:moveTo>
                <a:lnTo>
                  <a:pt x="7678" y="4001"/>
                </a:lnTo>
                <a:lnTo>
                  <a:pt x="7678" y="3992"/>
                </a:lnTo>
                <a:lnTo>
                  <a:pt x="7557" y="4324"/>
                </a:lnTo>
                <a:lnTo>
                  <a:pt x="7560" y="4324"/>
                </a:lnTo>
                <a:close/>
                <a:moveTo>
                  <a:pt x="7611" y="4324"/>
                </a:moveTo>
                <a:lnTo>
                  <a:pt x="7678" y="4141"/>
                </a:lnTo>
                <a:lnTo>
                  <a:pt x="7678" y="4132"/>
                </a:lnTo>
                <a:lnTo>
                  <a:pt x="7608" y="4324"/>
                </a:lnTo>
                <a:lnTo>
                  <a:pt x="7611" y="4324"/>
                </a:lnTo>
                <a:close/>
                <a:moveTo>
                  <a:pt x="7662" y="4324"/>
                </a:moveTo>
                <a:lnTo>
                  <a:pt x="7678" y="4281"/>
                </a:lnTo>
                <a:lnTo>
                  <a:pt x="7678" y="4272"/>
                </a:lnTo>
                <a:lnTo>
                  <a:pt x="7659" y="4324"/>
                </a:lnTo>
                <a:lnTo>
                  <a:pt x="7662" y="4324"/>
                </a:ln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E742478A-79DC-4626-BCD1-F04ED774B5A8}"/>
              </a:ext>
            </a:extLst>
          </p:cNvPr>
          <p:cNvSpPr/>
          <p:nvPr userDrawn="1"/>
        </p:nvSpPr>
        <p:spPr>
          <a:xfrm>
            <a:off x="-3175" y="0"/>
            <a:ext cx="12192000" cy="6162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FC1F81F-5F07-47A1-A214-58E2045D3679}"/>
              </a:ext>
            </a:extLst>
          </p:cNvPr>
          <p:cNvPicPr>
            <a:picLocks noChangeAspect="1"/>
          </p:cNvPicPr>
          <p:nvPr/>
        </p:nvPicPr>
        <p:blipFill>
          <a:blip r:embed="rId2"/>
          <a:stretch>
            <a:fillRect/>
          </a:stretch>
        </p:blipFill>
        <p:spPr>
          <a:xfrm>
            <a:off x="520227" y="6308513"/>
            <a:ext cx="2889504" cy="406332"/>
          </a:xfrm>
          <a:prstGeom prst="rect">
            <a:avLst/>
          </a:prstGeom>
        </p:spPr>
      </p:pic>
      <p:pic>
        <p:nvPicPr>
          <p:cNvPr id="12" name="Picture 11">
            <a:extLst>
              <a:ext uri="{FF2B5EF4-FFF2-40B4-BE49-F238E27FC236}">
                <a16:creationId xmlns:a16="http://schemas.microsoft.com/office/drawing/2014/main" id="{F0499245-0B05-412A-BF3C-4534766FD1E6}"/>
              </a:ext>
            </a:extLst>
          </p:cNvPr>
          <p:cNvPicPr>
            <a:picLocks noChangeAspect="1"/>
          </p:cNvPicPr>
          <p:nvPr userDrawn="1"/>
        </p:nvPicPr>
        <p:blipFill>
          <a:blip r:embed="rId2"/>
          <a:stretch>
            <a:fillRect/>
          </a:stretch>
        </p:blipFill>
        <p:spPr>
          <a:xfrm>
            <a:off x="520227" y="6308513"/>
            <a:ext cx="2889504" cy="406332"/>
          </a:xfrm>
          <a:prstGeom prst="rect">
            <a:avLst/>
          </a:prstGeom>
        </p:spPr>
      </p:pic>
      <p:sp>
        <p:nvSpPr>
          <p:cNvPr id="17" name="Title 1">
            <a:extLst>
              <a:ext uri="{FF2B5EF4-FFF2-40B4-BE49-F238E27FC236}">
                <a16:creationId xmlns:a16="http://schemas.microsoft.com/office/drawing/2014/main" id="{F9A7EE3E-3B91-C24F-995C-E65BB3FA898E}"/>
              </a:ext>
            </a:extLst>
          </p:cNvPr>
          <p:cNvSpPr>
            <a:spLocks noGrp="1"/>
          </p:cNvSpPr>
          <p:nvPr>
            <p:ph type="ctrTitle" hasCustomPrompt="1"/>
          </p:nvPr>
        </p:nvSpPr>
        <p:spPr>
          <a:xfrm>
            <a:off x="520227" y="1516306"/>
            <a:ext cx="10716094" cy="3130062"/>
          </a:xfrm>
          <a:prstGeom prst="rect">
            <a:avLst/>
          </a:prstGeom>
        </p:spPr>
        <p:txBody>
          <a:bodyPr lIns="0" rIns="0" anchor="ctr"/>
          <a:lstStyle>
            <a:lvl1pPr algn="l">
              <a:lnSpc>
                <a:spcPct val="85000"/>
              </a:lnSpc>
              <a:defRPr sz="7200" b="1" i="0" spc="-150">
                <a:solidFill>
                  <a:schemeClr val="bg1"/>
                </a:solidFill>
                <a:latin typeface="Book Antiqua" panose="02040602050305030304" pitchFamily="18" charset="0"/>
                <a:ea typeface="Tahoma" panose="020B0604030504040204" pitchFamily="34" charset="0"/>
                <a:cs typeface="David" panose="020E0502060401010101" pitchFamily="34" charset="-79"/>
              </a:defRPr>
            </a:lvl1pPr>
          </a:lstStyle>
          <a:p>
            <a:r>
              <a:rPr lang="en-US" dirty="0"/>
              <a:t>Master title slide style</a:t>
            </a:r>
          </a:p>
        </p:txBody>
      </p:sp>
      <p:sp>
        <p:nvSpPr>
          <p:cNvPr id="18" name="Text Placeholder 5">
            <a:extLst>
              <a:ext uri="{FF2B5EF4-FFF2-40B4-BE49-F238E27FC236}">
                <a16:creationId xmlns:a16="http://schemas.microsoft.com/office/drawing/2014/main" id="{8F3ABBEE-ACB7-0B49-B4CF-F51799B5504E}"/>
              </a:ext>
            </a:extLst>
          </p:cNvPr>
          <p:cNvSpPr>
            <a:spLocks noGrp="1"/>
          </p:cNvSpPr>
          <p:nvPr>
            <p:ph type="body" sz="quarter" idx="10" hasCustomPrompt="1"/>
          </p:nvPr>
        </p:nvSpPr>
        <p:spPr>
          <a:xfrm>
            <a:off x="520700" y="4840922"/>
            <a:ext cx="3544888" cy="199112"/>
          </a:xfrm>
          <a:prstGeom prst="rect">
            <a:avLst/>
          </a:prstGeom>
        </p:spPr>
        <p:txBody>
          <a:bodyPr lIns="0" rIns="0"/>
          <a:lstStyle>
            <a:lvl1pPr marL="0" indent="0">
              <a:lnSpc>
                <a:spcPts val="1220"/>
              </a:lnSpc>
              <a:buNone/>
              <a:defRPr sz="16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a:t>
            </a:r>
          </a:p>
        </p:txBody>
      </p:sp>
      <p:sp>
        <p:nvSpPr>
          <p:cNvPr id="19" name="Text Placeholder 12">
            <a:extLst>
              <a:ext uri="{FF2B5EF4-FFF2-40B4-BE49-F238E27FC236}">
                <a16:creationId xmlns:a16="http://schemas.microsoft.com/office/drawing/2014/main" id="{8563DEB8-A147-1E4C-81A3-08107FB23F58}"/>
              </a:ext>
            </a:extLst>
          </p:cNvPr>
          <p:cNvSpPr>
            <a:spLocks noGrp="1"/>
          </p:cNvSpPr>
          <p:nvPr>
            <p:ph type="body" sz="quarter" idx="11" hasCustomPrompt="1"/>
          </p:nvPr>
        </p:nvSpPr>
        <p:spPr>
          <a:xfrm>
            <a:off x="520226" y="5110919"/>
            <a:ext cx="3545361" cy="167331"/>
          </a:xfrm>
          <a:prstGeom prst="rect">
            <a:avLst/>
          </a:prstGeom>
        </p:spPr>
        <p:txBody>
          <a:bodyPr lIns="0" rIns="0"/>
          <a:lstStyle>
            <a:lvl1pPr marL="0" indent="0" algn="l">
              <a:lnSpc>
                <a:spcPct val="60000"/>
              </a:lnSpc>
              <a:buNone/>
              <a:defRPr sz="1600">
                <a:solidFill>
                  <a:schemeClr val="bg1"/>
                </a:solidFill>
              </a:defRPr>
            </a:lvl1pPr>
            <a:lvl2pPr marL="457200" indent="0" algn="l">
              <a:lnSpc>
                <a:spcPct val="60000"/>
              </a:lnSpc>
              <a:buNone/>
              <a:defRPr sz="1600"/>
            </a:lvl2pPr>
            <a:lvl3pPr marL="914400" indent="0" algn="l">
              <a:lnSpc>
                <a:spcPct val="60000"/>
              </a:lnSpc>
              <a:buNone/>
              <a:defRPr sz="1600"/>
            </a:lvl3pPr>
            <a:lvl4pPr marL="1371600" indent="0" algn="l">
              <a:lnSpc>
                <a:spcPct val="60000"/>
              </a:lnSpc>
              <a:buNone/>
              <a:defRPr sz="1600"/>
            </a:lvl4pPr>
          </a:lstStyle>
          <a:p>
            <a:pPr lvl="0"/>
            <a:r>
              <a:rPr lang="en-US" dirty="0"/>
              <a:t>Presenter Title</a:t>
            </a:r>
          </a:p>
        </p:txBody>
      </p:sp>
      <p:sp>
        <p:nvSpPr>
          <p:cNvPr id="20" name="Text Placeholder 12">
            <a:extLst>
              <a:ext uri="{FF2B5EF4-FFF2-40B4-BE49-F238E27FC236}">
                <a16:creationId xmlns:a16="http://schemas.microsoft.com/office/drawing/2014/main" id="{57AF0D73-3894-7048-B729-066D462FB9E3}"/>
              </a:ext>
            </a:extLst>
          </p:cNvPr>
          <p:cNvSpPr>
            <a:spLocks noGrp="1"/>
          </p:cNvSpPr>
          <p:nvPr>
            <p:ph type="body" sz="quarter" idx="12" hasCustomPrompt="1"/>
          </p:nvPr>
        </p:nvSpPr>
        <p:spPr>
          <a:xfrm>
            <a:off x="520226" y="5349135"/>
            <a:ext cx="3545361" cy="176201"/>
          </a:xfrm>
          <a:prstGeom prst="rect">
            <a:avLst/>
          </a:prstGeom>
        </p:spPr>
        <p:txBody>
          <a:bodyPr lIns="0" rIns="0"/>
          <a:lstStyle>
            <a:lvl1pPr marL="0" indent="0" algn="l">
              <a:lnSpc>
                <a:spcPct val="60000"/>
              </a:lnSpc>
              <a:buNone/>
              <a:defRPr sz="1600">
                <a:solidFill>
                  <a:schemeClr val="bg1"/>
                </a:solidFill>
              </a:defRPr>
            </a:lvl1pPr>
            <a:lvl2pPr marL="457200" indent="0" algn="l">
              <a:lnSpc>
                <a:spcPct val="60000"/>
              </a:lnSpc>
              <a:buNone/>
              <a:defRPr sz="1600"/>
            </a:lvl2pPr>
            <a:lvl3pPr marL="914400" indent="0" algn="l">
              <a:lnSpc>
                <a:spcPct val="60000"/>
              </a:lnSpc>
              <a:buNone/>
              <a:defRPr sz="1600"/>
            </a:lvl3pPr>
            <a:lvl4pPr marL="1371600" indent="0" algn="l">
              <a:lnSpc>
                <a:spcPct val="60000"/>
              </a:lnSpc>
              <a:buNone/>
              <a:defRPr sz="1600"/>
            </a:lvl4pPr>
          </a:lstStyle>
          <a:p>
            <a:pPr lvl="0"/>
            <a:r>
              <a:rPr lang="en-US" dirty="0"/>
              <a:t>Presented to Lorem Ipsum</a:t>
            </a:r>
          </a:p>
        </p:txBody>
      </p:sp>
      <p:sp>
        <p:nvSpPr>
          <p:cNvPr id="21" name="Text Placeholder 12">
            <a:extLst>
              <a:ext uri="{FF2B5EF4-FFF2-40B4-BE49-F238E27FC236}">
                <a16:creationId xmlns:a16="http://schemas.microsoft.com/office/drawing/2014/main" id="{BC1B80D6-0F9E-224C-83D9-FC53338A3F7D}"/>
              </a:ext>
            </a:extLst>
          </p:cNvPr>
          <p:cNvSpPr>
            <a:spLocks noGrp="1"/>
          </p:cNvSpPr>
          <p:nvPr>
            <p:ph type="body" sz="quarter" idx="13" hasCustomPrompt="1"/>
          </p:nvPr>
        </p:nvSpPr>
        <p:spPr>
          <a:xfrm>
            <a:off x="520226" y="5596221"/>
            <a:ext cx="3545361" cy="180465"/>
          </a:xfrm>
          <a:prstGeom prst="rect">
            <a:avLst/>
          </a:prstGeom>
        </p:spPr>
        <p:txBody>
          <a:bodyPr lIns="0" rIns="0"/>
          <a:lstStyle>
            <a:lvl1pPr marL="0" indent="0" algn="l">
              <a:lnSpc>
                <a:spcPct val="60000"/>
              </a:lnSpc>
              <a:buNone/>
              <a:defRPr sz="1600">
                <a:solidFill>
                  <a:schemeClr val="bg1"/>
                </a:solidFill>
              </a:defRPr>
            </a:lvl1pPr>
            <a:lvl2pPr marL="457200" indent="0" algn="l">
              <a:lnSpc>
                <a:spcPct val="60000"/>
              </a:lnSpc>
              <a:buNone/>
              <a:defRPr sz="1600"/>
            </a:lvl2pPr>
            <a:lvl3pPr marL="914400" indent="0" algn="l">
              <a:lnSpc>
                <a:spcPct val="60000"/>
              </a:lnSpc>
              <a:buNone/>
              <a:defRPr sz="1600"/>
            </a:lvl3pPr>
            <a:lvl4pPr marL="1371600" indent="0" algn="l">
              <a:lnSpc>
                <a:spcPct val="60000"/>
              </a:lnSpc>
              <a:buNone/>
              <a:defRPr sz="1600"/>
            </a:lvl4pPr>
          </a:lstStyle>
          <a:p>
            <a:pPr lvl="0"/>
            <a:r>
              <a:rPr lang="en-US" dirty="0"/>
              <a:t>Date 00/00/00</a:t>
            </a:r>
          </a:p>
        </p:txBody>
      </p:sp>
    </p:spTree>
    <p:extLst>
      <p:ext uri="{BB962C8B-B14F-4D97-AF65-F5344CB8AC3E}">
        <p14:creationId xmlns:p14="http://schemas.microsoft.com/office/powerpoint/2010/main" val="3629683752"/>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chemeClr val="accent2"/>
        </a:solidFill>
        <a:effectLst/>
      </p:bgPr>
    </p:bg>
    <p:spTree>
      <p:nvGrpSpPr>
        <p:cNvPr id="1" name=""/>
        <p:cNvGrpSpPr/>
        <p:nvPr/>
      </p:nvGrpSpPr>
      <p:grpSpPr>
        <a:xfrm>
          <a:off x="0" y="0"/>
          <a:ext cx="0" cy="0"/>
          <a:chOff x="0" y="0"/>
          <a:chExt cx="0" cy="0"/>
        </a:xfrm>
      </p:grpSpPr>
      <p:sp>
        <p:nvSpPr>
          <p:cNvPr id="17" name="Freeform 859">
            <a:extLst>
              <a:ext uri="{FF2B5EF4-FFF2-40B4-BE49-F238E27FC236}">
                <a16:creationId xmlns:a16="http://schemas.microsoft.com/office/drawing/2014/main" id="{048A6AF4-DC91-451B-B8D6-88EA6555080B}"/>
              </a:ext>
            </a:extLst>
          </p:cNvPr>
          <p:cNvSpPr>
            <a:spLocks noEditPoints="1"/>
          </p:cNvSpPr>
          <p:nvPr/>
        </p:nvSpPr>
        <p:spPr bwMode="auto">
          <a:xfrm>
            <a:off x="1588" y="-3175"/>
            <a:ext cx="12188825" cy="6864350"/>
          </a:xfrm>
          <a:custGeom>
            <a:avLst/>
            <a:gdLst>
              <a:gd name="T0" fmla="*/ 146 w 7678"/>
              <a:gd name="T1" fmla="*/ 0 h 4324"/>
              <a:gd name="T2" fmla="*/ 299 w 7678"/>
              <a:gd name="T3" fmla="*/ 0 h 4324"/>
              <a:gd name="T4" fmla="*/ 452 w 7678"/>
              <a:gd name="T5" fmla="*/ 0 h 4324"/>
              <a:gd name="T6" fmla="*/ 1983 w 7678"/>
              <a:gd name="T7" fmla="*/ 0 h 4324"/>
              <a:gd name="T8" fmla="*/ 2188 w 7678"/>
              <a:gd name="T9" fmla="*/ 0 h 4324"/>
              <a:gd name="T10" fmla="*/ 2341 w 7678"/>
              <a:gd name="T11" fmla="*/ 0 h 4324"/>
              <a:gd name="T12" fmla="*/ 2494 w 7678"/>
              <a:gd name="T13" fmla="*/ 0 h 4324"/>
              <a:gd name="T14" fmla="*/ 2647 w 7678"/>
              <a:gd name="T15" fmla="*/ 0 h 4324"/>
              <a:gd name="T16" fmla="*/ 2801 w 7678"/>
              <a:gd name="T17" fmla="*/ 0 h 4324"/>
              <a:gd name="T18" fmla="*/ 2954 w 7678"/>
              <a:gd name="T19" fmla="*/ 0 h 4324"/>
              <a:gd name="T20" fmla="*/ 3107 w 7678"/>
              <a:gd name="T21" fmla="*/ 0 h 4324"/>
              <a:gd name="T22" fmla="*/ 3260 w 7678"/>
              <a:gd name="T23" fmla="*/ 0 h 4324"/>
              <a:gd name="T24" fmla="*/ 3414 w 7678"/>
              <a:gd name="T25" fmla="*/ 0 h 4324"/>
              <a:gd name="T26" fmla="*/ 3567 w 7678"/>
              <a:gd name="T27" fmla="*/ 0 h 4324"/>
              <a:gd name="T28" fmla="*/ 3720 w 7678"/>
              <a:gd name="T29" fmla="*/ 0 h 4324"/>
              <a:gd name="T30" fmla="*/ 3873 w 7678"/>
              <a:gd name="T31" fmla="*/ 0 h 4324"/>
              <a:gd name="T32" fmla="*/ 4027 w 7678"/>
              <a:gd name="T33" fmla="*/ 0 h 4324"/>
              <a:gd name="T34" fmla="*/ 4180 w 7678"/>
              <a:gd name="T35" fmla="*/ 0 h 4324"/>
              <a:gd name="T36" fmla="*/ 605 w 7678"/>
              <a:gd name="T37" fmla="*/ 0 h 4324"/>
              <a:gd name="T38" fmla="*/ 758 w 7678"/>
              <a:gd name="T39" fmla="*/ 0 h 4324"/>
              <a:gd name="T40" fmla="*/ 912 w 7678"/>
              <a:gd name="T41" fmla="*/ 0 h 4324"/>
              <a:gd name="T42" fmla="*/ 1065 w 7678"/>
              <a:gd name="T43" fmla="*/ 0 h 4324"/>
              <a:gd name="T44" fmla="*/ 1218 w 7678"/>
              <a:gd name="T45" fmla="*/ 0 h 4324"/>
              <a:gd name="T46" fmla="*/ 1371 w 7678"/>
              <a:gd name="T47" fmla="*/ 0 h 4324"/>
              <a:gd name="T48" fmla="*/ 1525 w 7678"/>
              <a:gd name="T49" fmla="*/ 0 h 4324"/>
              <a:gd name="T50" fmla="*/ 1681 w 7678"/>
              <a:gd name="T51" fmla="*/ 0 h 4324"/>
              <a:gd name="T52" fmla="*/ 1835 w 7678"/>
              <a:gd name="T53" fmla="*/ 0 h 4324"/>
              <a:gd name="T54" fmla="*/ 6634 w 7678"/>
              <a:gd name="T55" fmla="*/ 0 h 4324"/>
              <a:gd name="T56" fmla="*/ 6736 w 7678"/>
              <a:gd name="T57" fmla="*/ 0 h 4324"/>
              <a:gd name="T58" fmla="*/ 6889 w 7678"/>
              <a:gd name="T59" fmla="*/ 0 h 4324"/>
              <a:gd name="T60" fmla="*/ 7043 w 7678"/>
              <a:gd name="T61" fmla="*/ 0 h 4324"/>
              <a:gd name="T62" fmla="*/ 7196 w 7678"/>
              <a:gd name="T63" fmla="*/ 0 h 4324"/>
              <a:gd name="T64" fmla="*/ 7349 w 7678"/>
              <a:gd name="T65" fmla="*/ 0 h 4324"/>
              <a:gd name="T66" fmla="*/ 7502 w 7678"/>
              <a:gd name="T67" fmla="*/ 0 h 4324"/>
              <a:gd name="T68" fmla="*/ 7656 w 7678"/>
              <a:gd name="T69" fmla="*/ 0 h 4324"/>
              <a:gd name="T70" fmla="*/ 6229 w 7678"/>
              <a:gd name="T71" fmla="*/ 4324 h 4324"/>
              <a:gd name="T72" fmla="*/ 4388 w 7678"/>
              <a:gd name="T73" fmla="*/ 0 h 4324"/>
              <a:gd name="T74" fmla="*/ 4541 w 7678"/>
              <a:gd name="T75" fmla="*/ 0 h 4324"/>
              <a:gd name="T76" fmla="*/ 4694 w 7678"/>
              <a:gd name="T77" fmla="*/ 0 h 4324"/>
              <a:gd name="T78" fmla="*/ 4847 w 7678"/>
              <a:gd name="T79" fmla="*/ 0 h 4324"/>
              <a:gd name="T80" fmla="*/ 5000 w 7678"/>
              <a:gd name="T81" fmla="*/ 0 h 4324"/>
              <a:gd name="T82" fmla="*/ 5154 w 7678"/>
              <a:gd name="T83" fmla="*/ 0 h 4324"/>
              <a:gd name="T84" fmla="*/ 5307 w 7678"/>
              <a:gd name="T85" fmla="*/ 0 h 4324"/>
              <a:gd name="T86" fmla="*/ 5460 w 7678"/>
              <a:gd name="T87" fmla="*/ 0 h 4324"/>
              <a:gd name="T88" fmla="*/ 5613 w 7678"/>
              <a:gd name="T89" fmla="*/ 0 h 4324"/>
              <a:gd name="T90" fmla="*/ 5766 w 7678"/>
              <a:gd name="T91" fmla="*/ 0 h 4324"/>
              <a:gd name="T92" fmla="*/ 5919 w 7678"/>
              <a:gd name="T93" fmla="*/ 0 h 4324"/>
              <a:gd name="T94" fmla="*/ 6072 w 7678"/>
              <a:gd name="T95" fmla="*/ 0 h 4324"/>
              <a:gd name="T96" fmla="*/ 6225 w 7678"/>
              <a:gd name="T97" fmla="*/ 0 h 4324"/>
              <a:gd name="T98" fmla="*/ 6379 w 7678"/>
              <a:gd name="T99" fmla="*/ 0 h 4324"/>
              <a:gd name="T100" fmla="*/ 6532 w 7678"/>
              <a:gd name="T101" fmla="*/ 0 h 4324"/>
              <a:gd name="T102" fmla="*/ 6382 w 7678"/>
              <a:gd name="T103" fmla="*/ 4324 h 4324"/>
              <a:gd name="T104" fmla="*/ 6535 w 7678"/>
              <a:gd name="T105" fmla="*/ 4324 h 4324"/>
              <a:gd name="T106" fmla="*/ 6688 w 7678"/>
              <a:gd name="T107" fmla="*/ 4324 h 4324"/>
              <a:gd name="T108" fmla="*/ 6842 w 7678"/>
              <a:gd name="T109" fmla="*/ 4324 h 4324"/>
              <a:gd name="T110" fmla="*/ 6995 w 7678"/>
              <a:gd name="T111" fmla="*/ 4324 h 4324"/>
              <a:gd name="T112" fmla="*/ 7148 w 7678"/>
              <a:gd name="T113" fmla="*/ 4324 h 4324"/>
              <a:gd name="T114" fmla="*/ 7301 w 7678"/>
              <a:gd name="T115" fmla="*/ 4324 h 4324"/>
              <a:gd name="T116" fmla="*/ 7455 w 7678"/>
              <a:gd name="T117" fmla="*/ 4324 h 4324"/>
              <a:gd name="T118" fmla="*/ 7608 w 7678"/>
              <a:gd name="T119" fmla="*/ 4324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78" h="4324">
                <a:moveTo>
                  <a:pt x="47" y="0"/>
                </a:moveTo>
                <a:lnTo>
                  <a:pt x="0" y="128"/>
                </a:lnTo>
                <a:lnTo>
                  <a:pt x="0" y="119"/>
                </a:lnTo>
                <a:lnTo>
                  <a:pt x="43" y="0"/>
                </a:lnTo>
                <a:lnTo>
                  <a:pt x="47" y="0"/>
                </a:lnTo>
                <a:close/>
                <a:moveTo>
                  <a:pt x="94" y="0"/>
                </a:moveTo>
                <a:lnTo>
                  <a:pt x="0" y="259"/>
                </a:lnTo>
                <a:lnTo>
                  <a:pt x="0" y="268"/>
                </a:lnTo>
                <a:lnTo>
                  <a:pt x="98" y="0"/>
                </a:lnTo>
                <a:lnTo>
                  <a:pt x="94" y="0"/>
                </a:lnTo>
                <a:close/>
                <a:moveTo>
                  <a:pt x="146" y="0"/>
                </a:moveTo>
                <a:lnTo>
                  <a:pt x="0" y="399"/>
                </a:lnTo>
                <a:lnTo>
                  <a:pt x="0" y="408"/>
                </a:lnTo>
                <a:lnTo>
                  <a:pt x="149" y="0"/>
                </a:lnTo>
                <a:lnTo>
                  <a:pt x="146" y="0"/>
                </a:lnTo>
                <a:close/>
                <a:moveTo>
                  <a:pt x="197" y="0"/>
                </a:moveTo>
                <a:lnTo>
                  <a:pt x="0" y="539"/>
                </a:lnTo>
                <a:lnTo>
                  <a:pt x="0" y="549"/>
                </a:lnTo>
                <a:lnTo>
                  <a:pt x="200" y="0"/>
                </a:lnTo>
                <a:lnTo>
                  <a:pt x="197" y="0"/>
                </a:lnTo>
                <a:close/>
                <a:moveTo>
                  <a:pt x="248" y="0"/>
                </a:moveTo>
                <a:lnTo>
                  <a:pt x="0" y="680"/>
                </a:lnTo>
                <a:lnTo>
                  <a:pt x="0" y="689"/>
                </a:lnTo>
                <a:lnTo>
                  <a:pt x="251" y="0"/>
                </a:lnTo>
                <a:lnTo>
                  <a:pt x="248" y="0"/>
                </a:lnTo>
                <a:close/>
                <a:moveTo>
                  <a:pt x="299" y="0"/>
                </a:moveTo>
                <a:lnTo>
                  <a:pt x="0" y="820"/>
                </a:lnTo>
                <a:lnTo>
                  <a:pt x="0" y="829"/>
                </a:lnTo>
                <a:lnTo>
                  <a:pt x="302" y="0"/>
                </a:lnTo>
                <a:lnTo>
                  <a:pt x="299" y="0"/>
                </a:lnTo>
                <a:close/>
                <a:moveTo>
                  <a:pt x="350" y="0"/>
                </a:moveTo>
                <a:lnTo>
                  <a:pt x="0" y="960"/>
                </a:lnTo>
                <a:lnTo>
                  <a:pt x="0" y="969"/>
                </a:lnTo>
                <a:lnTo>
                  <a:pt x="353" y="0"/>
                </a:lnTo>
                <a:lnTo>
                  <a:pt x="350" y="0"/>
                </a:lnTo>
                <a:close/>
                <a:moveTo>
                  <a:pt x="401" y="0"/>
                </a:moveTo>
                <a:lnTo>
                  <a:pt x="0" y="1099"/>
                </a:lnTo>
                <a:lnTo>
                  <a:pt x="0" y="1109"/>
                </a:lnTo>
                <a:lnTo>
                  <a:pt x="404" y="0"/>
                </a:lnTo>
                <a:lnTo>
                  <a:pt x="401" y="0"/>
                </a:lnTo>
                <a:close/>
                <a:moveTo>
                  <a:pt x="452" y="0"/>
                </a:moveTo>
                <a:lnTo>
                  <a:pt x="0" y="1239"/>
                </a:lnTo>
                <a:lnTo>
                  <a:pt x="0" y="1249"/>
                </a:lnTo>
                <a:lnTo>
                  <a:pt x="455" y="0"/>
                </a:lnTo>
                <a:lnTo>
                  <a:pt x="452" y="0"/>
                </a:lnTo>
                <a:close/>
                <a:moveTo>
                  <a:pt x="503" y="0"/>
                </a:moveTo>
                <a:lnTo>
                  <a:pt x="0" y="1379"/>
                </a:lnTo>
                <a:lnTo>
                  <a:pt x="0" y="1389"/>
                </a:lnTo>
                <a:lnTo>
                  <a:pt x="507" y="0"/>
                </a:lnTo>
                <a:lnTo>
                  <a:pt x="503" y="0"/>
                </a:lnTo>
                <a:close/>
                <a:moveTo>
                  <a:pt x="2034" y="0"/>
                </a:moveTo>
                <a:lnTo>
                  <a:pt x="459" y="4324"/>
                </a:lnTo>
                <a:lnTo>
                  <a:pt x="462" y="4324"/>
                </a:lnTo>
                <a:lnTo>
                  <a:pt x="2038" y="0"/>
                </a:lnTo>
                <a:lnTo>
                  <a:pt x="2034" y="0"/>
                </a:lnTo>
                <a:close/>
                <a:moveTo>
                  <a:pt x="1983" y="0"/>
                </a:moveTo>
                <a:lnTo>
                  <a:pt x="408" y="4324"/>
                </a:lnTo>
                <a:lnTo>
                  <a:pt x="411" y="4324"/>
                </a:lnTo>
                <a:lnTo>
                  <a:pt x="1987" y="0"/>
                </a:lnTo>
                <a:lnTo>
                  <a:pt x="1983" y="0"/>
                </a:lnTo>
                <a:close/>
                <a:moveTo>
                  <a:pt x="2086" y="0"/>
                </a:moveTo>
                <a:lnTo>
                  <a:pt x="510" y="4324"/>
                </a:lnTo>
                <a:lnTo>
                  <a:pt x="513" y="4324"/>
                </a:lnTo>
                <a:lnTo>
                  <a:pt x="2089" y="0"/>
                </a:lnTo>
                <a:lnTo>
                  <a:pt x="2086" y="0"/>
                </a:lnTo>
                <a:close/>
                <a:moveTo>
                  <a:pt x="2137" y="0"/>
                </a:moveTo>
                <a:lnTo>
                  <a:pt x="561" y="4324"/>
                </a:lnTo>
                <a:lnTo>
                  <a:pt x="564" y="4324"/>
                </a:lnTo>
                <a:lnTo>
                  <a:pt x="2140" y="0"/>
                </a:lnTo>
                <a:lnTo>
                  <a:pt x="2137" y="0"/>
                </a:lnTo>
                <a:close/>
                <a:moveTo>
                  <a:pt x="2188" y="0"/>
                </a:moveTo>
                <a:lnTo>
                  <a:pt x="612" y="4324"/>
                </a:lnTo>
                <a:lnTo>
                  <a:pt x="615" y="4324"/>
                </a:lnTo>
                <a:lnTo>
                  <a:pt x="2191" y="0"/>
                </a:lnTo>
                <a:lnTo>
                  <a:pt x="2188" y="0"/>
                </a:lnTo>
                <a:close/>
                <a:moveTo>
                  <a:pt x="2239" y="0"/>
                </a:moveTo>
                <a:lnTo>
                  <a:pt x="663" y="4324"/>
                </a:lnTo>
                <a:lnTo>
                  <a:pt x="666" y="4324"/>
                </a:lnTo>
                <a:lnTo>
                  <a:pt x="2242" y="0"/>
                </a:lnTo>
                <a:lnTo>
                  <a:pt x="2239" y="0"/>
                </a:lnTo>
                <a:close/>
                <a:moveTo>
                  <a:pt x="2290" y="0"/>
                </a:moveTo>
                <a:lnTo>
                  <a:pt x="714" y="4324"/>
                </a:lnTo>
                <a:lnTo>
                  <a:pt x="718" y="4324"/>
                </a:lnTo>
                <a:lnTo>
                  <a:pt x="2293" y="0"/>
                </a:lnTo>
                <a:lnTo>
                  <a:pt x="2290" y="0"/>
                </a:lnTo>
                <a:close/>
                <a:moveTo>
                  <a:pt x="2341" y="0"/>
                </a:moveTo>
                <a:lnTo>
                  <a:pt x="765" y="4324"/>
                </a:lnTo>
                <a:lnTo>
                  <a:pt x="769" y="4324"/>
                </a:lnTo>
                <a:lnTo>
                  <a:pt x="2344" y="0"/>
                </a:lnTo>
                <a:lnTo>
                  <a:pt x="2341" y="0"/>
                </a:lnTo>
                <a:close/>
                <a:moveTo>
                  <a:pt x="2392" y="0"/>
                </a:moveTo>
                <a:lnTo>
                  <a:pt x="816" y="4324"/>
                </a:lnTo>
                <a:lnTo>
                  <a:pt x="820" y="4324"/>
                </a:lnTo>
                <a:lnTo>
                  <a:pt x="2395" y="0"/>
                </a:lnTo>
                <a:lnTo>
                  <a:pt x="2392" y="0"/>
                </a:lnTo>
                <a:close/>
                <a:moveTo>
                  <a:pt x="2443" y="0"/>
                </a:moveTo>
                <a:lnTo>
                  <a:pt x="867" y="4324"/>
                </a:lnTo>
                <a:lnTo>
                  <a:pt x="871" y="4324"/>
                </a:lnTo>
                <a:lnTo>
                  <a:pt x="2447" y="0"/>
                </a:lnTo>
                <a:lnTo>
                  <a:pt x="2443" y="0"/>
                </a:lnTo>
                <a:close/>
                <a:moveTo>
                  <a:pt x="2494" y="0"/>
                </a:moveTo>
                <a:lnTo>
                  <a:pt x="918" y="4324"/>
                </a:lnTo>
                <a:lnTo>
                  <a:pt x="922" y="4324"/>
                </a:lnTo>
                <a:lnTo>
                  <a:pt x="2498" y="0"/>
                </a:lnTo>
                <a:lnTo>
                  <a:pt x="2494" y="0"/>
                </a:lnTo>
                <a:close/>
                <a:moveTo>
                  <a:pt x="2545" y="0"/>
                </a:moveTo>
                <a:lnTo>
                  <a:pt x="969" y="4324"/>
                </a:lnTo>
                <a:lnTo>
                  <a:pt x="973" y="4324"/>
                </a:lnTo>
                <a:lnTo>
                  <a:pt x="2549" y="0"/>
                </a:lnTo>
                <a:lnTo>
                  <a:pt x="2545" y="0"/>
                </a:lnTo>
                <a:close/>
                <a:moveTo>
                  <a:pt x="2596" y="0"/>
                </a:moveTo>
                <a:lnTo>
                  <a:pt x="1021" y="4324"/>
                </a:lnTo>
                <a:lnTo>
                  <a:pt x="1024" y="4324"/>
                </a:lnTo>
                <a:lnTo>
                  <a:pt x="2600" y="0"/>
                </a:lnTo>
                <a:lnTo>
                  <a:pt x="2596" y="0"/>
                </a:lnTo>
                <a:close/>
                <a:moveTo>
                  <a:pt x="2647" y="0"/>
                </a:moveTo>
                <a:lnTo>
                  <a:pt x="1072" y="4324"/>
                </a:lnTo>
                <a:lnTo>
                  <a:pt x="1075" y="4324"/>
                </a:lnTo>
                <a:lnTo>
                  <a:pt x="2651" y="0"/>
                </a:lnTo>
                <a:lnTo>
                  <a:pt x="2647" y="0"/>
                </a:lnTo>
                <a:close/>
                <a:moveTo>
                  <a:pt x="2699" y="0"/>
                </a:moveTo>
                <a:lnTo>
                  <a:pt x="1123" y="4324"/>
                </a:lnTo>
                <a:lnTo>
                  <a:pt x="1126" y="4324"/>
                </a:lnTo>
                <a:lnTo>
                  <a:pt x="2702" y="0"/>
                </a:lnTo>
                <a:lnTo>
                  <a:pt x="2699" y="0"/>
                </a:lnTo>
                <a:close/>
                <a:moveTo>
                  <a:pt x="2750" y="0"/>
                </a:moveTo>
                <a:lnTo>
                  <a:pt x="1174" y="4324"/>
                </a:lnTo>
                <a:lnTo>
                  <a:pt x="1177" y="4324"/>
                </a:lnTo>
                <a:lnTo>
                  <a:pt x="2753" y="0"/>
                </a:lnTo>
                <a:lnTo>
                  <a:pt x="2750" y="0"/>
                </a:lnTo>
                <a:close/>
                <a:moveTo>
                  <a:pt x="2801" y="0"/>
                </a:moveTo>
                <a:lnTo>
                  <a:pt x="1225" y="4324"/>
                </a:lnTo>
                <a:lnTo>
                  <a:pt x="1228" y="4324"/>
                </a:lnTo>
                <a:lnTo>
                  <a:pt x="2804" y="0"/>
                </a:lnTo>
                <a:lnTo>
                  <a:pt x="2801" y="0"/>
                </a:lnTo>
                <a:close/>
                <a:moveTo>
                  <a:pt x="2852" y="0"/>
                </a:moveTo>
                <a:lnTo>
                  <a:pt x="1276" y="4324"/>
                </a:lnTo>
                <a:lnTo>
                  <a:pt x="1279" y="4324"/>
                </a:lnTo>
                <a:lnTo>
                  <a:pt x="2855" y="0"/>
                </a:lnTo>
                <a:lnTo>
                  <a:pt x="2852" y="0"/>
                </a:lnTo>
                <a:close/>
                <a:moveTo>
                  <a:pt x="2903" y="0"/>
                </a:moveTo>
                <a:lnTo>
                  <a:pt x="1327" y="4324"/>
                </a:lnTo>
                <a:lnTo>
                  <a:pt x="1330" y="4324"/>
                </a:lnTo>
                <a:lnTo>
                  <a:pt x="2906" y="0"/>
                </a:lnTo>
                <a:lnTo>
                  <a:pt x="2903" y="0"/>
                </a:lnTo>
                <a:close/>
                <a:moveTo>
                  <a:pt x="2954" y="0"/>
                </a:moveTo>
                <a:lnTo>
                  <a:pt x="1378" y="4324"/>
                </a:lnTo>
                <a:lnTo>
                  <a:pt x="1382" y="4324"/>
                </a:lnTo>
                <a:lnTo>
                  <a:pt x="2957" y="0"/>
                </a:lnTo>
                <a:lnTo>
                  <a:pt x="2954" y="0"/>
                </a:lnTo>
                <a:close/>
                <a:moveTo>
                  <a:pt x="3005" y="0"/>
                </a:moveTo>
                <a:lnTo>
                  <a:pt x="1429" y="4324"/>
                </a:lnTo>
                <a:lnTo>
                  <a:pt x="1433" y="4324"/>
                </a:lnTo>
                <a:lnTo>
                  <a:pt x="3008" y="0"/>
                </a:lnTo>
                <a:lnTo>
                  <a:pt x="3005" y="0"/>
                </a:lnTo>
                <a:close/>
                <a:moveTo>
                  <a:pt x="3056" y="0"/>
                </a:moveTo>
                <a:lnTo>
                  <a:pt x="1480" y="4324"/>
                </a:lnTo>
                <a:lnTo>
                  <a:pt x="1484" y="4324"/>
                </a:lnTo>
                <a:lnTo>
                  <a:pt x="3059" y="0"/>
                </a:lnTo>
                <a:lnTo>
                  <a:pt x="3056" y="0"/>
                </a:lnTo>
                <a:close/>
                <a:moveTo>
                  <a:pt x="3107" y="0"/>
                </a:moveTo>
                <a:lnTo>
                  <a:pt x="1531" y="4324"/>
                </a:lnTo>
                <a:lnTo>
                  <a:pt x="1535" y="4324"/>
                </a:lnTo>
                <a:lnTo>
                  <a:pt x="3111" y="0"/>
                </a:lnTo>
                <a:lnTo>
                  <a:pt x="3107" y="0"/>
                </a:lnTo>
                <a:close/>
                <a:moveTo>
                  <a:pt x="3158" y="0"/>
                </a:moveTo>
                <a:lnTo>
                  <a:pt x="1582" y="4324"/>
                </a:lnTo>
                <a:lnTo>
                  <a:pt x="1586" y="4324"/>
                </a:lnTo>
                <a:lnTo>
                  <a:pt x="3162" y="0"/>
                </a:lnTo>
                <a:lnTo>
                  <a:pt x="3158" y="0"/>
                </a:lnTo>
                <a:close/>
                <a:moveTo>
                  <a:pt x="3209" y="0"/>
                </a:moveTo>
                <a:lnTo>
                  <a:pt x="1634" y="4324"/>
                </a:lnTo>
                <a:lnTo>
                  <a:pt x="1637" y="4324"/>
                </a:lnTo>
                <a:lnTo>
                  <a:pt x="3213" y="0"/>
                </a:lnTo>
                <a:lnTo>
                  <a:pt x="3209" y="0"/>
                </a:lnTo>
                <a:close/>
                <a:moveTo>
                  <a:pt x="3260" y="0"/>
                </a:moveTo>
                <a:lnTo>
                  <a:pt x="1685" y="4324"/>
                </a:lnTo>
                <a:lnTo>
                  <a:pt x="1688" y="4324"/>
                </a:lnTo>
                <a:lnTo>
                  <a:pt x="3264" y="0"/>
                </a:lnTo>
                <a:lnTo>
                  <a:pt x="3260" y="0"/>
                </a:lnTo>
                <a:close/>
                <a:moveTo>
                  <a:pt x="3311" y="0"/>
                </a:moveTo>
                <a:lnTo>
                  <a:pt x="1736" y="4324"/>
                </a:lnTo>
                <a:lnTo>
                  <a:pt x="1739" y="4324"/>
                </a:lnTo>
                <a:lnTo>
                  <a:pt x="3315" y="0"/>
                </a:lnTo>
                <a:lnTo>
                  <a:pt x="3311" y="0"/>
                </a:lnTo>
                <a:close/>
                <a:moveTo>
                  <a:pt x="3363" y="0"/>
                </a:moveTo>
                <a:lnTo>
                  <a:pt x="1787" y="4324"/>
                </a:lnTo>
                <a:lnTo>
                  <a:pt x="1790" y="4324"/>
                </a:lnTo>
                <a:lnTo>
                  <a:pt x="3366" y="0"/>
                </a:lnTo>
                <a:lnTo>
                  <a:pt x="3363" y="0"/>
                </a:lnTo>
                <a:close/>
                <a:moveTo>
                  <a:pt x="3414" y="0"/>
                </a:moveTo>
                <a:lnTo>
                  <a:pt x="1838" y="4324"/>
                </a:lnTo>
                <a:lnTo>
                  <a:pt x="1841" y="4324"/>
                </a:lnTo>
                <a:lnTo>
                  <a:pt x="3417" y="0"/>
                </a:lnTo>
                <a:lnTo>
                  <a:pt x="3414" y="0"/>
                </a:lnTo>
                <a:close/>
                <a:moveTo>
                  <a:pt x="3465" y="0"/>
                </a:moveTo>
                <a:lnTo>
                  <a:pt x="1889" y="4324"/>
                </a:lnTo>
                <a:lnTo>
                  <a:pt x="1892" y="4324"/>
                </a:lnTo>
                <a:lnTo>
                  <a:pt x="3468" y="0"/>
                </a:lnTo>
                <a:lnTo>
                  <a:pt x="3465" y="0"/>
                </a:lnTo>
                <a:close/>
                <a:moveTo>
                  <a:pt x="3516" y="0"/>
                </a:moveTo>
                <a:lnTo>
                  <a:pt x="1939" y="4324"/>
                </a:lnTo>
                <a:lnTo>
                  <a:pt x="1942" y="4324"/>
                </a:lnTo>
                <a:lnTo>
                  <a:pt x="3519" y="0"/>
                </a:lnTo>
                <a:lnTo>
                  <a:pt x="3516" y="0"/>
                </a:lnTo>
                <a:close/>
                <a:moveTo>
                  <a:pt x="3567" y="0"/>
                </a:moveTo>
                <a:lnTo>
                  <a:pt x="1990" y="4324"/>
                </a:lnTo>
                <a:lnTo>
                  <a:pt x="1993" y="4324"/>
                </a:lnTo>
                <a:lnTo>
                  <a:pt x="3570" y="0"/>
                </a:lnTo>
                <a:lnTo>
                  <a:pt x="3567" y="0"/>
                </a:lnTo>
                <a:close/>
                <a:moveTo>
                  <a:pt x="3618" y="0"/>
                </a:moveTo>
                <a:lnTo>
                  <a:pt x="2041" y="4324"/>
                </a:lnTo>
                <a:lnTo>
                  <a:pt x="2045" y="4324"/>
                </a:lnTo>
                <a:lnTo>
                  <a:pt x="3621" y="0"/>
                </a:lnTo>
                <a:lnTo>
                  <a:pt x="3618" y="0"/>
                </a:lnTo>
                <a:close/>
                <a:moveTo>
                  <a:pt x="3669" y="0"/>
                </a:moveTo>
                <a:lnTo>
                  <a:pt x="2092" y="4324"/>
                </a:lnTo>
                <a:lnTo>
                  <a:pt x="2096" y="4324"/>
                </a:lnTo>
                <a:lnTo>
                  <a:pt x="3672" y="0"/>
                </a:lnTo>
                <a:lnTo>
                  <a:pt x="3669" y="0"/>
                </a:lnTo>
                <a:close/>
                <a:moveTo>
                  <a:pt x="3720" y="0"/>
                </a:moveTo>
                <a:lnTo>
                  <a:pt x="2143" y="4324"/>
                </a:lnTo>
                <a:lnTo>
                  <a:pt x="2147" y="4324"/>
                </a:lnTo>
                <a:lnTo>
                  <a:pt x="3724" y="0"/>
                </a:lnTo>
                <a:lnTo>
                  <a:pt x="3720" y="0"/>
                </a:lnTo>
                <a:close/>
                <a:moveTo>
                  <a:pt x="3771" y="0"/>
                </a:moveTo>
                <a:lnTo>
                  <a:pt x="2194" y="4324"/>
                </a:lnTo>
                <a:lnTo>
                  <a:pt x="2198" y="4324"/>
                </a:lnTo>
                <a:lnTo>
                  <a:pt x="3775" y="0"/>
                </a:lnTo>
                <a:lnTo>
                  <a:pt x="3771" y="0"/>
                </a:lnTo>
                <a:close/>
                <a:moveTo>
                  <a:pt x="3822" y="0"/>
                </a:moveTo>
                <a:lnTo>
                  <a:pt x="2245" y="4324"/>
                </a:lnTo>
                <a:lnTo>
                  <a:pt x="2249" y="4324"/>
                </a:lnTo>
                <a:lnTo>
                  <a:pt x="3826" y="0"/>
                </a:lnTo>
                <a:lnTo>
                  <a:pt x="3822" y="0"/>
                </a:lnTo>
                <a:close/>
                <a:moveTo>
                  <a:pt x="3873" y="0"/>
                </a:moveTo>
                <a:lnTo>
                  <a:pt x="2297" y="4324"/>
                </a:lnTo>
                <a:lnTo>
                  <a:pt x="2300" y="4324"/>
                </a:lnTo>
                <a:lnTo>
                  <a:pt x="3877" y="0"/>
                </a:lnTo>
                <a:lnTo>
                  <a:pt x="3873" y="0"/>
                </a:lnTo>
                <a:close/>
                <a:moveTo>
                  <a:pt x="3924" y="0"/>
                </a:moveTo>
                <a:lnTo>
                  <a:pt x="2348" y="4324"/>
                </a:lnTo>
                <a:lnTo>
                  <a:pt x="2351" y="4324"/>
                </a:lnTo>
                <a:lnTo>
                  <a:pt x="3928" y="0"/>
                </a:lnTo>
                <a:lnTo>
                  <a:pt x="3924" y="0"/>
                </a:lnTo>
                <a:close/>
                <a:moveTo>
                  <a:pt x="3975" y="0"/>
                </a:moveTo>
                <a:lnTo>
                  <a:pt x="2399" y="4324"/>
                </a:lnTo>
                <a:lnTo>
                  <a:pt x="2402" y="4324"/>
                </a:lnTo>
                <a:lnTo>
                  <a:pt x="3979" y="0"/>
                </a:lnTo>
                <a:lnTo>
                  <a:pt x="3975" y="0"/>
                </a:lnTo>
                <a:close/>
                <a:moveTo>
                  <a:pt x="4027" y="0"/>
                </a:moveTo>
                <a:lnTo>
                  <a:pt x="2450" y="4324"/>
                </a:lnTo>
                <a:lnTo>
                  <a:pt x="2453" y="4324"/>
                </a:lnTo>
                <a:lnTo>
                  <a:pt x="4030" y="0"/>
                </a:lnTo>
                <a:lnTo>
                  <a:pt x="4027" y="0"/>
                </a:lnTo>
                <a:close/>
                <a:moveTo>
                  <a:pt x="4078" y="0"/>
                </a:moveTo>
                <a:lnTo>
                  <a:pt x="2501" y="4324"/>
                </a:lnTo>
                <a:lnTo>
                  <a:pt x="2504" y="4324"/>
                </a:lnTo>
                <a:lnTo>
                  <a:pt x="4081" y="0"/>
                </a:lnTo>
                <a:lnTo>
                  <a:pt x="4078" y="0"/>
                </a:lnTo>
                <a:close/>
                <a:moveTo>
                  <a:pt x="4129" y="0"/>
                </a:moveTo>
                <a:lnTo>
                  <a:pt x="2552" y="4324"/>
                </a:lnTo>
                <a:lnTo>
                  <a:pt x="2555" y="4324"/>
                </a:lnTo>
                <a:lnTo>
                  <a:pt x="4132" y="0"/>
                </a:lnTo>
                <a:lnTo>
                  <a:pt x="4129" y="0"/>
                </a:lnTo>
                <a:close/>
                <a:moveTo>
                  <a:pt x="4180" y="0"/>
                </a:moveTo>
                <a:lnTo>
                  <a:pt x="2603" y="4324"/>
                </a:lnTo>
                <a:lnTo>
                  <a:pt x="2606" y="4324"/>
                </a:lnTo>
                <a:lnTo>
                  <a:pt x="4183" y="0"/>
                </a:lnTo>
                <a:lnTo>
                  <a:pt x="4180" y="0"/>
                </a:lnTo>
                <a:close/>
                <a:moveTo>
                  <a:pt x="4231" y="0"/>
                </a:moveTo>
                <a:lnTo>
                  <a:pt x="2654" y="4324"/>
                </a:lnTo>
                <a:lnTo>
                  <a:pt x="2658" y="4324"/>
                </a:lnTo>
                <a:lnTo>
                  <a:pt x="4234" y="0"/>
                </a:lnTo>
                <a:lnTo>
                  <a:pt x="4231" y="0"/>
                </a:lnTo>
                <a:close/>
                <a:moveTo>
                  <a:pt x="554" y="0"/>
                </a:moveTo>
                <a:lnTo>
                  <a:pt x="0" y="1519"/>
                </a:lnTo>
                <a:lnTo>
                  <a:pt x="0" y="1529"/>
                </a:lnTo>
                <a:lnTo>
                  <a:pt x="558" y="0"/>
                </a:lnTo>
                <a:lnTo>
                  <a:pt x="554" y="0"/>
                </a:lnTo>
                <a:close/>
                <a:moveTo>
                  <a:pt x="605" y="0"/>
                </a:moveTo>
                <a:lnTo>
                  <a:pt x="0" y="1660"/>
                </a:lnTo>
                <a:lnTo>
                  <a:pt x="0" y="1670"/>
                </a:lnTo>
                <a:lnTo>
                  <a:pt x="609" y="0"/>
                </a:lnTo>
                <a:lnTo>
                  <a:pt x="605" y="0"/>
                </a:lnTo>
                <a:close/>
                <a:moveTo>
                  <a:pt x="656" y="0"/>
                </a:moveTo>
                <a:lnTo>
                  <a:pt x="0" y="1800"/>
                </a:lnTo>
                <a:lnTo>
                  <a:pt x="0" y="1810"/>
                </a:lnTo>
                <a:lnTo>
                  <a:pt x="660" y="0"/>
                </a:lnTo>
                <a:lnTo>
                  <a:pt x="656" y="0"/>
                </a:lnTo>
                <a:close/>
                <a:moveTo>
                  <a:pt x="707" y="0"/>
                </a:moveTo>
                <a:lnTo>
                  <a:pt x="0" y="1940"/>
                </a:lnTo>
                <a:lnTo>
                  <a:pt x="0" y="1950"/>
                </a:lnTo>
                <a:lnTo>
                  <a:pt x="711" y="0"/>
                </a:lnTo>
                <a:lnTo>
                  <a:pt x="707" y="0"/>
                </a:lnTo>
                <a:close/>
                <a:moveTo>
                  <a:pt x="758" y="0"/>
                </a:moveTo>
                <a:lnTo>
                  <a:pt x="0" y="2080"/>
                </a:lnTo>
                <a:lnTo>
                  <a:pt x="0" y="2089"/>
                </a:lnTo>
                <a:lnTo>
                  <a:pt x="762" y="0"/>
                </a:lnTo>
                <a:lnTo>
                  <a:pt x="758" y="0"/>
                </a:lnTo>
                <a:close/>
                <a:moveTo>
                  <a:pt x="810" y="0"/>
                </a:moveTo>
                <a:lnTo>
                  <a:pt x="0" y="2220"/>
                </a:lnTo>
                <a:lnTo>
                  <a:pt x="0" y="2229"/>
                </a:lnTo>
                <a:lnTo>
                  <a:pt x="813" y="0"/>
                </a:lnTo>
                <a:lnTo>
                  <a:pt x="810" y="0"/>
                </a:lnTo>
                <a:close/>
                <a:moveTo>
                  <a:pt x="861" y="0"/>
                </a:moveTo>
                <a:lnTo>
                  <a:pt x="0" y="2360"/>
                </a:lnTo>
                <a:lnTo>
                  <a:pt x="0" y="2369"/>
                </a:lnTo>
                <a:lnTo>
                  <a:pt x="864" y="0"/>
                </a:lnTo>
                <a:lnTo>
                  <a:pt x="861" y="0"/>
                </a:lnTo>
                <a:close/>
                <a:moveTo>
                  <a:pt x="912" y="0"/>
                </a:moveTo>
                <a:lnTo>
                  <a:pt x="0" y="2500"/>
                </a:lnTo>
                <a:lnTo>
                  <a:pt x="0" y="2509"/>
                </a:lnTo>
                <a:lnTo>
                  <a:pt x="915" y="0"/>
                </a:lnTo>
                <a:lnTo>
                  <a:pt x="912" y="0"/>
                </a:lnTo>
                <a:close/>
                <a:moveTo>
                  <a:pt x="963" y="0"/>
                </a:moveTo>
                <a:lnTo>
                  <a:pt x="0" y="2640"/>
                </a:lnTo>
                <a:lnTo>
                  <a:pt x="0" y="2649"/>
                </a:lnTo>
                <a:lnTo>
                  <a:pt x="966" y="0"/>
                </a:lnTo>
                <a:lnTo>
                  <a:pt x="963" y="0"/>
                </a:lnTo>
                <a:close/>
                <a:moveTo>
                  <a:pt x="1014" y="0"/>
                </a:moveTo>
                <a:lnTo>
                  <a:pt x="0" y="2781"/>
                </a:lnTo>
                <a:lnTo>
                  <a:pt x="0" y="2790"/>
                </a:lnTo>
                <a:lnTo>
                  <a:pt x="1017" y="0"/>
                </a:lnTo>
                <a:lnTo>
                  <a:pt x="1014" y="0"/>
                </a:lnTo>
                <a:close/>
                <a:moveTo>
                  <a:pt x="1065" y="0"/>
                </a:moveTo>
                <a:lnTo>
                  <a:pt x="0" y="2921"/>
                </a:lnTo>
                <a:lnTo>
                  <a:pt x="0" y="2930"/>
                </a:lnTo>
                <a:lnTo>
                  <a:pt x="1068" y="0"/>
                </a:lnTo>
                <a:lnTo>
                  <a:pt x="1065" y="0"/>
                </a:lnTo>
                <a:close/>
                <a:moveTo>
                  <a:pt x="1116" y="0"/>
                </a:moveTo>
                <a:lnTo>
                  <a:pt x="0" y="3061"/>
                </a:lnTo>
                <a:lnTo>
                  <a:pt x="0" y="3070"/>
                </a:lnTo>
                <a:lnTo>
                  <a:pt x="1119" y="0"/>
                </a:lnTo>
                <a:lnTo>
                  <a:pt x="1116" y="0"/>
                </a:lnTo>
                <a:close/>
                <a:moveTo>
                  <a:pt x="1167" y="0"/>
                </a:moveTo>
                <a:lnTo>
                  <a:pt x="0" y="3201"/>
                </a:lnTo>
                <a:lnTo>
                  <a:pt x="0" y="3210"/>
                </a:lnTo>
                <a:lnTo>
                  <a:pt x="1171" y="0"/>
                </a:lnTo>
                <a:lnTo>
                  <a:pt x="1167" y="0"/>
                </a:lnTo>
                <a:close/>
                <a:moveTo>
                  <a:pt x="1218" y="0"/>
                </a:moveTo>
                <a:lnTo>
                  <a:pt x="0" y="3341"/>
                </a:lnTo>
                <a:lnTo>
                  <a:pt x="0" y="3350"/>
                </a:lnTo>
                <a:lnTo>
                  <a:pt x="1222" y="0"/>
                </a:lnTo>
                <a:lnTo>
                  <a:pt x="1218" y="0"/>
                </a:lnTo>
                <a:close/>
                <a:moveTo>
                  <a:pt x="1269" y="0"/>
                </a:moveTo>
                <a:lnTo>
                  <a:pt x="0" y="3481"/>
                </a:lnTo>
                <a:lnTo>
                  <a:pt x="0" y="3490"/>
                </a:lnTo>
                <a:lnTo>
                  <a:pt x="1273" y="0"/>
                </a:lnTo>
                <a:lnTo>
                  <a:pt x="1269" y="0"/>
                </a:lnTo>
                <a:close/>
                <a:moveTo>
                  <a:pt x="1320" y="0"/>
                </a:moveTo>
                <a:lnTo>
                  <a:pt x="0" y="3620"/>
                </a:lnTo>
                <a:lnTo>
                  <a:pt x="0" y="3630"/>
                </a:lnTo>
                <a:lnTo>
                  <a:pt x="1324" y="0"/>
                </a:lnTo>
                <a:lnTo>
                  <a:pt x="1320" y="0"/>
                </a:lnTo>
                <a:close/>
                <a:moveTo>
                  <a:pt x="1371" y="0"/>
                </a:moveTo>
                <a:lnTo>
                  <a:pt x="0" y="3760"/>
                </a:lnTo>
                <a:lnTo>
                  <a:pt x="0" y="3770"/>
                </a:lnTo>
                <a:lnTo>
                  <a:pt x="1375" y="0"/>
                </a:lnTo>
                <a:lnTo>
                  <a:pt x="1371" y="0"/>
                </a:lnTo>
                <a:close/>
                <a:moveTo>
                  <a:pt x="1423" y="0"/>
                </a:moveTo>
                <a:lnTo>
                  <a:pt x="0" y="3901"/>
                </a:lnTo>
                <a:lnTo>
                  <a:pt x="0" y="3911"/>
                </a:lnTo>
                <a:lnTo>
                  <a:pt x="1426" y="0"/>
                </a:lnTo>
                <a:lnTo>
                  <a:pt x="1423" y="0"/>
                </a:lnTo>
                <a:close/>
                <a:moveTo>
                  <a:pt x="1474" y="0"/>
                </a:moveTo>
                <a:lnTo>
                  <a:pt x="0" y="4041"/>
                </a:lnTo>
                <a:lnTo>
                  <a:pt x="0" y="4051"/>
                </a:lnTo>
                <a:lnTo>
                  <a:pt x="1477" y="0"/>
                </a:lnTo>
                <a:lnTo>
                  <a:pt x="1474" y="0"/>
                </a:lnTo>
                <a:close/>
                <a:moveTo>
                  <a:pt x="1525" y="0"/>
                </a:moveTo>
                <a:lnTo>
                  <a:pt x="0" y="4181"/>
                </a:lnTo>
                <a:lnTo>
                  <a:pt x="0" y="4191"/>
                </a:lnTo>
                <a:lnTo>
                  <a:pt x="1528" y="0"/>
                </a:lnTo>
                <a:lnTo>
                  <a:pt x="1525" y="0"/>
                </a:lnTo>
                <a:close/>
                <a:moveTo>
                  <a:pt x="1576" y="0"/>
                </a:moveTo>
                <a:lnTo>
                  <a:pt x="0" y="4321"/>
                </a:lnTo>
                <a:lnTo>
                  <a:pt x="0" y="4324"/>
                </a:lnTo>
                <a:lnTo>
                  <a:pt x="2" y="4324"/>
                </a:lnTo>
                <a:lnTo>
                  <a:pt x="1579" y="0"/>
                </a:lnTo>
                <a:lnTo>
                  <a:pt x="1576" y="0"/>
                </a:lnTo>
                <a:close/>
                <a:moveTo>
                  <a:pt x="1627" y="0"/>
                </a:moveTo>
                <a:lnTo>
                  <a:pt x="50" y="4324"/>
                </a:lnTo>
                <a:lnTo>
                  <a:pt x="53" y="4324"/>
                </a:lnTo>
                <a:lnTo>
                  <a:pt x="1630" y="0"/>
                </a:lnTo>
                <a:lnTo>
                  <a:pt x="1627" y="0"/>
                </a:lnTo>
                <a:close/>
                <a:moveTo>
                  <a:pt x="1678" y="0"/>
                </a:moveTo>
                <a:lnTo>
                  <a:pt x="101" y="4324"/>
                </a:lnTo>
                <a:lnTo>
                  <a:pt x="105" y="4324"/>
                </a:lnTo>
                <a:lnTo>
                  <a:pt x="1681" y="0"/>
                </a:lnTo>
                <a:lnTo>
                  <a:pt x="1678" y="0"/>
                </a:lnTo>
                <a:close/>
                <a:moveTo>
                  <a:pt x="1729" y="0"/>
                </a:moveTo>
                <a:lnTo>
                  <a:pt x="152" y="4324"/>
                </a:lnTo>
                <a:lnTo>
                  <a:pt x="156" y="4324"/>
                </a:lnTo>
                <a:lnTo>
                  <a:pt x="1732" y="0"/>
                </a:lnTo>
                <a:lnTo>
                  <a:pt x="1729" y="0"/>
                </a:lnTo>
                <a:close/>
                <a:moveTo>
                  <a:pt x="1780" y="0"/>
                </a:moveTo>
                <a:lnTo>
                  <a:pt x="203" y="4324"/>
                </a:lnTo>
                <a:lnTo>
                  <a:pt x="207" y="4324"/>
                </a:lnTo>
                <a:lnTo>
                  <a:pt x="1783" y="0"/>
                </a:lnTo>
                <a:lnTo>
                  <a:pt x="1780" y="0"/>
                </a:lnTo>
                <a:close/>
                <a:moveTo>
                  <a:pt x="1831" y="0"/>
                </a:moveTo>
                <a:lnTo>
                  <a:pt x="254" y="4324"/>
                </a:lnTo>
                <a:lnTo>
                  <a:pt x="258" y="4324"/>
                </a:lnTo>
                <a:lnTo>
                  <a:pt x="1835" y="0"/>
                </a:lnTo>
                <a:lnTo>
                  <a:pt x="1831" y="0"/>
                </a:lnTo>
                <a:close/>
                <a:moveTo>
                  <a:pt x="1882" y="0"/>
                </a:moveTo>
                <a:lnTo>
                  <a:pt x="305" y="4324"/>
                </a:lnTo>
                <a:lnTo>
                  <a:pt x="309" y="4324"/>
                </a:lnTo>
                <a:lnTo>
                  <a:pt x="1886" y="0"/>
                </a:lnTo>
                <a:lnTo>
                  <a:pt x="1882" y="0"/>
                </a:lnTo>
                <a:close/>
                <a:moveTo>
                  <a:pt x="1932" y="0"/>
                </a:moveTo>
                <a:lnTo>
                  <a:pt x="357" y="4324"/>
                </a:lnTo>
                <a:lnTo>
                  <a:pt x="360" y="4324"/>
                </a:lnTo>
                <a:lnTo>
                  <a:pt x="1936" y="0"/>
                </a:lnTo>
                <a:lnTo>
                  <a:pt x="1932" y="0"/>
                </a:lnTo>
                <a:close/>
                <a:moveTo>
                  <a:pt x="6631" y="0"/>
                </a:moveTo>
                <a:lnTo>
                  <a:pt x="5055" y="4324"/>
                </a:lnTo>
                <a:lnTo>
                  <a:pt x="5058" y="4324"/>
                </a:lnTo>
                <a:lnTo>
                  <a:pt x="6634" y="0"/>
                </a:lnTo>
                <a:lnTo>
                  <a:pt x="6631" y="0"/>
                </a:lnTo>
                <a:close/>
                <a:moveTo>
                  <a:pt x="6580" y="0"/>
                </a:moveTo>
                <a:lnTo>
                  <a:pt x="5004" y="4324"/>
                </a:lnTo>
                <a:lnTo>
                  <a:pt x="5007" y="4324"/>
                </a:lnTo>
                <a:lnTo>
                  <a:pt x="6583" y="0"/>
                </a:lnTo>
                <a:lnTo>
                  <a:pt x="6580" y="0"/>
                </a:lnTo>
                <a:close/>
                <a:moveTo>
                  <a:pt x="6682" y="0"/>
                </a:moveTo>
                <a:lnTo>
                  <a:pt x="5106" y="4324"/>
                </a:lnTo>
                <a:lnTo>
                  <a:pt x="5109" y="4324"/>
                </a:lnTo>
                <a:lnTo>
                  <a:pt x="6685" y="0"/>
                </a:lnTo>
                <a:lnTo>
                  <a:pt x="6682" y="0"/>
                </a:lnTo>
                <a:close/>
                <a:moveTo>
                  <a:pt x="6733" y="0"/>
                </a:moveTo>
                <a:lnTo>
                  <a:pt x="5157" y="4324"/>
                </a:lnTo>
                <a:lnTo>
                  <a:pt x="5160" y="4324"/>
                </a:lnTo>
                <a:lnTo>
                  <a:pt x="6736" y="0"/>
                </a:lnTo>
                <a:lnTo>
                  <a:pt x="6733" y="0"/>
                </a:lnTo>
                <a:close/>
                <a:moveTo>
                  <a:pt x="6784" y="0"/>
                </a:moveTo>
                <a:lnTo>
                  <a:pt x="5208" y="4324"/>
                </a:lnTo>
                <a:lnTo>
                  <a:pt x="5211" y="4324"/>
                </a:lnTo>
                <a:lnTo>
                  <a:pt x="6787" y="0"/>
                </a:lnTo>
                <a:lnTo>
                  <a:pt x="6784" y="0"/>
                </a:lnTo>
                <a:close/>
                <a:moveTo>
                  <a:pt x="6835" y="0"/>
                </a:moveTo>
                <a:lnTo>
                  <a:pt x="5259" y="4324"/>
                </a:lnTo>
                <a:lnTo>
                  <a:pt x="5263" y="4324"/>
                </a:lnTo>
                <a:lnTo>
                  <a:pt x="6838" y="0"/>
                </a:lnTo>
                <a:lnTo>
                  <a:pt x="6835" y="0"/>
                </a:lnTo>
                <a:close/>
                <a:moveTo>
                  <a:pt x="6886" y="0"/>
                </a:moveTo>
                <a:lnTo>
                  <a:pt x="5310" y="4324"/>
                </a:lnTo>
                <a:lnTo>
                  <a:pt x="5314" y="4324"/>
                </a:lnTo>
                <a:lnTo>
                  <a:pt x="6889" y="0"/>
                </a:lnTo>
                <a:lnTo>
                  <a:pt x="6886" y="0"/>
                </a:lnTo>
                <a:close/>
                <a:moveTo>
                  <a:pt x="6937" y="0"/>
                </a:moveTo>
                <a:lnTo>
                  <a:pt x="5361" y="4324"/>
                </a:lnTo>
                <a:lnTo>
                  <a:pt x="5365" y="4324"/>
                </a:lnTo>
                <a:lnTo>
                  <a:pt x="6940" y="0"/>
                </a:lnTo>
                <a:lnTo>
                  <a:pt x="6937" y="0"/>
                </a:lnTo>
                <a:close/>
                <a:moveTo>
                  <a:pt x="6988" y="0"/>
                </a:moveTo>
                <a:lnTo>
                  <a:pt x="5412" y="4324"/>
                </a:lnTo>
                <a:lnTo>
                  <a:pt x="5416" y="4324"/>
                </a:lnTo>
                <a:lnTo>
                  <a:pt x="6992" y="0"/>
                </a:lnTo>
                <a:lnTo>
                  <a:pt x="6988" y="0"/>
                </a:lnTo>
                <a:close/>
                <a:moveTo>
                  <a:pt x="7039" y="0"/>
                </a:moveTo>
                <a:lnTo>
                  <a:pt x="5463" y="4324"/>
                </a:lnTo>
                <a:lnTo>
                  <a:pt x="5467" y="4324"/>
                </a:lnTo>
                <a:lnTo>
                  <a:pt x="7043" y="0"/>
                </a:lnTo>
                <a:lnTo>
                  <a:pt x="7039" y="0"/>
                </a:lnTo>
                <a:close/>
                <a:moveTo>
                  <a:pt x="7090" y="0"/>
                </a:moveTo>
                <a:lnTo>
                  <a:pt x="5515" y="4324"/>
                </a:lnTo>
                <a:lnTo>
                  <a:pt x="5518" y="4324"/>
                </a:lnTo>
                <a:lnTo>
                  <a:pt x="7094" y="0"/>
                </a:lnTo>
                <a:lnTo>
                  <a:pt x="7090" y="0"/>
                </a:lnTo>
                <a:close/>
                <a:moveTo>
                  <a:pt x="7141" y="0"/>
                </a:moveTo>
                <a:lnTo>
                  <a:pt x="5566" y="4324"/>
                </a:lnTo>
                <a:lnTo>
                  <a:pt x="5569" y="4324"/>
                </a:lnTo>
                <a:lnTo>
                  <a:pt x="7145" y="0"/>
                </a:lnTo>
                <a:lnTo>
                  <a:pt x="7141" y="0"/>
                </a:lnTo>
                <a:close/>
                <a:moveTo>
                  <a:pt x="7192" y="0"/>
                </a:moveTo>
                <a:lnTo>
                  <a:pt x="5617" y="4324"/>
                </a:lnTo>
                <a:lnTo>
                  <a:pt x="5620" y="4324"/>
                </a:lnTo>
                <a:lnTo>
                  <a:pt x="7196" y="0"/>
                </a:lnTo>
                <a:lnTo>
                  <a:pt x="7192" y="0"/>
                </a:lnTo>
                <a:close/>
                <a:moveTo>
                  <a:pt x="7244" y="0"/>
                </a:moveTo>
                <a:lnTo>
                  <a:pt x="5668" y="4324"/>
                </a:lnTo>
                <a:lnTo>
                  <a:pt x="5671" y="4324"/>
                </a:lnTo>
                <a:lnTo>
                  <a:pt x="7247" y="0"/>
                </a:lnTo>
                <a:lnTo>
                  <a:pt x="7244" y="0"/>
                </a:lnTo>
                <a:close/>
                <a:moveTo>
                  <a:pt x="7295" y="0"/>
                </a:moveTo>
                <a:lnTo>
                  <a:pt x="5719" y="4324"/>
                </a:lnTo>
                <a:lnTo>
                  <a:pt x="5722" y="4324"/>
                </a:lnTo>
                <a:lnTo>
                  <a:pt x="7298" y="0"/>
                </a:lnTo>
                <a:lnTo>
                  <a:pt x="7295" y="0"/>
                </a:lnTo>
                <a:close/>
                <a:moveTo>
                  <a:pt x="7346" y="0"/>
                </a:moveTo>
                <a:lnTo>
                  <a:pt x="5769" y="4324"/>
                </a:lnTo>
                <a:lnTo>
                  <a:pt x="5772" y="4324"/>
                </a:lnTo>
                <a:lnTo>
                  <a:pt x="7349" y="0"/>
                </a:lnTo>
                <a:lnTo>
                  <a:pt x="7346" y="0"/>
                </a:lnTo>
                <a:close/>
                <a:moveTo>
                  <a:pt x="7397" y="0"/>
                </a:moveTo>
                <a:lnTo>
                  <a:pt x="5820" y="4324"/>
                </a:lnTo>
                <a:lnTo>
                  <a:pt x="5823" y="4324"/>
                </a:lnTo>
                <a:lnTo>
                  <a:pt x="7400" y="0"/>
                </a:lnTo>
                <a:lnTo>
                  <a:pt x="7397" y="0"/>
                </a:lnTo>
                <a:close/>
                <a:moveTo>
                  <a:pt x="7448" y="0"/>
                </a:moveTo>
                <a:lnTo>
                  <a:pt x="5871" y="4324"/>
                </a:lnTo>
                <a:lnTo>
                  <a:pt x="5874" y="4324"/>
                </a:lnTo>
                <a:lnTo>
                  <a:pt x="7451" y="0"/>
                </a:lnTo>
                <a:lnTo>
                  <a:pt x="7448" y="0"/>
                </a:lnTo>
                <a:close/>
                <a:moveTo>
                  <a:pt x="7499" y="0"/>
                </a:moveTo>
                <a:lnTo>
                  <a:pt x="5922" y="4324"/>
                </a:lnTo>
                <a:lnTo>
                  <a:pt x="5926" y="4324"/>
                </a:lnTo>
                <a:lnTo>
                  <a:pt x="7502" y="0"/>
                </a:lnTo>
                <a:lnTo>
                  <a:pt x="7499" y="0"/>
                </a:lnTo>
                <a:close/>
                <a:moveTo>
                  <a:pt x="7550" y="0"/>
                </a:moveTo>
                <a:lnTo>
                  <a:pt x="5973" y="4324"/>
                </a:lnTo>
                <a:lnTo>
                  <a:pt x="5977" y="4324"/>
                </a:lnTo>
                <a:lnTo>
                  <a:pt x="7553" y="0"/>
                </a:lnTo>
                <a:lnTo>
                  <a:pt x="7550" y="0"/>
                </a:lnTo>
                <a:close/>
                <a:moveTo>
                  <a:pt x="7601" y="0"/>
                </a:moveTo>
                <a:lnTo>
                  <a:pt x="6024" y="4324"/>
                </a:lnTo>
                <a:lnTo>
                  <a:pt x="6028" y="4324"/>
                </a:lnTo>
                <a:lnTo>
                  <a:pt x="7605" y="0"/>
                </a:lnTo>
                <a:lnTo>
                  <a:pt x="7601" y="0"/>
                </a:lnTo>
                <a:close/>
                <a:moveTo>
                  <a:pt x="7652" y="0"/>
                </a:moveTo>
                <a:lnTo>
                  <a:pt x="6075" y="4324"/>
                </a:lnTo>
                <a:lnTo>
                  <a:pt x="6079" y="4324"/>
                </a:lnTo>
                <a:lnTo>
                  <a:pt x="7656" y="0"/>
                </a:lnTo>
                <a:lnTo>
                  <a:pt x="7652" y="0"/>
                </a:lnTo>
                <a:close/>
                <a:moveTo>
                  <a:pt x="6126" y="4324"/>
                </a:moveTo>
                <a:lnTo>
                  <a:pt x="6130" y="4324"/>
                </a:lnTo>
                <a:lnTo>
                  <a:pt x="7678" y="79"/>
                </a:lnTo>
                <a:lnTo>
                  <a:pt x="7678" y="69"/>
                </a:lnTo>
                <a:lnTo>
                  <a:pt x="6126" y="4324"/>
                </a:lnTo>
                <a:close/>
                <a:moveTo>
                  <a:pt x="6181" y="4324"/>
                </a:moveTo>
                <a:lnTo>
                  <a:pt x="7678" y="219"/>
                </a:lnTo>
                <a:lnTo>
                  <a:pt x="7678" y="209"/>
                </a:lnTo>
                <a:lnTo>
                  <a:pt x="6178" y="4324"/>
                </a:lnTo>
                <a:lnTo>
                  <a:pt x="6181" y="4324"/>
                </a:lnTo>
                <a:close/>
                <a:moveTo>
                  <a:pt x="6232" y="4324"/>
                </a:moveTo>
                <a:lnTo>
                  <a:pt x="7678" y="358"/>
                </a:lnTo>
                <a:lnTo>
                  <a:pt x="7678" y="349"/>
                </a:lnTo>
                <a:lnTo>
                  <a:pt x="6229" y="4324"/>
                </a:lnTo>
                <a:lnTo>
                  <a:pt x="6232" y="4324"/>
                </a:lnTo>
                <a:close/>
                <a:moveTo>
                  <a:pt x="4333" y="0"/>
                </a:moveTo>
                <a:lnTo>
                  <a:pt x="2756" y="4324"/>
                </a:lnTo>
                <a:lnTo>
                  <a:pt x="2760" y="4324"/>
                </a:lnTo>
                <a:lnTo>
                  <a:pt x="4336" y="0"/>
                </a:lnTo>
                <a:lnTo>
                  <a:pt x="4333" y="0"/>
                </a:lnTo>
                <a:close/>
                <a:moveTo>
                  <a:pt x="4282" y="0"/>
                </a:moveTo>
                <a:lnTo>
                  <a:pt x="2705" y="4324"/>
                </a:lnTo>
                <a:lnTo>
                  <a:pt x="2709" y="4324"/>
                </a:lnTo>
                <a:lnTo>
                  <a:pt x="4285" y="0"/>
                </a:lnTo>
                <a:lnTo>
                  <a:pt x="4282" y="0"/>
                </a:lnTo>
                <a:close/>
                <a:moveTo>
                  <a:pt x="4384" y="0"/>
                </a:moveTo>
                <a:lnTo>
                  <a:pt x="2807" y="4324"/>
                </a:lnTo>
                <a:lnTo>
                  <a:pt x="2811" y="4324"/>
                </a:lnTo>
                <a:lnTo>
                  <a:pt x="4388" y="0"/>
                </a:lnTo>
                <a:lnTo>
                  <a:pt x="4384" y="0"/>
                </a:lnTo>
                <a:close/>
                <a:moveTo>
                  <a:pt x="4435" y="0"/>
                </a:moveTo>
                <a:lnTo>
                  <a:pt x="2858" y="4324"/>
                </a:lnTo>
                <a:lnTo>
                  <a:pt x="2862" y="4324"/>
                </a:lnTo>
                <a:lnTo>
                  <a:pt x="4439" y="0"/>
                </a:lnTo>
                <a:lnTo>
                  <a:pt x="4435" y="0"/>
                </a:lnTo>
                <a:close/>
                <a:moveTo>
                  <a:pt x="4486" y="0"/>
                </a:moveTo>
                <a:lnTo>
                  <a:pt x="2909" y="4324"/>
                </a:lnTo>
                <a:lnTo>
                  <a:pt x="2913" y="4324"/>
                </a:lnTo>
                <a:lnTo>
                  <a:pt x="4490" y="0"/>
                </a:lnTo>
                <a:lnTo>
                  <a:pt x="4486" y="0"/>
                </a:lnTo>
                <a:close/>
                <a:moveTo>
                  <a:pt x="4537" y="0"/>
                </a:moveTo>
                <a:lnTo>
                  <a:pt x="2961" y="4324"/>
                </a:lnTo>
                <a:lnTo>
                  <a:pt x="2964" y="4324"/>
                </a:lnTo>
                <a:lnTo>
                  <a:pt x="4541" y="0"/>
                </a:lnTo>
                <a:lnTo>
                  <a:pt x="4537" y="0"/>
                </a:lnTo>
                <a:close/>
                <a:moveTo>
                  <a:pt x="4588" y="0"/>
                </a:moveTo>
                <a:lnTo>
                  <a:pt x="3012" y="4324"/>
                </a:lnTo>
                <a:lnTo>
                  <a:pt x="3015" y="4324"/>
                </a:lnTo>
                <a:lnTo>
                  <a:pt x="4592" y="0"/>
                </a:lnTo>
                <a:lnTo>
                  <a:pt x="4588" y="0"/>
                </a:lnTo>
                <a:close/>
                <a:moveTo>
                  <a:pt x="4640" y="0"/>
                </a:moveTo>
                <a:lnTo>
                  <a:pt x="3063" y="4324"/>
                </a:lnTo>
                <a:lnTo>
                  <a:pt x="3066" y="4324"/>
                </a:lnTo>
                <a:lnTo>
                  <a:pt x="4643" y="0"/>
                </a:lnTo>
                <a:lnTo>
                  <a:pt x="4640" y="0"/>
                </a:lnTo>
                <a:close/>
                <a:moveTo>
                  <a:pt x="4691" y="0"/>
                </a:moveTo>
                <a:lnTo>
                  <a:pt x="3114" y="4324"/>
                </a:lnTo>
                <a:lnTo>
                  <a:pt x="3117" y="4324"/>
                </a:lnTo>
                <a:lnTo>
                  <a:pt x="4694" y="0"/>
                </a:lnTo>
                <a:lnTo>
                  <a:pt x="4691" y="0"/>
                </a:lnTo>
                <a:close/>
                <a:moveTo>
                  <a:pt x="4742" y="0"/>
                </a:moveTo>
                <a:lnTo>
                  <a:pt x="3165" y="4324"/>
                </a:lnTo>
                <a:lnTo>
                  <a:pt x="3168" y="4324"/>
                </a:lnTo>
                <a:lnTo>
                  <a:pt x="4745" y="0"/>
                </a:lnTo>
                <a:lnTo>
                  <a:pt x="4742" y="0"/>
                </a:lnTo>
                <a:close/>
                <a:moveTo>
                  <a:pt x="4793" y="0"/>
                </a:moveTo>
                <a:lnTo>
                  <a:pt x="3216" y="4324"/>
                </a:lnTo>
                <a:lnTo>
                  <a:pt x="3219" y="4324"/>
                </a:lnTo>
                <a:lnTo>
                  <a:pt x="4796" y="0"/>
                </a:lnTo>
                <a:lnTo>
                  <a:pt x="4793" y="0"/>
                </a:lnTo>
                <a:close/>
                <a:moveTo>
                  <a:pt x="4844" y="0"/>
                </a:moveTo>
                <a:lnTo>
                  <a:pt x="3267" y="4324"/>
                </a:lnTo>
                <a:lnTo>
                  <a:pt x="3270" y="4324"/>
                </a:lnTo>
                <a:lnTo>
                  <a:pt x="4847" y="0"/>
                </a:lnTo>
                <a:lnTo>
                  <a:pt x="4844" y="0"/>
                </a:lnTo>
                <a:close/>
                <a:moveTo>
                  <a:pt x="4895" y="0"/>
                </a:moveTo>
                <a:lnTo>
                  <a:pt x="3318" y="4324"/>
                </a:lnTo>
                <a:lnTo>
                  <a:pt x="3322" y="4324"/>
                </a:lnTo>
                <a:lnTo>
                  <a:pt x="4898" y="0"/>
                </a:lnTo>
                <a:lnTo>
                  <a:pt x="4895" y="0"/>
                </a:lnTo>
                <a:close/>
                <a:moveTo>
                  <a:pt x="4946" y="0"/>
                </a:moveTo>
                <a:lnTo>
                  <a:pt x="3369" y="4324"/>
                </a:lnTo>
                <a:lnTo>
                  <a:pt x="3373" y="4324"/>
                </a:lnTo>
                <a:lnTo>
                  <a:pt x="4949" y="0"/>
                </a:lnTo>
                <a:lnTo>
                  <a:pt x="4946" y="0"/>
                </a:lnTo>
                <a:close/>
                <a:moveTo>
                  <a:pt x="4997" y="0"/>
                </a:moveTo>
                <a:lnTo>
                  <a:pt x="3420" y="4324"/>
                </a:lnTo>
                <a:lnTo>
                  <a:pt x="3424" y="4324"/>
                </a:lnTo>
                <a:lnTo>
                  <a:pt x="5000" y="0"/>
                </a:lnTo>
                <a:lnTo>
                  <a:pt x="4997" y="0"/>
                </a:lnTo>
                <a:close/>
                <a:moveTo>
                  <a:pt x="5048" y="0"/>
                </a:moveTo>
                <a:lnTo>
                  <a:pt x="3471" y="4324"/>
                </a:lnTo>
                <a:lnTo>
                  <a:pt x="3475" y="4324"/>
                </a:lnTo>
                <a:lnTo>
                  <a:pt x="5052" y="0"/>
                </a:lnTo>
                <a:lnTo>
                  <a:pt x="5048" y="0"/>
                </a:lnTo>
                <a:close/>
                <a:moveTo>
                  <a:pt x="5099" y="0"/>
                </a:moveTo>
                <a:lnTo>
                  <a:pt x="3522" y="4324"/>
                </a:lnTo>
                <a:lnTo>
                  <a:pt x="3526" y="4324"/>
                </a:lnTo>
                <a:lnTo>
                  <a:pt x="5103" y="0"/>
                </a:lnTo>
                <a:lnTo>
                  <a:pt x="5099" y="0"/>
                </a:lnTo>
                <a:close/>
                <a:moveTo>
                  <a:pt x="5150" y="0"/>
                </a:moveTo>
                <a:lnTo>
                  <a:pt x="3574" y="4324"/>
                </a:lnTo>
                <a:lnTo>
                  <a:pt x="3577" y="4324"/>
                </a:lnTo>
                <a:lnTo>
                  <a:pt x="5154" y="0"/>
                </a:lnTo>
                <a:lnTo>
                  <a:pt x="5150" y="0"/>
                </a:lnTo>
                <a:close/>
                <a:moveTo>
                  <a:pt x="5201" y="0"/>
                </a:moveTo>
                <a:lnTo>
                  <a:pt x="3625" y="4324"/>
                </a:lnTo>
                <a:lnTo>
                  <a:pt x="3628" y="4324"/>
                </a:lnTo>
                <a:lnTo>
                  <a:pt x="5205" y="0"/>
                </a:lnTo>
                <a:lnTo>
                  <a:pt x="5201" y="0"/>
                </a:lnTo>
                <a:close/>
                <a:moveTo>
                  <a:pt x="5252" y="0"/>
                </a:moveTo>
                <a:lnTo>
                  <a:pt x="3676" y="4324"/>
                </a:lnTo>
                <a:lnTo>
                  <a:pt x="3679" y="4324"/>
                </a:lnTo>
                <a:lnTo>
                  <a:pt x="5256" y="0"/>
                </a:lnTo>
                <a:lnTo>
                  <a:pt x="5252" y="0"/>
                </a:lnTo>
                <a:close/>
                <a:moveTo>
                  <a:pt x="5304" y="0"/>
                </a:moveTo>
                <a:lnTo>
                  <a:pt x="3727" y="4324"/>
                </a:lnTo>
                <a:lnTo>
                  <a:pt x="3730" y="4324"/>
                </a:lnTo>
                <a:lnTo>
                  <a:pt x="5307" y="0"/>
                </a:lnTo>
                <a:lnTo>
                  <a:pt x="5304" y="0"/>
                </a:lnTo>
                <a:close/>
                <a:moveTo>
                  <a:pt x="5355" y="0"/>
                </a:moveTo>
                <a:lnTo>
                  <a:pt x="3778" y="4324"/>
                </a:lnTo>
                <a:lnTo>
                  <a:pt x="3781" y="4324"/>
                </a:lnTo>
                <a:lnTo>
                  <a:pt x="5358" y="0"/>
                </a:lnTo>
                <a:lnTo>
                  <a:pt x="5355" y="0"/>
                </a:lnTo>
                <a:close/>
                <a:moveTo>
                  <a:pt x="5406" y="0"/>
                </a:moveTo>
                <a:lnTo>
                  <a:pt x="3829" y="4324"/>
                </a:lnTo>
                <a:lnTo>
                  <a:pt x="3832" y="4324"/>
                </a:lnTo>
                <a:lnTo>
                  <a:pt x="5409" y="0"/>
                </a:lnTo>
                <a:lnTo>
                  <a:pt x="5406" y="0"/>
                </a:lnTo>
                <a:close/>
                <a:moveTo>
                  <a:pt x="5457" y="0"/>
                </a:moveTo>
                <a:lnTo>
                  <a:pt x="3880" y="4324"/>
                </a:lnTo>
                <a:lnTo>
                  <a:pt x="3883" y="4324"/>
                </a:lnTo>
                <a:lnTo>
                  <a:pt x="5460" y="0"/>
                </a:lnTo>
                <a:lnTo>
                  <a:pt x="5457" y="0"/>
                </a:lnTo>
                <a:close/>
                <a:moveTo>
                  <a:pt x="5508" y="0"/>
                </a:moveTo>
                <a:lnTo>
                  <a:pt x="3931" y="4324"/>
                </a:lnTo>
                <a:lnTo>
                  <a:pt x="3934" y="4324"/>
                </a:lnTo>
                <a:lnTo>
                  <a:pt x="5511" y="0"/>
                </a:lnTo>
                <a:lnTo>
                  <a:pt x="5508" y="0"/>
                </a:lnTo>
                <a:close/>
                <a:moveTo>
                  <a:pt x="5559" y="0"/>
                </a:moveTo>
                <a:lnTo>
                  <a:pt x="3982" y="4324"/>
                </a:lnTo>
                <a:lnTo>
                  <a:pt x="3986" y="4324"/>
                </a:lnTo>
                <a:lnTo>
                  <a:pt x="5562" y="0"/>
                </a:lnTo>
                <a:lnTo>
                  <a:pt x="5559" y="0"/>
                </a:lnTo>
                <a:close/>
                <a:moveTo>
                  <a:pt x="5610" y="0"/>
                </a:moveTo>
                <a:lnTo>
                  <a:pt x="4033" y="4324"/>
                </a:lnTo>
                <a:lnTo>
                  <a:pt x="4037" y="4324"/>
                </a:lnTo>
                <a:lnTo>
                  <a:pt x="5613" y="0"/>
                </a:lnTo>
                <a:lnTo>
                  <a:pt x="5610" y="0"/>
                </a:lnTo>
                <a:close/>
                <a:moveTo>
                  <a:pt x="5661" y="0"/>
                </a:moveTo>
                <a:lnTo>
                  <a:pt x="4084" y="4324"/>
                </a:lnTo>
                <a:lnTo>
                  <a:pt x="4088" y="4324"/>
                </a:lnTo>
                <a:lnTo>
                  <a:pt x="5665" y="0"/>
                </a:lnTo>
                <a:lnTo>
                  <a:pt x="5661" y="0"/>
                </a:lnTo>
                <a:close/>
                <a:moveTo>
                  <a:pt x="5712" y="0"/>
                </a:moveTo>
                <a:lnTo>
                  <a:pt x="4135" y="4324"/>
                </a:lnTo>
                <a:lnTo>
                  <a:pt x="4139" y="4324"/>
                </a:lnTo>
                <a:lnTo>
                  <a:pt x="5716" y="0"/>
                </a:lnTo>
                <a:lnTo>
                  <a:pt x="5712" y="0"/>
                </a:lnTo>
                <a:close/>
                <a:moveTo>
                  <a:pt x="5762" y="0"/>
                </a:moveTo>
                <a:lnTo>
                  <a:pt x="4186" y="4324"/>
                </a:lnTo>
                <a:lnTo>
                  <a:pt x="4190" y="4324"/>
                </a:lnTo>
                <a:lnTo>
                  <a:pt x="5766" y="0"/>
                </a:lnTo>
                <a:lnTo>
                  <a:pt x="5762" y="0"/>
                </a:lnTo>
                <a:close/>
                <a:moveTo>
                  <a:pt x="5813" y="0"/>
                </a:moveTo>
                <a:lnTo>
                  <a:pt x="4238" y="4324"/>
                </a:lnTo>
                <a:lnTo>
                  <a:pt x="4241" y="4324"/>
                </a:lnTo>
                <a:lnTo>
                  <a:pt x="5817" y="0"/>
                </a:lnTo>
                <a:lnTo>
                  <a:pt x="5813" y="0"/>
                </a:lnTo>
                <a:close/>
                <a:moveTo>
                  <a:pt x="5864" y="0"/>
                </a:moveTo>
                <a:lnTo>
                  <a:pt x="4289" y="4324"/>
                </a:lnTo>
                <a:lnTo>
                  <a:pt x="4292" y="4324"/>
                </a:lnTo>
                <a:lnTo>
                  <a:pt x="5868" y="0"/>
                </a:lnTo>
                <a:lnTo>
                  <a:pt x="5864" y="0"/>
                </a:lnTo>
                <a:close/>
                <a:moveTo>
                  <a:pt x="5915" y="0"/>
                </a:moveTo>
                <a:lnTo>
                  <a:pt x="4340" y="4324"/>
                </a:lnTo>
                <a:lnTo>
                  <a:pt x="4343" y="4324"/>
                </a:lnTo>
                <a:lnTo>
                  <a:pt x="5919" y="0"/>
                </a:lnTo>
                <a:lnTo>
                  <a:pt x="5915" y="0"/>
                </a:lnTo>
                <a:close/>
                <a:moveTo>
                  <a:pt x="5967" y="0"/>
                </a:moveTo>
                <a:lnTo>
                  <a:pt x="4391" y="4324"/>
                </a:lnTo>
                <a:lnTo>
                  <a:pt x="4394" y="4324"/>
                </a:lnTo>
                <a:lnTo>
                  <a:pt x="5970" y="0"/>
                </a:lnTo>
                <a:lnTo>
                  <a:pt x="5967" y="0"/>
                </a:lnTo>
                <a:close/>
                <a:moveTo>
                  <a:pt x="6018" y="0"/>
                </a:moveTo>
                <a:lnTo>
                  <a:pt x="4442" y="4324"/>
                </a:lnTo>
                <a:lnTo>
                  <a:pt x="4445" y="4324"/>
                </a:lnTo>
                <a:lnTo>
                  <a:pt x="6021" y="0"/>
                </a:lnTo>
                <a:lnTo>
                  <a:pt x="6018" y="0"/>
                </a:lnTo>
                <a:close/>
                <a:moveTo>
                  <a:pt x="6069" y="0"/>
                </a:moveTo>
                <a:lnTo>
                  <a:pt x="4493" y="4324"/>
                </a:lnTo>
                <a:lnTo>
                  <a:pt x="4496" y="4324"/>
                </a:lnTo>
                <a:lnTo>
                  <a:pt x="6072" y="0"/>
                </a:lnTo>
                <a:lnTo>
                  <a:pt x="6069" y="0"/>
                </a:lnTo>
                <a:close/>
                <a:moveTo>
                  <a:pt x="6120" y="0"/>
                </a:moveTo>
                <a:lnTo>
                  <a:pt x="4544" y="4324"/>
                </a:lnTo>
                <a:lnTo>
                  <a:pt x="4547" y="4324"/>
                </a:lnTo>
                <a:lnTo>
                  <a:pt x="6123" y="0"/>
                </a:lnTo>
                <a:lnTo>
                  <a:pt x="6120" y="0"/>
                </a:lnTo>
                <a:close/>
                <a:moveTo>
                  <a:pt x="6171" y="0"/>
                </a:moveTo>
                <a:lnTo>
                  <a:pt x="4595" y="4324"/>
                </a:lnTo>
                <a:lnTo>
                  <a:pt x="4599" y="4324"/>
                </a:lnTo>
                <a:lnTo>
                  <a:pt x="6174" y="0"/>
                </a:lnTo>
                <a:lnTo>
                  <a:pt x="6171" y="0"/>
                </a:lnTo>
                <a:close/>
                <a:moveTo>
                  <a:pt x="6222" y="0"/>
                </a:moveTo>
                <a:lnTo>
                  <a:pt x="4646" y="4324"/>
                </a:lnTo>
                <a:lnTo>
                  <a:pt x="4650" y="4324"/>
                </a:lnTo>
                <a:lnTo>
                  <a:pt x="6225" y="0"/>
                </a:lnTo>
                <a:lnTo>
                  <a:pt x="6222" y="0"/>
                </a:lnTo>
                <a:close/>
                <a:moveTo>
                  <a:pt x="6273" y="0"/>
                </a:moveTo>
                <a:lnTo>
                  <a:pt x="4697" y="4324"/>
                </a:lnTo>
                <a:lnTo>
                  <a:pt x="4701" y="4324"/>
                </a:lnTo>
                <a:lnTo>
                  <a:pt x="6276" y="0"/>
                </a:lnTo>
                <a:lnTo>
                  <a:pt x="6273" y="0"/>
                </a:lnTo>
                <a:close/>
                <a:moveTo>
                  <a:pt x="6324" y="0"/>
                </a:moveTo>
                <a:lnTo>
                  <a:pt x="4748" y="4324"/>
                </a:lnTo>
                <a:lnTo>
                  <a:pt x="4752" y="4324"/>
                </a:lnTo>
                <a:lnTo>
                  <a:pt x="6328" y="0"/>
                </a:lnTo>
                <a:lnTo>
                  <a:pt x="6324" y="0"/>
                </a:lnTo>
                <a:close/>
                <a:moveTo>
                  <a:pt x="6375" y="0"/>
                </a:moveTo>
                <a:lnTo>
                  <a:pt x="4799" y="4324"/>
                </a:lnTo>
                <a:lnTo>
                  <a:pt x="4803" y="4324"/>
                </a:lnTo>
                <a:lnTo>
                  <a:pt x="6379" y="0"/>
                </a:lnTo>
                <a:lnTo>
                  <a:pt x="6375" y="0"/>
                </a:lnTo>
                <a:close/>
                <a:moveTo>
                  <a:pt x="6426" y="0"/>
                </a:moveTo>
                <a:lnTo>
                  <a:pt x="4850" y="4324"/>
                </a:lnTo>
                <a:lnTo>
                  <a:pt x="4854" y="4324"/>
                </a:lnTo>
                <a:lnTo>
                  <a:pt x="6430" y="0"/>
                </a:lnTo>
                <a:lnTo>
                  <a:pt x="6426" y="0"/>
                </a:lnTo>
                <a:close/>
                <a:moveTo>
                  <a:pt x="6477" y="0"/>
                </a:moveTo>
                <a:lnTo>
                  <a:pt x="4902" y="4324"/>
                </a:lnTo>
                <a:lnTo>
                  <a:pt x="4905" y="4324"/>
                </a:lnTo>
                <a:lnTo>
                  <a:pt x="6481" y="0"/>
                </a:lnTo>
                <a:lnTo>
                  <a:pt x="6477" y="0"/>
                </a:lnTo>
                <a:close/>
                <a:moveTo>
                  <a:pt x="6528" y="0"/>
                </a:moveTo>
                <a:lnTo>
                  <a:pt x="4953" y="4324"/>
                </a:lnTo>
                <a:lnTo>
                  <a:pt x="4956" y="4324"/>
                </a:lnTo>
                <a:lnTo>
                  <a:pt x="6532" y="0"/>
                </a:lnTo>
                <a:lnTo>
                  <a:pt x="6528" y="0"/>
                </a:lnTo>
                <a:close/>
                <a:moveTo>
                  <a:pt x="6283" y="4324"/>
                </a:moveTo>
                <a:lnTo>
                  <a:pt x="7678" y="498"/>
                </a:lnTo>
                <a:lnTo>
                  <a:pt x="7678" y="489"/>
                </a:lnTo>
                <a:lnTo>
                  <a:pt x="6280" y="4324"/>
                </a:lnTo>
                <a:lnTo>
                  <a:pt x="6283" y="4324"/>
                </a:lnTo>
                <a:close/>
                <a:moveTo>
                  <a:pt x="6334" y="4324"/>
                </a:moveTo>
                <a:lnTo>
                  <a:pt x="7678" y="639"/>
                </a:lnTo>
                <a:lnTo>
                  <a:pt x="7678" y="630"/>
                </a:lnTo>
                <a:lnTo>
                  <a:pt x="6331" y="4324"/>
                </a:lnTo>
                <a:lnTo>
                  <a:pt x="6334" y="4324"/>
                </a:lnTo>
                <a:close/>
                <a:moveTo>
                  <a:pt x="6385" y="4324"/>
                </a:moveTo>
                <a:lnTo>
                  <a:pt x="7678" y="779"/>
                </a:lnTo>
                <a:lnTo>
                  <a:pt x="7678" y="770"/>
                </a:lnTo>
                <a:lnTo>
                  <a:pt x="6382" y="4324"/>
                </a:lnTo>
                <a:lnTo>
                  <a:pt x="6385" y="4324"/>
                </a:lnTo>
                <a:close/>
                <a:moveTo>
                  <a:pt x="6436" y="4324"/>
                </a:moveTo>
                <a:lnTo>
                  <a:pt x="7678" y="919"/>
                </a:lnTo>
                <a:lnTo>
                  <a:pt x="7678" y="910"/>
                </a:lnTo>
                <a:lnTo>
                  <a:pt x="6433" y="4324"/>
                </a:lnTo>
                <a:lnTo>
                  <a:pt x="6436" y="4324"/>
                </a:lnTo>
                <a:close/>
                <a:moveTo>
                  <a:pt x="6487" y="4324"/>
                </a:moveTo>
                <a:lnTo>
                  <a:pt x="7678" y="1059"/>
                </a:lnTo>
                <a:lnTo>
                  <a:pt x="7678" y="1050"/>
                </a:lnTo>
                <a:lnTo>
                  <a:pt x="6484" y="4324"/>
                </a:lnTo>
                <a:lnTo>
                  <a:pt x="6487" y="4324"/>
                </a:lnTo>
                <a:close/>
                <a:moveTo>
                  <a:pt x="6539" y="4324"/>
                </a:moveTo>
                <a:lnTo>
                  <a:pt x="7678" y="1199"/>
                </a:lnTo>
                <a:lnTo>
                  <a:pt x="7678" y="1190"/>
                </a:lnTo>
                <a:lnTo>
                  <a:pt x="6535" y="4324"/>
                </a:lnTo>
                <a:lnTo>
                  <a:pt x="6539" y="4324"/>
                </a:lnTo>
                <a:close/>
                <a:moveTo>
                  <a:pt x="6590" y="4324"/>
                </a:moveTo>
                <a:lnTo>
                  <a:pt x="7678" y="1339"/>
                </a:lnTo>
                <a:lnTo>
                  <a:pt x="7678" y="1330"/>
                </a:lnTo>
                <a:lnTo>
                  <a:pt x="6586" y="4324"/>
                </a:lnTo>
                <a:lnTo>
                  <a:pt x="6590" y="4324"/>
                </a:lnTo>
                <a:close/>
                <a:moveTo>
                  <a:pt x="6641" y="4324"/>
                </a:moveTo>
                <a:lnTo>
                  <a:pt x="7678" y="1479"/>
                </a:lnTo>
                <a:lnTo>
                  <a:pt x="7678" y="1470"/>
                </a:lnTo>
                <a:lnTo>
                  <a:pt x="6637" y="4324"/>
                </a:lnTo>
                <a:lnTo>
                  <a:pt x="6641" y="4324"/>
                </a:lnTo>
                <a:close/>
                <a:moveTo>
                  <a:pt x="6692" y="4324"/>
                </a:moveTo>
                <a:lnTo>
                  <a:pt x="7678" y="1619"/>
                </a:lnTo>
                <a:lnTo>
                  <a:pt x="7678" y="1610"/>
                </a:lnTo>
                <a:lnTo>
                  <a:pt x="6688" y="4324"/>
                </a:lnTo>
                <a:lnTo>
                  <a:pt x="6692" y="4324"/>
                </a:lnTo>
                <a:close/>
                <a:moveTo>
                  <a:pt x="6743" y="4324"/>
                </a:moveTo>
                <a:lnTo>
                  <a:pt x="7678" y="1760"/>
                </a:lnTo>
                <a:lnTo>
                  <a:pt x="7678" y="1751"/>
                </a:lnTo>
                <a:lnTo>
                  <a:pt x="6739" y="4324"/>
                </a:lnTo>
                <a:lnTo>
                  <a:pt x="6743" y="4324"/>
                </a:lnTo>
                <a:close/>
                <a:moveTo>
                  <a:pt x="6794" y="4324"/>
                </a:moveTo>
                <a:lnTo>
                  <a:pt x="7678" y="1900"/>
                </a:lnTo>
                <a:lnTo>
                  <a:pt x="7678" y="1890"/>
                </a:lnTo>
                <a:lnTo>
                  <a:pt x="6791" y="4324"/>
                </a:lnTo>
                <a:lnTo>
                  <a:pt x="6794" y="4324"/>
                </a:lnTo>
                <a:close/>
                <a:moveTo>
                  <a:pt x="6845" y="4324"/>
                </a:moveTo>
                <a:lnTo>
                  <a:pt x="7678" y="2040"/>
                </a:lnTo>
                <a:lnTo>
                  <a:pt x="7678" y="2030"/>
                </a:lnTo>
                <a:lnTo>
                  <a:pt x="6842" y="4324"/>
                </a:lnTo>
                <a:lnTo>
                  <a:pt x="6845" y="4324"/>
                </a:lnTo>
                <a:close/>
                <a:moveTo>
                  <a:pt x="6896" y="4324"/>
                </a:moveTo>
                <a:lnTo>
                  <a:pt x="7678" y="2180"/>
                </a:lnTo>
                <a:lnTo>
                  <a:pt x="7678" y="2170"/>
                </a:lnTo>
                <a:lnTo>
                  <a:pt x="6893" y="4324"/>
                </a:lnTo>
                <a:lnTo>
                  <a:pt x="6896" y="4324"/>
                </a:lnTo>
                <a:close/>
                <a:moveTo>
                  <a:pt x="6947" y="4324"/>
                </a:moveTo>
                <a:lnTo>
                  <a:pt x="7678" y="2320"/>
                </a:lnTo>
                <a:lnTo>
                  <a:pt x="7678" y="2310"/>
                </a:lnTo>
                <a:lnTo>
                  <a:pt x="6944" y="4324"/>
                </a:lnTo>
                <a:lnTo>
                  <a:pt x="6947" y="4324"/>
                </a:lnTo>
                <a:close/>
                <a:moveTo>
                  <a:pt x="6998" y="4324"/>
                </a:moveTo>
                <a:lnTo>
                  <a:pt x="7678" y="2460"/>
                </a:lnTo>
                <a:lnTo>
                  <a:pt x="7678" y="2450"/>
                </a:lnTo>
                <a:lnTo>
                  <a:pt x="6995" y="4324"/>
                </a:lnTo>
                <a:lnTo>
                  <a:pt x="6998" y="4324"/>
                </a:lnTo>
                <a:close/>
                <a:moveTo>
                  <a:pt x="7049" y="4324"/>
                </a:moveTo>
                <a:lnTo>
                  <a:pt x="7678" y="2600"/>
                </a:lnTo>
                <a:lnTo>
                  <a:pt x="7678" y="2590"/>
                </a:lnTo>
                <a:lnTo>
                  <a:pt x="7046" y="4324"/>
                </a:lnTo>
                <a:lnTo>
                  <a:pt x="7049" y="4324"/>
                </a:lnTo>
                <a:close/>
                <a:moveTo>
                  <a:pt x="7100" y="4324"/>
                </a:moveTo>
                <a:lnTo>
                  <a:pt x="7678" y="2741"/>
                </a:lnTo>
                <a:lnTo>
                  <a:pt x="7678" y="2731"/>
                </a:lnTo>
                <a:lnTo>
                  <a:pt x="7097" y="4324"/>
                </a:lnTo>
                <a:lnTo>
                  <a:pt x="7100" y="4324"/>
                </a:lnTo>
                <a:close/>
                <a:moveTo>
                  <a:pt x="7151" y="4324"/>
                </a:moveTo>
                <a:lnTo>
                  <a:pt x="7678" y="2880"/>
                </a:lnTo>
                <a:lnTo>
                  <a:pt x="7678" y="2871"/>
                </a:lnTo>
                <a:lnTo>
                  <a:pt x="7148" y="4324"/>
                </a:lnTo>
                <a:lnTo>
                  <a:pt x="7151" y="4324"/>
                </a:lnTo>
                <a:close/>
                <a:moveTo>
                  <a:pt x="7203" y="4324"/>
                </a:moveTo>
                <a:lnTo>
                  <a:pt x="7678" y="3020"/>
                </a:lnTo>
                <a:lnTo>
                  <a:pt x="7678" y="3011"/>
                </a:lnTo>
                <a:lnTo>
                  <a:pt x="7199" y="4324"/>
                </a:lnTo>
                <a:lnTo>
                  <a:pt x="7203" y="4324"/>
                </a:lnTo>
                <a:close/>
                <a:moveTo>
                  <a:pt x="7254" y="4324"/>
                </a:moveTo>
                <a:lnTo>
                  <a:pt x="7678" y="3160"/>
                </a:lnTo>
                <a:lnTo>
                  <a:pt x="7678" y="3151"/>
                </a:lnTo>
                <a:lnTo>
                  <a:pt x="7250" y="4324"/>
                </a:lnTo>
                <a:lnTo>
                  <a:pt x="7254" y="4324"/>
                </a:lnTo>
                <a:close/>
                <a:moveTo>
                  <a:pt x="7305" y="4324"/>
                </a:moveTo>
                <a:lnTo>
                  <a:pt x="7678" y="3300"/>
                </a:lnTo>
                <a:lnTo>
                  <a:pt x="7678" y="3291"/>
                </a:lnTo>
                <a:lnTo>
                  <a:pt x="7301" y="4324"/>
                </a:lnTo>
                <a:lnTo>
                  <a:pt x="7305" y="4324"/>
                </a:lnTo>
                <a:close/>
                <a:moveTo>
                  <a:pt x="7356" y="4324"/>
                </a:moveTo>
                <a:lnTo>
                  <a:pt x="7678" y="3440"/>
                </a:lnTo>
                <a:lnTo>
                  <a:pt x="7678" y="3431"/>
                </a:lnTo>
                <a:lnTo>
                  <a:pt x="7352" y="4324"/>
                </a:lnTo>
                <a:lnTo>
                  <a:pt x="7356" y="4324"/>
                </a:lnTo>
                <a:close/>
                <a:moveTo>
                  <a:pt x="7407" y="4324"/>
                </a:moveTo>
                <a:lnTo>
                  <a:pt x="7678" y="3580"/>
                </a:lnTo>
                <a:lnTo>
                  <a:pt x="7678" y="3571"/>
                </a:lnTo>
                <a:lnTo>
                  <a:pt x="7403" y="4324"/>
                </a:lnTo>
                <a:lnTo>
                  <a:pt x="7407" y="4324"/>
                </a:lnTo>
                <a:close/>
                <a:moveTo>
                  <a:pt x="7458" y="4324"/>
                </a:moveTo>
                <a:lnTo>
                  <a:pt x="7678" y="3720"/>
                </a:lnTo>
                <a:lnTo>
                  <a:pt x="7678" y="3711"/>
                </a:lnTo>
                <a:lnTo>
                  <a:pt x="7455" y="4324"/>
                </a:lnTo>
                <a:lnTo>
                  <a:pt x="7458" y="4324"/>
                </a:lnTo>
                <a:close/>
                <a:moveTo>
                  <a:pt x="7509" y="4324"/>
                </a:moveTo>
                <a:lnTo>
                  <a:pt x="7678" y="3861"/>
                </a:lnTo>
                <a:lnTo>
                  <a:pt x="7678" y="3852"/>
                </a:lnTo>
                <a:lnTo>
                  <a:pt x="7506" y="4324"/>
                </a:lnTo>
                <a:lnTo>
                  <a:pt x="7509" y="4324"/>
                </a:lnTo>
                <a:close/>
                <a:moveTo>
                  <a:pt x="7560" y="4324"/>
                </a:moveTo>
                <a:lnTo>
                  <a:pt x="7678" y="4001"/>
                </a:lnTo>
                <a:lnTo>
                  <a:pt x="7678" y="3992"/>
                </a:lnTo>
                <a:lnTo>
                  <a:pt x="7557" y="4324"/>
                </a:lnTo>
                <a:lnTo>
                  <a:pt x="7560" y="4324"/>
                </a:lnTo>
                <a:close/>
                <a:moveTo>
                  <a:pt x="7611" y="4324"/>
                </a:moveTo>
                <a:lnTo>
                  <a:pt x="7678" y="4141"/>
                </a:lnTo>
                <a:lnTo>
                  <a:pt x="7678" y="4132"/>
                </a:lnTo>
                <a:lnTo>
                  <a:pt x="7608" y="4324"/>
                </a:lnTo>
                <a:lnTo>
                  <a:pt x="7611" y="4324"/>
                </a:lnTo>
                <a:close/>
                <a:moveTo>
                  <a:pt x="7662" y="4324"/>
                </a:moveTo>
                <a:lnTo>
                  <a:pt x="7678" y="4281"/>
                </a:lnTo>
                <a:lnTo>
                  <a:pt x="7678" y="4272"/>
                </a:lnTo>
                <a:lnTo>
                  <a:pt x="7659" y="4324"/>
                </a:lnTo>
                <a:lnTo>
                  <a:pt x="7662" y="4324"/>
                </a:ln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355050A7-126A-4C86-A197-A835B027883E}"/>
              </a:ext>
            </a:extLst>
          </p:cNvPr>
          <p:cNvSpPr/>
          <p:nvPr/>
        </p:nvSpPr>
        <p:spPr>
          <a:xfrm>
            <a:off x="0" y="0"/>
            <a:ext cx="12192000" cy="6162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D8C56FC8-F9B7-A249-88E9-4A3B02EC52F8}"/>
              </a:ext>
            </a:extLst>
          </p:cNvPr>
          <p:cNvSpPr>
            <a:spLocks noGrp="1"/>
          </p:cNvSpPr>
          <p:nvPr>
            <p:ph type="pic" sz="quarter" idx="10" hasCustomPrompt="1"/>
          </p:nvPr>
        </p:nvSpPr>
        <p:spPr>
          <a:xfrm>
            <a:off x="0" y="0"/>
            <a:ext cx="12192000" cy="6165850"/>
          </a:xfrm>
          <a:prstGeom prst="rect">
            <a:avLst/>
          </a:prstGeom>
        </p:spPr>
        <p:txBody>
          <a:bodyPr tIns="182880"/>
          <a:lstStyle>
            <a:lvl1pPr marL="0" indent="0" algn="ctr">
              <a:lnSpc>
                <a:spcPct val="100000"/>
              </a:lnSpc>
              <a:spcBef>
                <a:spcPts val="0"/>
              </a:spcBef>
              <a:buNone/>
              <a:tabLst>
                <a:tab pos="4456113" algn="l"/>
              </a:tabLst>
              <a:defRPr sz="2400" b="0" u="none">
                <a:solidFill>
                  <a:schemeClr val="accent2"/>
                </a:solidFill>
              </a:defRPr>
            </a:lvl1pPr>
          </a:lstStyle>
          <a:p>
            <a:r>
              <a:rPr lang="en-US" dirty="0"/>
              <a:t>Go to Insert &gt; Pictures and select image. </a:t>
            </a:r>
            <a:br>
              <a:rPr lang="en-US" dirty="0"/>
            </a:br>
            <a:r>
              <a:rPr lang="en-US" dirty="0"/>
              <a:t>On Mac: Set transparency to 50%. </a:t>
            </a:r>
            <a:br>
              <a:rPr lang="en-US" dirty="0"/>
            </a:br>
            <a:r>
              <a:rPr lang="en-US" dirty="0"/>
              <a:t>On PC: Use Format Painter to transfer transparency </a:t>
            </a:r>
            <a:br>
              <a:rPr lang="en-US" dirty="0"/>
            </a:br>
            <a:r>
              <a:rPr lang="en-US" dirty="0"/>
              <a:t>from example image on slide 2 of this template.</a:t>
            </a:r>
          </a:p>
        </p:txBody>
      </p:sp>
      <p:pic>
        <p:nvPicPr>
          <p:cNvPr id="10" name="Picture 9">
            <a:extLst>
              <a:ext uri="{FF2B5EF4-FFF2-40B4-BE49-F238E27FC236}">
                <a16:creationId xmlns:a16="http://schemas.microsoft.com/office/drawing/2014/main" id="{F8FE81D3-DFC1-437E-A7EB-4BDAA23DEBDC}"/>
              </a:ext>
            </a:extLst>
          </p:cNvPr>
          <p:cNvPicPr>
            <a:picLocks noChangeAspect="1"/>
          </p:cNvPicPr>
          <p:nvPr/>
        </p:nvPicPr>
        <p:blipFill>
          <a:blip r:embed="rId2"/>
          <a:stretch>
            <a:fillRect/>
          </a:stretch>
        </p:blipFill>
        <p:spPr>
          <a:xfrm>
            <a:off x="520227" y="6308513"/>
            <a:ext cx="2889504" cy="406332"/>
          </a:xfrm>
          <a:prstGeom prst="rect">
            <a:avLst/>
          </a:prstGeom>
        </p:spPr>
      </p:pic>
      <p:pic>
        <p:nvPicPr>
          <p:cNvPr id="14" name="Picture 13">
            <a:extLst>
              <a:ext uri="{FF2B5EF4-FFF2-40B4-BE49-F238E27FC236}">
                <a16:creationId xmlns:a16="http://schemas.microsoft.com/office/drawing/2014/main" id="{FEA04410-0C55-4ED3-AC85-10F4503318D1}"/>
              </a:ext>
            </a:extLst>
          </p:cNvPr>
          <p:cNvPicPr>
            <a:picLocks noChangeAspect="1"/>
          </p:cNvPicPr>
          <p:nvPr userDrawn="1"/>
        </p:nvPicPr>
        <p:blipFill>
          <a:blip r:embed="rId2"/>
          <a:stretch>
            <a:fillRect/>
          </a:stretch>
        </p:blipFill>
        <p:spPr>
          <a:xfrm>
            <a:off x="520227" y="6308513"/>
            <a:ext cx="2889504" cy="406332"/>
          </a:xfrm>
          <a:prstGeom prst="rect">
            <a:avLst/>
          </a:prstGeom>
        </p:spPr>
      </p:pic>
      <p:sp>
        <p:nvSpPr>
          <p:cNvPr id="16" name="Title 1">
            <a:extLst>
              <a:ext uri="{FF2B5EF4-FFF2-40B4-BE49-F238E27FC236}">
                <a16:creationId xmlns:a16="http://schemas.microsoft.com/office/drawing/2014/main" id="{9BF02DC3-3443-5D4D-9EBF-1FADC7BF23B0}"/>
              </a:ext>
            </a:extLst>
          </p:cNvPr>
          <p:cNvSpPr>
            <a:spLocks noGrp="1"/>
          </p:cNvSpPr>
          <p:nvPr>
            <p:ph type="ctrTitle" hasCustomPrompt="1"/>
          </p:nvPr>
        </p:nvSpPr>
        <p:spPr>
          <a:xfrm>
            <a:off x="520227" y="1516306"/>
            <a:ext cx="10716094" cy="3130062"/>
          </a:xfrm>
          <a:prstGeom prst="rect">
            <a:avLst/>
          </a:prstGeom>
        </p:spPr>
        <p:txBody>
          <a:bodyPr lIns="0" rIns="0" anchor="ctr"/>
          <a:lstStyle>
            <a:lvl1pPr algn="l">
              <a:lnSpc>
                <a:spcPct val="85000"/>
              </a:lnSpc>
              <a:defRPr sz="7200" b="1" i="0" spc="-150">
                <a:solidFill>
                  <a:schemeClr val="bg1"/>
                </a:solidFill>
                <a:latin typeface="Book Antiqua" panose="02040602050305030304" pitchFamily="18" charset="0"/>
                <a:ea typeface="Tahoma" panose="020B0604030504040204" pitchFamily="34" charset="0"/>
                <a:cs typeface="David" panose="020E0502060401010101" pitchFamily="34" charset="-79"/>
              </a:defRPr>
            </a:lvl1pPr>
          </a:lstStyle>
          <a:p>
            <a:r>
              <a:rPr lang="en-US" dirty="0"/>
              <a:t>Master title slide style</a:t>
            </a:r>
          </a:p>
        </p:txBody>
      </p:sp>
      <p:sp>
        <p:nvSpPr>
          <p:cNvPr id="12" name="Text Placeholder 5">
            <a:extLst>
              <a:ext uri="{FF2B5EF4-FFF2-40B4-BE49-F238E27FC236}">
                <a16:creationId xmlns:a16="http://schemas.microsoft.com/office/drawing/2014/main" id="{776C4187-7927-9047-B5E2-ABFA0AA99CBD}"/>
              </a:ext>
            </a:extLst>
          </p:cNvPr>
          <p:cNvSpPr>
            <a:spLocks noGrp="1"/>
          </p:cNvSpPr>
          <p:nvPr>
            <p:ph type="body" sz="quarter" idx="11" hasCustomPrompt="1"/>
          </p:nvPr>
        </p:nvSpPr>
        <p:spPr>
          <a:xfrm>
            <a:off x="520700" y="4840922"/>
            <a:ext cx="3544888" cy="199112"/>
          </a:xfrm>
          <a:prstGeom prst="rect">
            <a:avLst/>
          </a:prstGeom>
        </p:spPr>
        <p:txBody>
          <a:bodyPr lIns="0" rIns="0"/>
          <a:lstStyle>
            <a:lvl1pPr marL="0" indent="0">
              <a:lnSpc>
                <a:spcPts val="1220"/>
              </a:lnSpc>
              <a:buNone/>
              <a:defRPr sz="16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a:t>
            </a:r>
          </a:p>
        </p:txBody>
      </p:sp>
      <p:sp>
        <p:nvSpPr>
          <p:cNvPr id="13" name="Text Placeholder 12">
            <a:extLst>
              <a:ext uri="{FF2B5EF4-FFF2-40B4-BE49-F238E27FC236}">
                <a16:creationId xmlns:a16="http://schemas.microsoft.com/office/drawing/2014/main" id="{5E20309B-76EC-C941-99A4-1DBF785FE887}"/>
              </a:ext>
            </a:extLst>
          </p:cNvPr>
          <p:cNvSpPr>
            <a:spLocks noGrp="1"/>
          </p:cNvSpPr>
          <p:nvPr>
            <p:ph type="body" sz="quarter" idx="12" hasCustomPrompt="1"/>
          </p:nvPr>
        </p:nvSpPr>
        <p:spPr>
          <a:xfrm>
            <a:off x="520226" y="5110919"/>
            <a:ext cx="3545361" cy="167331"/>
          </a:xfrm>
          <a:prstGeom prst="rect">
            <a:avLst/>
          </a:prstGeom>
        </p:spPr>
        <p:txBody>
          <a:bodyPr lIns="0" rIns="0"/>
          <a:lstStyle>
            <a:lvl1pPr marL="0" indent="0" algn="l">
              <a:lnSpc>
                <a:spcPct val="60000"/>
              </a:lnSpc>
              <a:buNone/>
              <a:defRPr sz="1600">
                <a:solidFill>
                  <a:schemeClr val="bg1"/>
                </a:solidFill>
              </a:defRPr>
            </a:lvl1pPr>
            <a:lvl2pPr marL="457200" indent="0" algn="l">
              <a:lnSpc>
                <a:spcPct val="60000"/>
              </a:lnSpc>
              <a:buNone/>
              <a:defRPr sz="1600"/>
            </a:lvl2pPr>
            <a:lvl3pPr marL="914400" indent="0" algn="l">
              <a:lnSpc>
                <a:spcPct val="60000"/>
              </a:lnSpc>
              <a:buNone/>
              <a:defRPr sz="1600"/>
            </a:lvl3pPr>
            <a:lvl4pPr marL="1371600" indent="0" algn="l">
              <a:lnSpc>
                <a:spcPct val="60000"/>
              </a:lnSpc>
              <a:buNone/>
              <a:defRPr sz="1600"/>
            </a:lvl4pPr>
          </a:lstStyle>
          <a:p>
            <a:pPr lvl="0"/>
            <a:r>
              <a:rPr lang="en-US" dirty="0"/>
              <a:t>Presenter Title</a:t>
            </a:r>
          </a:p>
        </p:txBody>
      </p:sp>
      <p:sp>
        <p:nvSpPr>
          <p:cNvPr id="15" name="Text Placeholder 12">
            <a:extLst>
              <a:ext uri="{FF2B5EF4-FFF2-40B4-BE49-F238E27FC236}">
                <a16:creationId xmlns:a16="http://schemas.microsoft.com/office/drawing/2014/main" id="{1DBDB875-CCCA-CB49-B360-2448FAD7116C}"/>
              </a:ext>
            </a:extLst>
          </p:cNvPr>
          <p:cNvSpPr>
            <a:spLocks noGrp="1"/>
          </p:cNvSpPr>
          <p:nvPr>
            <p:ph type="body" sz="quarter" idx="13" hasCustomPrompt="1"/>
          </p:nvPr>
        </p:nvSpPr>
        <p:spPr>
          <a:xfrm>
            <a:off x="520226" y="5349135"/>
            <a:ext cx="3545361" cy="176201"/>
          </a:xfrm>
          <a:prstGeom prst="rect">
            <a:avLst/>
          </a:prstGeom>
        </p:spPr>
        <p:txBody>
          <a:bodyPr lIns="0" rIns="0"/>
          <a:lstStyle>
            <a:lvl1pPr marL="0" indent="0" algn="l">
              <a:lnSpc>
                <a:spcPct val="60000"/>
              </a:lnSpc>
              <a:buNone/>
              <a:defRPr sz="1600">
                <a:solidFill>
                  <a:schemeClr val="bg1"/>
                </a:solidFill>
              </a:defRPr>
            </a:lvl1pPr>
            <a:lvl2pPr marL="457200" indent="0" algn="l">
              <a:lnSpc>
                <a:spcPct val="60000"/>
              </a:lnSpc>
              <a:buNone/>
              <a:defRPr sz="1600"/>
            </a:lvl2pPr>
            <a:lvl3pPr marL="914400" indent="0" algn="l">
              <a:lnSpc>
                <a:spcPct val="60000"/>
              </a:lnSpc>
              <a:buNone/>
              <a:defRPr sz="1600"/>
            </a:lvl3pPr>
            <a:lvl4pPr marL="1371600" indent="0" algn="l">
              <a:lnSpc>
                <a:spcPct val="60000"/>
              </a:lnSpc>
              <a:buNone/>
              <a:defRPr sz="1600"/>
            </a:lvl4pPr>
          </a:lstStyle>
          <a:p>
            <a:pPr lvl="0"/>
            <a:r>
              <a:rPr lang="en-US" dirty="0"/>
              <a:t>Presented to Lorem Ipsum</a:t>
            </a:r>
          </a:p>
        </p:txBody>
      </p:sp>
      <p:sp>
        <p:nvSpPr>
          <p:cNvPr id="23" name="Text Placeholder 12">
            <a:extLst>
              <a:ext uri="{FF2B5EF4-FFF2-40B4-BE49-F238E27FC236}">
                <a16:creationId xmlns:a16="http://schemas.microsoft.com/office/drawing/2014/main" id="{1F162D26-EEB0-7F4D-96DA-BECC9AEC3ED8}"/>
              </a:ext>
            </a:extLst>
          </p:cNvPr>
          <p:cNvSpPr>
            <a:spLocks noGrp="1"/>
          </p:cNvSpPr>
          <p:nvPr>
            <p:ph type="body" sz="quarter" idx="14" hasCustomPrompt="1"/>
          </p:nvPr>
        </p:nvSpPr>
        <p:spPr>
          <a:xfrm>
            <a:off x="520226" y="5596221"/>
            <a:ext cx="3545361" cy="180465"/>
          </a:xfrm>
          <a:prstGeom prst="rect">
            <a:avLst/>
          </a:prstGeom>
        </p:spPr>
        <p:txBody>
          <a:bodyPr lIns="0" rIns="0"/>
          <a:lstStyle>
            <a:lvl1pPr marL="0" indent="0" algn="l">
              <a:lnSpc>
                <a:spcPct val="60000"/>
              </a:lnSpc>
              <a:buNone/>
              <a:defRPr sz="1600">
                <a:solidFill>
                  <a:schemeClr val="bg1"/>
                </a:solidFill>
              </a:defRPr>
            </a:lvl1pPr>
            <a:lvl2pPr marL="457200" indent="0" algn="l">
              <a:lnSpc>
                <a:spcPct val="60000"/>
              </a:lnSpc>
              <a:buNone/>
              <a:defRPr sz="1600"/>
            </a:lvl2pPr>
            <a:lvl3pPr marL="914400" indent="0" algn="l">
              <a:lnSpc>
                <a:spcPct val="60000"/>
              </a:lnSpc>
              <a:buNone/>
              <a:defRPr sz="1600"/>
            </a:lvl3pPr>
            <a:lvl4pPr marL="1371600" indent="0" algn="l">
              <a:lnSpc>
                <a:spcPct val="60000"/>
              </a:lnSpc>
              <a:buNone/>
              <a:defRPr sz="1600"/>
            </a:lvl4pPr>
          </a:lstStyle>
          <a:p>
            <a:pPr lvl="0"/>
            <a:r>
              <a:rPr lang="en-US" dirty="0"/>
              <a:t>Date 00/00/00</a:t>
            </a:r>
          </a:p>
        </p:txBody>
      </p:sp>
    </p:spTree>
    <p:extLst>
      <p:ext uri="{BB962C8B-B14F-4D97-AF65-F5344CB8AC3E}">
        <p14:creationId xmlns:p14="http://schemas.microsoft.com/office/powerpoint/2010/main" val="17415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5D6C91-7468-469B-BEE9-7B15D4AC087A}"/>
              </a:ext>
            </a:extLst>
          </p:cNvPr>
          <p:cNvSpPr/>
          <p:nvPr userDrawn="1"/>
        </p:nvSpPr>
        <p:spPr>
          <a:xfrm>
            <a:off x="0" y="6165669"/>
            <a:ext cx="12192000" cy="692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59">
            <a:extLst>
              <a:ext uri="{FF2B5EF4-FFF2-40B4-BE49-F238E27FC236}">
                <a16:creationId xmlns:a16="http://schemas.microsoft.com/office/drawing/2014/main" id="{7E1778D1-AAB2-4E9E-9E0C-D2043A951A3F}"/>
              </a:ext>
            </a:extLst>
          </p:cNvPr>
          <p:cNvSpPr>
            <a:spLocks noEditPoints="1"/>
          </p:cNvSpPr>
          <p:nvPr userDrawn="1"/>
        </p:nvSpPr>
        <p:spPr bwMode="auto">
          <a:xfrm>
            <a:off x="1588" y="-3175"/>
            <a:ext cx="12188825" cy="6864350"/>
          </a:xfrm>
          <a:custGeom>
            <a:avLst/>
            <a:gdLst>
              <a:gd name="T0" fmla="*/ 146 w 7678"/>
              <a:gd name="T1" fmla="*/ 0 h 4324"/>
              <a:gd name="T2" fmla="*/ 299 w 7678"/>
              <a:gd name="T3" fmla="*/ 0 h 4324"/>
              <a:gd name="T4" fmla="*/ 452 w 7678"/>
              <a:gd name="T5" fmla="*/ 0 h 4324"/>
              <a:gd name="T6" fmla="*/ 1983 w 7678"/>
              <a:gd name="T7" fmla="*/ 0 h 4324"/>
              <a:gd name="T8" fmla="*/ 2188 w 7678"/>
              <a:gd name="T9" fmla="*/ 0 h 4324"/>
              <a:gd name="T10" fmla="*/ 2341 w 7678"/>
              <a:gd name="T11" fmla="*/ 0 h 4324"/>
              <a:gd name="T12" fmla="*/ 2494 w 7678"/>
              <a:gd name="T13" fmla="*/ 0 h 4324"/>
              <a:gd name="T14" fmla="*/ 2647 w 7678"/>
              <a:gd name="T15" fmla="*/ 0 h 4324"/>
              <a:gd name="T16" fmla="*/ 2801 w 7678"/>
              <a:gd name="T17" fmla="*/ 0 h 4324"/>
              <a:gd name="T18" fmla="*/ 2954 w 7678"/>
              <a:gd name="T19" fmla="*/ 0 h 4324"/>
              <a:gd name="T20" fmla="*/ 3107 w 7678"/>
              <a:gd name="T21" fmla="*/ 0 h 4324"/>
              <a:gd name="T22" fmla="*/ 3260 w 7678"/>
              <a:gd name="T23" fmla="*/ 0 h 4324"/>
              <a:gd name="T24" fmla="*/ 3414 w 7678"/>
              <a:gd name="T25" fmla="*/ 0 h 4324"/>
              <a:gd name="T26" fmla="*/ 3567 w 7678"/>
              <a:gd name="T27" fmla="*/ 0 h 4324"/>
              <a:gd name="T28" fmla="*/ 3720 w 7678"/>
              <a:gd name="T29" fmla="*/ 0 h 4324"/>
              <a:gd name="T30" fmla="*/ 3873 w 7678"/>
              <a:gd name="T31" fmla="*/ 0 h 4324"/>
              <a:gd name="T32" fmla="*/ 4027 w 7678"/>
              <a:gd name="T33" fmla="*/ 0 h 4324"/>
              <a:gd name="T34" fmla="*/ 4180 w 7678"/>
              <a:gd name="T35" fmla="*/ 0 h 4324"/>
              <a:gd name="T36" fmla="*/ 605 w 7678"/>
              <a:gd name="T37" fmla="*/ 0 h 4324"/>
              <a:gd name="T38" fmla="*/ 758 w 7678"/>
              <a:gd name="T39" fmla="*/ 0 h 4324"/>
              <a:gd name="T40" fmla="*/ 912 w 7678"/>
              <a:gd name="T41" fmla="*/ 0 h 4324"/>
              <a:gd name="T42" fmla="*/ 1065 w 7678"/>
              <a:gd name="T43" fmla="*/ 0 h 4324"/>
              <a:gd name="T44" fmla="*/ 1218 w 7678"/>
              <a:gd name="T45" fmla="*/ 0 h 4324"/>
              <a:gd name="T46" fmla="*/ 1371 w 7678"/>
              <a:gd name="T47" fmla="*/ 0 h 4324"/>
              <a:gd name="T48" fmla="*/ 1525 w 7678"/>
              <a:gd name="T49" fmla="*/ 0 h 4324"/>
              <a:gd name="T50" fmla="*/ 1681 w 7678"/>
              <a:gd name="T51" fmla="*/ 0 h 4324"/>
              <a:gd name="T52" fmla="*/ 1835 w 7678"/>
              <a:gd name="T53" fmla="*/ 0 h 4324"/>
              <a:gd name="T54" fmla="*/ 6634 w 7678"/>
              <a:gd name="T55" fmla="*/ 0 h 4324"/>
              <a:gd name="T56" fmla="*/ 6736 w 7678"/>
              <a:gd name="T57" fmla="*/ 0 h 4324"/>
              <a:gd name="T58" fmla="*/ 6889 w 7678"/>
              <a:gd name="T59" fmla="*/ 0 h 4324"/>
              <a:gd name="T60" fmla="*/ 7043 w 7678"/>
              <a:gd name="T61" fmla="*/ 0 h 4324"/>
              <a:gd name="T62" fmla="*/ 7196 w 7678"/>
              <a:gd name="T63" fmla="*/ 0 h 4324"/>
              <a:gd name="T64" fmla="*/ 7349 w 7678"/>
              <a:gd name="T65" fmla="*/ 0 h 4324"/>
              <a:gd name="T66" fmla="*/ 7502 w 7678"/>
              <a:gd name="T67" fmla="*/ 0 h 4324"/>
              <a:gd name="T68" fmla="*/ 7656 w 7678"/>
              <a:gd name="T69" fmla="*/ 0 h 4324"/>
              <a:gd name="T70" fmla="*/ 6229 w 7678"/>
              <a:gd name="T71" fmla="*/ 4324 h 4324"/>
              <a:gd name="T72" fmla="*/ 4388 w 7678"/>
              <a:gd name="T73" fmla="*/ 0 h 4324"/>
              <a:gd name="T74" fmla="*/ 4541 w 7678"/>
              <a:gd name="T75" fmla="*/ 0 h 4324"/>
              <a:gd name="T76" fmla="*/ 4694 w 7678"/>
              <a:gd name="T77" fmla="*/ 0 h 4324"/>
              <a:gd name="T78" fmla="*/ 4847 w 7678"/>
              <a:gd name="T79" fmla="*/ 0 h 4324"/>
              <a:gd name="T80" fmla="*/ 5000 w 7678"/>
              <a:gd name="T81" fmla="*/ 0 h 4324"/>
              <a:gd name="T82" fmla="*/ 5154 w 7678"/>
              <a:gd name="T83" fmla="*/ 0 h 4324"/>
              <a:gd name="T84" fmla="*/ 5307 w 7678"/>
              <a:gd name="T85" fmla="*/ 0 h 4324"/>
              <a:gd name="T86" fmla="*/ 5460 w 7678"/>
              <a:gd name="T87" fmla="*/ 0 h 4324"/>
              <a:gd name="T88" fmla="*/ 5613 w 7678"/>
              <a:gd name="T89" fmla="*/ 0 h 4324"/>
              <a:gd name="T90" fmla="*/ 5766 w 7678"/>
              <a:gd name="T91" fmla="*/ 0 h 4324"/>
              <a:gd name="T92" fmla="*/ 5919 w 7678"/>
              <a:gd name="T93" fmla="*/ 0 h 4324"/>
              <a:gd name="T94" fmla="*/ 6072 w 7678"/>
              <a:gd name="T95" fmla="*/ 0 h 4324"/>
              <a:gd name="T96" fmla="*/ 6225 w 7678"/>
              <a:gd name="T97" fmla="*/ 0 h 4324"/>
              <a:gd name="T98" fmla="*/ 6379 w 7678"/>
              <a:gd name="T99" fmla="*/ 0 h 4324"/>
              <a:gd name="T100" fmla="*/ 6532 w 7678"/>
              <a:gd name="T101" fmla="*/ 0 h 4324"/>
              <a:gd name="T102" fmla="*/ 6382 w 7678"/>
              <a:gd name="T103" fmla="*/ 4324 h 4324"/>
              <a:gd name="T104" fmla="*/ 6535 w 7678"/>
              <a:gd name="T105" fmla="*/ 4324 h 4324"/>
              <a:gd name="T106" fmla="*/ 6688 w 7678"/>
              <a:gd name="T107" fmla="*/ 4324 h 4324"/>
              <a:gd name="T108" fmla="*/ 6842 w 7678"/>
              <a:gd name="T109" fmla="*/ 4324 h 4324"/>
              <a:gd name="T110" fmla="*/ 6995 w 7678"/>
              <a:gd name="T111" fmla="*/ 4324 h 4324"/>
              <a:gd name="T112" fmla="*/ 7148 w 7678"/>
              <a:gd name="T113" fmla="*/ 4324 h 4324"/>
              <a:gd name="T114" fmla="*/ 7301 w 7678"/>
              <a:gd name="T115" fmla="*/ 4324 h 4324"/>
              <a:gd name="T116" fmla="*/ 7455 w 7678"/>
              <a:gd name="T117" fmla="*/ 4324 h 4324"/>
              <a:gd name="T118" fmla="*/ 7608 w 7678"/>
              <a:gd name="T119" fmla="*/ 4324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78" h="4324">
                <a:moveTo>
                  <a:pt x="47" y="0"/>
                </a:moveTo>
                <a:lnTo>
                  <a:pt x="0" y="128"/>
                </a:lnTo>
                <a:lnTo>
                  <a:pt x="0" y="119"/>
                </a:lnTo>
                <a:lnTo>
                  <a:pt x="43" y="0"/>
                </a:lnTo>
                <a:lnTo>
                  <a:pt x="47" y="0"/>
                </a:lnTo>
                <a:close/>
                <a:moveTo>
                  <a:pt x="94" y="0"/>
                </a:moveTo>
                <a:lnTo>
                  <a:pt x="0" y="259"/>
                </a:lnTo>
                <a:lnTo>
                  <a:pt x="0" y="268"/>
                </a:lnTo>
                <a:lnTo>
                  <a:pt x="98" y="0"/>
                </a:lnTo>
                <a:lnTo>
                  <a:pt x="94" y="0"/>
                </a:lnTo>
                <a:close/>
                <a:moveTo>
                  <a:pt x="146" y="0"/>
                </a:moveTo>
                <a:lnTo>
                  <a:pt x="0" y="399"/>
                </a:lnTo>
                <a:lnTo>
                  <a:pt x="0" y="408"/>
                </a:lnTo>
                <a:lnTo>
                  <a:pt x="149" y="0"/>
                </a:lnTo>
                <a:lnTo>
                  <a:pt x="146" y="0"/>
                </a:lnTo>
                <a:close/>
                <a:moveTo>
                  <a:pt x="197" y="0"/>
                </a:moveTo>
                <a:lnTo>
                  <a:pt x="0" y="539"/>
                </a:lnTo>
                <a:lnTo>
                  <a:pt x="0" y="549"/>
                </a:lnTo>
                <a:lnTo>
                  <a:pt x="200" y="0"/>
                </a:lnTo>
                <a:lnTo>
                  <a:pt x="197" y="0"/>
                </a:lnTo>
                <a:close/>
                <a:moveTo>
                  <a:pt x="248" y="0"/>
                </a:moveTo>
                <a:lnTo>
                  <a:pt x="0" y="680"/>
                </a:lnTo>
                <a:lnTo>
                  <a:pt x="0" y="689"/>
                </a:lnTo>
                <a:lnTo>
                  <a:pt x="251" y="0"/>
                </a:lnTo>
                <a:lnTo>
                  <a:pt x="248" y="0"/>
                </a:lnTo>
                <a:close/>
                <a:moveTo>
                  <a:pt x="299" y="0"/>
                </a:moveTo>
                <a:lnTo>
                  <a:pt x="0" y="820"/>
                </a:lnTo>
                <a:lnTo>
                  <a:pt x="0" y="829"/>
                </a:lnTo>
                <a:lnTo>
                  <a:pt x="302" y="0"/>
                </a:lnTo>
                <a:lnTo>
                  <a:pt x="299" y="0"/>
                </a:lnTo>
                <a:close/>
                <a:moveTo>
                  <a:pt x="350" y="0"/>
                </a:moveTo>
                <a:lnTo>
                  <a:pt x="0" y="960"/>
                </a:lnTo>
                <a:lnTo>
                  <a:pt x="0" y="969"/>
                </a:lnTo>
                <a:lnTo>
                  <a:pt x="353" y="0"/>
                </a:lnTo>
                <a:lnTo>
                  <a:pt x="350" y="0"/>
                </a:lnTo>
                <a:close/>
                <a:moveTo>
                  <a:pt x="401" y="0"/>
                </a:moveTo>
                <a:lnTo>
                  <a:pt x="0" y="1099"/>
                </a:lnTo>
                <a:lnTo>
                  <a:pt x="0" y="1109"/>
                </a:lnTo>
                <a:lnTo>
                  <a:pt x="404" y="0"/>
                </a:lnTo>
                <a:lnTo>
                  <a:pt x="401" y="0"/>
                </a:lnTo>
                <a:close/>
                <a:moveTo>
                  <a:pt x="452" y="0"/>
                </a:moveTo>
                <a:lnTo>
                  <a:pt x="0" y="1239"/>
                </a:lnTo>
                <a:lnTo>
                  <a:pt x="0" y="1249"/>
                </a:lnTo>
                <a:lnTo>
                  <a:pt x="455" y="0"/>
                </a:lnTo>
                <a:lnTo>
                  <a:pt x="452" y="0"/>
                </a:lnTo>
                <a:close/>
                <a:moveTo>
                  <a:pt x="503" y="0"/>
                </a:moveTo>
                <a:lnTo>
                  <a:pt x="0" y="1379"/>
                </a:lnTo>
                <a:lnTo>
                  <a:pt x="0" y="1389"/>
                </a:lnTo>
                <a:lnTo>
                  <a:pt x="507" y="0"/>
                </a:lnTo>
                <a:lnTo>
                  <a:pt x="503" y="0"/>
                </a:lnTo>
                <a:close/>
                <a:moveTo>
                  <a:pt x="2034" y="0"/>
                </a:moveTo>
                <a:lnTo>
                  <a:pt x="459" y="4324"/>
                </a:lnTo>
                <a:lnTo>
                  <a:pt x="462" y="4324"/>
                </a:lnTo>
                <a:lnTo>
                  <a:pt x="2038" y="0"/>
                </a:lnTo>
                <a:lnTo>
                  <a:pt x="2034" y="0"/>
                </a:lnTo>
                <a:close/>
                <a:moveTo>
                  <a:pt x="1983" y="0"/>
                </a:moveTo>
                <a:lnTo>
                  <a:pt x="408" y="4324"/>
                </a:lnTo>
                <a:lnTo>
                  <a:pt x="411" y="4324"/>
                </a:lnTo>
                <a:lnTo>
                  <a:pt x="1987" y="0"/>
                </a:lnTo>
                <a:lnTo>
                  <a:pt x="1983" y="0"/>
                </a:lnTo>
                <a:close/>
                <a:moveTo>
                  <a:pt x="2086" y="0"/>
                </a:moveTo>
                <a:lnTo>
                  <a:pt x="510" y="4324"/>
                </a:lnTo>
                <a:lnTo>
                  <a:pt x="513" y="4324"/>
                </a:lnTo>
                <a:lnTo>
                  <a:pt x="2089" y="0"/>
                </a:lnTo>
                <a:lnTo>
                  <a:pt x="2086" y="0"/>
                </a:lnTo>
                <a:close/>
                <a:moveTo>
                  <a:pt x="2137" y="0"/>
                </a:moveTo>
                <a:lnTo>
                  <a:pt x="561" y="4324"/>
                </a:lnTo>
                <a:lnTo>
                  <a:pt x="564" y="4324"/>
                </a:lnTo>
                <a:lnTo>
                  <a:pt x="2140" y="0"/>
                </a:lnTo>
                <a:lnTo>
                  <a:pt x="2137" y="0"/>
                </a:lnTo>
                <a:close/>
                <a:moveTo>
                  <a:pt x="2188" y="0"/>
                </a:moveTo>
                <a:lnTo>
                  <a:pt x="612" y="4324"/>
                </a:lnTo>
                <a:lnTo>
                  <a:pt x="615" y="4324"/>
                </a:lnTo>
                <a:lnTo>
                  <a:pt x="2191" y="0"/>
                </a:lnTo>
                <a:lnTo>
                  <a:pt x="2188" y="0"/>
                </a:lnTo>
                <a:close/>
                <a:moveTo>
                  <a:pt x="2239" y="0"/>
                </a:moveTo>
                <a:lnTo>
                  <a:pt x="663" y="4324"/>
                </a:lnTo>
                <a:lnTo>
                  <a:pt x="666" y="4324"/>
                </a:lnTo>
                <a:lnTo>
                  <a:pt x="2242" y="0"/>
                </a:lnTo>
                <a:lnTo>
                  <a:pt x="2239" y="0"/>
                </a:lnTo>
                <a:close/>
                <a:moveTo>
                  <a:pt x="2290" y="0"/>
                </a:moveTo>
                <a:lnTo>
                  <a:pt x="714" y="4324"/>
                </a:lnTo>
                <a:lnTo>
                  <a:pt x="718" y="4324"/>
                </a:lnTo>
                <a:lnTo>
                  <a:pt x="2293" y="0"/>
                </a:lnTo>
                <a:lnTo>
                  <a:pt x="2290" y="0"/>
                </a:lnTo>
                <a:close/>
                <a:moveTo>
                  <a:pt x="2341" y="0"/>
                </a:moveTo>
                <a:lnTo>
                  <a:pt x="765" y="4324"/>
                </a:lnTo>
                <a:lnTo>
                  <a:pt x="769" y="4324"/>
                </a:lnTo>
                <a:lnTo>
                  <a:pt x="2344" y="0"/>
                </a:lnTo>
                <a:lnTo>
                  <a:pt x="2341" y="0"/>
                </a:lnTo>
                <a:close/>
                <a:moveTo>
                  <a:pt x="2392" y="0"/>
                </a:moveTo>
                <a:lnTo>
                  <a:pt x="816" y="4324"/>
                </a:lnTo>
                <a:lnTo>
                  <a:pt x="820" y="4324"/>
                </a:lnTo>
                <a:lnTo>
                  <a:pt x="2395" y="0"/>
                </a:lnTo>
                <a:lnTo>
                  <a:pt x="2392" y="0"/>
                </a:lnTo>
                <a:close/>
                <a:moveTo>
                  <a:pt x="2443" y="0"/>
                </a:moveTo>
                <a:lnTo>
                  <a:pt x="867" y="4324"/>
                </a:lnTo>
                <a:lnTo>
                  <a:pt x="871" y="4324"/>
                </a:lnTo>
                <a:lnTo>
                  <a:pt x="2447" y="0"/>
                </a:lnTo>
                <a:lnTo>
                  <a:pt x="2443" y="0"/>
                </a:lnTo>
                <a:close/>
                <a:moveTo>
                  <a:pt x="2494" y="0"/>
                </a:moveTo>
                <a:lnTo>
                  <a:pt x="918" y="4324"/>
                </a:lnTo>
                <a:lnTo>
                  <a:pt x="922" y="4324"/>
                </a:lnTo>
                <a:lnTo>
                  <a:pt x="2498" y="0"/>
                </a:lnTo>
                <a:lnTo>
                  <a:pt x="2494" y="0"/>
                </a:lnTo>
                <a:close/>
                <a:moveTo>
                  <a:pt x="2545" y="0"/>
                </a:moveTo>
                <a:lnTo>
                  <a:pt x="969" y="4324"/>
                </a:lnTo>
                <a:lnTo>
                  <a:pt x="973" y="4324"/>
                </a:lnTo>
                <a:lnTo>
                  <a:pt x="2549" y="0"/>
                </a:lnTo>
                <a:lnTo>
                  <a:pt x="2545" y="0"/>
                </a:lnTo>
                <a:close/>
                <a:moveTo>
                  <a:pt x="2596" y="0"/>
                </a:moveTo>
                <a:lnTo>
                  <a:pt x="1021" y="4324"/>
                </a:lnTo>
                <a:lnTo>
                  <a:pt x="1024" y="4324"/>
                </a:lnTo>
                <a:lnTo>
                  <a:pt x="2600" y="0"/>
                </a:lnTo>
                <a:lnTo>
                  <a:pt x="2596" y="0"/>
                </a:lnTo>
                <a:close/>
                <a:moveTo>
                  <a:pt x="2647" y="0"/>
                </a:moveTo>
                <a:lnTo>
                  <a:pt x="1072" y="4324"/>
                </a:lnTo>
                <a:lnTo>
                  <a:pt x="1075" y="4324"/>
                </a:lnTo>
                <a:lnTo>
                  <a:pt x="2651" y="0"/>
                </a:lnTo>
                <a:lnTo>
                  <a:pt x="2647" y="0"/>
                </a:lnTo>
                <a:close/>
                <a:moveTo>
                  <a:pt x="2699" y="0"/>
                </a:moveTo>
                <a:lnTo>
                  <a:pt x="1123" y="4324"/>
                </a:lnTo>
                <a:lnTo>
                  <a:pt x="1126" y="4324"/>
                </a:lnTo>
                <a:lnTo>
                  <a:pt x="2702" y="0"/>
                </a:lnTo>
                <a:lnTo>
                  <a:pt x="2699" y="0"/>
                </a:lnTo>
                <a:close/>
                <a:moveTo>
                  <a:pt x="2750" y="0"/>
                </a:moveTo>
                <a:lnTo>
                  <a:pt x="1174" y="4324"/>
                </a:lnTo>
                <a:lnTo>
                  <a:pt x="1177" y="4324"/>
                </a:lnTo>
                <a:lnTo>
                  <a:pt x="2753" y="0"/>
                </a:lnTo>
                <a:lnTo>
                  <a:pt x="2750" y="0"/>
                </a:lnTo>
                <a:close/>
                <a:moveTo>
                  <a:pt x="2801" y="0"/>
                </a:moveTo>
                <a:lnTo>
                  <a:pt x="1225" y="4324"/>
                </a:lnTo>
                <a:lnTo>
                  <a:pt x="1228" y="4324"/>
                </a:lnTo>
                <a:lnTo>
                  <a:pt x="2804" y="0"/>
                </a:lnTo>
                <a:lnTo>
                  <a:pt x="2801" y="0"/>
                </a:lnTo>
                <a:close/>
                <a:moveTo>
                  <a:pt x="2852" y="0"/>
                </a:moveTo>
                <a:lnTo>
                  <a:pt x="1276" y="4324"/>
                </a:lnTo>
                <a:lnTo>
                  <a:pt x="1279" y="4324"/>
                </a:lnTo>
                <a:lnTo>
                  <a:pt x="2855" y="0"/>
                </a:lnTo>
                <a:lnTo>
                  <a:pt x="2852" y="0"/>
                </a:lnTo>
                <a:close/>
                <a:moveTo>
                  <a:pt x="2903" y="0"/>
                </a:moveTo>
                <a:lnTo>
                  <a:pt x="1327" y="4324"/>
                </a:lnTo>
                <a:lnTo>
                  <a:pt x="1330" y="4324"/>
                </a:lnTo>
                <a:lnTo>
                  <a:pt x="2906" y="0"/>
                </a:lnTo>
                <a:lnTo>
                  <a:pt x="2903" y="0"/>
                </a:lnTo>
                <a:close/>
                <a:moveTo>
                  <a:pt x="2954" y="0"/>
                </a:moveTo>
                <a:lnTo>
                  <a:pt x="1378" y="4324"/>
                </a:lnTo>
                <a:lnTo>
                  <a:pt x="1382" y="4324"/>
                </a:lnTo>
                <a:lnTo>
                  <a:pt x="2957" y="0"/>
                </a:lnTo>
                <a:lnTo>
                  <a:pt x="2954" y="0"/>
                </a:lnTo>
                <a:close/>
                <a:moveTo>
                  <a:pt x="3005" y="0"/>
                </a:moveTo>
                <a:lnTo>
                  <a:pt x="1429" y="4324"/>
                </a:lnTo>
                <a:lnTo>
                  <a:pt x="1433" y="4324"/>
                </a:lnTo>
                <a:lnTo>
                  <a:pt x="3008" y="0"/>
                </a:lnTo>
                <a:lnTo>
                  <a:pt x="3005" y="0"/>
                </a:lnTo>
                <a:close/>
                <a:moveTo>
                  <a:pt x="3056" y="0"/>
                </a:moveTo>
                <a:lnTo>
                  <a:pt x="1480" y="4324"/>
                </a:lnTo>
                <a:lnTo>
                  <a:pt x="1484" y="4324"/>
                </a:lnTo>
                <a:lnTo>
                  <a:pt x="3059" y="0"/>
                </a:lnTo>
                <a:lnTo>
                  <a:pt x="3056" y="0"/>
                </a:lnTo>
                <a:close/>
                <a:moveTo>
                  <a:pt x="3107" y="0"/>
                </a:moveTo>
                <a:lnTo>
                  <a:pt x="1531" y="4324"/>
                </a:lnTo>
                <a:lnTo>
                  <a:pt x="1535" y="4324"/>
                </a:lnTo>
                <a:lnTo>
                  <a:pt x="3111" y="0"/>
                </a:lnTo>
                <a:lnTo>
                  <a:pt x="3107" y="0"/>
                </a:lnTo>
                <a:close/>
                <a:moveTo>
                  <a:pt x="3158" y="0"/>
                </a:moveTo>
                <a:lnTo>
                  <a:pt x="1582" y="4324"/>
                </a:lnTo>
                <a:lnTo>
                  <a:pt x="1586" y="4324"/>
                </a:lnTo>
                <a:lnTo>
                  <a:pt x="3162" y="0"/>
                </a:lnTo>
                <a:lnTo>
                  <a:pt x="3158" y="0"/>
                </a:lnTo>
                <a:close/>
                <a:moveTo>
                  <a:pt x="3209" y="0"/>
                </a:moveTo>
                <a:lnTo>
                  <a:pt x="1634" y="4324"/>
                </a:lnTo>
                <a:lnTo>
                  <a:pt x="1637" y="4324"/>
                </a:lnTo>
                <a:lnTo>
                  <a:pt x="3213" y="0"/>
                </a:lnTo>
                <a:lnTo>
                  <a:pt x="3209" y="0"/>
                </a:lnTo>
                <a:close/>
                <a:moveTo>
                  <a:pt x="3260" y="0"/>
                </a:moveTo>
                <a:lnTo>
                  <a:pt x="1685" y="4324"/>
                </a:lnTo>
                <a:lnTo>
                  <a:pt x="1688" y="4324"/>
                </a:lnTo>
                <a:lnTo>
                  <a:pt x="3264" y="0"/>
                </a:lnTo>
                <a:lnTo>
                  <a:pt x="3260" y="0"/>
                </a:lnTo>
                <a:close/>
                <a:moveTo>
                  <a:pt x="3311" y="0"/>
                </a:moveTo>
                <a:lnTo>
                  <a:pt x="1736" y="4324"/>
                </a:lnTo>
                <a:lnTo>
                  <a:pt x="1739" y="4324"/>
                </a:lnTo>
                <a:lnTo>
                  <a:pt x="3315" y="0"/>
                </a:lnTo>
                <a:lnTo>
                  <a:pt x="3311" y="0"/>
                </a:lnTo>
                <a:close/>
                <a:moveTo>
                  <a:pt x="3363" y="0"/>
                </a:moveTo>
                <a:lnTo>
                  <a:pt x="1787" y="4324"/>
                </a:lnTo>
                <a:lnTo>
                  <a:pt x="1790" y="4324"/>
                </a:lnTo>
                <a:lnTo>
                  <a:pt x="3366" y="0"/>
                </a:lnTo>
                <a:lnTo>
                  <a:pt x="3363" y="0"/>
                </a:lnTo>
                <a:close/>
                <a:moveTo>
                  <a:pt x="3414" y="0"/>
                </a:moveTo>
                <a:lnTo>
                  <a:pt x="1838" y="4324"/>
                </a:lnTo>
                <a:lnTo>
                  <a:pt x="1841" y="4324"/>
                </a:lnTo>
                <a:lnTo>
                  <a:pt x="3417" y="0"/>
                </a:lnTo>
                <a:lnTo>
                  <a:pt x="3414" y="0"/>
                </a:lnTo>
                <a:close/>
                <a:moveTo>
                  <a:pt x="3465" y="0"/>
                </a:moveTo>
                <a:lnTo>
                  <a:pt x="1889" y="4324"/>
                </a:lnTo>
                <a:lnTo>
                  <a:pt x="1892" y="4324"/>
                </a:lnTo>
                <a:lnTo>
                  <a:pt x="3468" y="0"/>
                </a:lnTo>
                <a:lnTo>
                  <a:pt x="3465" y="0"/>
                </a:lnTo>
                <a:close/>
                <a:moveTo>
                  <a:pt x="3516" y="0"/>
                </a:moveTo>
                <a:lnTo>
                  <a:pt x="1939" y="4324"/>
                </a:lnTo>
                <a:lnTo>
                  <a:pt x="1942" y="4324"/>
                </a:lnTo>
                <a:lnTo>
                  <a:pt x="3519" y="0"/>
                </a:lnTo>
                <a:lnTo>
                  <a:pt x="3516" y="0"/>
                </a:lnTo>
                <a:close/>
                <a:moveTo>
                  <a:pt x="3567" y="0"/>
                </a:moveTo>
                <a:lnTo>
                  <a:pt x="1990" y="4324"/>
                </a:lnTo>
                <a:lnTo>
                  <a:pt x="1993" y="4324"/>
                </a:lnTo>
                <a:lnTo>
                  <a:pt x="3570" y="0"/>
                </a:lnTo>
                <a:lnTo>
                  <a:pt x="3567" y="0"/>
                </a:lnTo>
                <a:close/>
                <a:moveTo>
                  <a:pt x="3618" y="0"/>
                </a:moveTo>
                <a:lnTo>
                  <a:pt x="2041" y="4324"/>
                </a:lnTo>
                <a:lnTo>
                  <a:pt x="2045" y="4324"/>
                </a:lnTo>
                <a:lnTo>
                  <a:pt x="3621" y="0"/>
                </a:lnTo>
                <a:lnTo>
                  <a:pt x="3618" y="0"/>
                </a:lnTo>
                <a:close/>
                <a:moveTo>
                  <a:pt x="3669" y="0"/>
                </a:moveTo>
                <a:lnTo>
                  <a:pt x="2092" y="4324"/>
                </a:lnTo>
                <a:lnTo>
                  <a:pt x="2096" y="4324"/>
                </a:lnTo>
                <a:lnTo>
                  <a:pt x="3672" y="0"/>
                </a:lnTo>
                <a:lnTo>
                  <a:pt x="3669" y="0"/>
                </a:lnTo>
                <a:close/>
                <a:moveTo>
                  <a:pt x="3720" y="0"/>
                </a:moveTo>
                <a:lnTo>
                  <a:pt x="2143" y="4324"/>
                </a:lnTo>
                <a:lnTo>
                  <a:pt x="2147" y="4324"/>
                </a:lnTo>
                <a:lnTo>
                  <a:pt x="3724" y="0"/>
                </a:lnTo>
                <a:lnTo>
                  <a:pt x="3720" y="0"/>
                </a:lnTo>
                <a:close/>
                <a:moveTo>
                  <a:pt x="3771" y="0"/>
                </a:moveTo>
                <a:lnTo>
                  <a:pt x="2194" y="4324"/>
                </a:lnTo>
                <a:lnTo>
                  <a:pt x="2198" y="4324"/>
                </a:lnTo>
                <a:lnTo>
                  <a:pt x="3775" y="0"/>
                </a:lnTo>
                <a:lnTo>
                  <a:pt x="3771" y="0"/>
                </a:lnTo>
                <a:close/>
                <a:moveTo>
                  <a:pt x="3822" y="0"/>
                </a:moveTo>
                <a:lnTo>
                  <a:pt x="2245" y="4324"/>
                </a:lnTo>
                <a:lnTo>
                  <a:pt x="2249" y="4324"/>
                </a:lnTo>
                <a:lnTo>
                  <a:pt x="3826" y="0"/>
                </a:lnTo>
                <a:lnTo>
                  <a:pt x="3822" y="0"/>
                </a:lnTo>
                <a:close/>
                <a:moveTo>
                  <a:pt x="3873" y="0"/>
                </a:moveTo>
                <a:lnTo>
                  <a:pt x="2297" y="4324"/>
                </a:lnTo>
                <a:lnTo>
                  <a:pt x="2300" y="4324"/>
                </a:lnTo>
                <a:lnTo>
                  <a:pt x="3877" y="0"/>
                </a:lnTo>
                <a:lnTo>
                  <a:pt x="3873" y="0"/>
                </a:lnTo>
                <a:close/>
                <a:moveTo>
                  <a:pt x="3924" y="0"/>
                </a:moveTo>
                <a:lnTo>
                  <a:pt x="2348" y="4324"/>
                </a:lnTo>
                <a:lnTo>
                  <a:pt x="2351" y="4324"/>
                </a:lnTo>
                <a:lnTo>
                  <a:pt x="3928" y="0"/>
                </a:lnTo>
                <a:lnTo>
                  <a:pt x="3924" y="0"/>
                </a:lnTo>
                <a:close/>
                <a:moveTo>
                  <a:pt x="3975" y="0"/>
                </a:moveTo>
                <a:lnTo>
                  <a:pt x="2399" y="4324"/>
                </a:lnTo>
                <a:lnTo>
                  <a:pt x="2402" y="4324"/>
                </a:lnTo>
                <a:lnTo>
                  <a:pt x="3979" y="0"/>
                </a:lnTo>
                <a:lnTo>
                  <a:pt x="3975" y="0"/>
                </a:lnTo>
                <a:close/>
                <a:moveTo>
                  <a:pt x="4027" y="0"/>
                </a:moveTo>
                <a:lnTo>
                  <a:pt x="2450" y="4324"/>
                </a:lnTo>
                <a:lnTo>
                  <a:pt x="2453" y="4324"/>
                </a:lnTo>
                <a:lnTo>
                  <a:pt x="4030" y="0"/>
                </a:lnTo>
                <a:lnTo>
                  <a:pt x="4027" y="0"/>
                </a:lnTo>
                <a:close/>
                <a:moveTo>
                  <a:pt x="4078" y="0"/>
                </a:moveTo>
                <a:lnTo>
                  <a:pt x="2501" y="4324"/>
                </a:lnTo>
                <a:lnTo>
                  <a:pt x="2504" y="4324"/>
                </a:lnTo>
                <a:lnTo>
                  <a:pt x="4081" y="0"/>
                </a:lnTo>
                <a:lnTo>
                  <a:pt x="4078" y="0"/>
                </a:lnTo>
                <a:close/>
                <a:moveTo>
                  <a:pt x="4129" y="0"/>
                </a:moveTo>
                <a:lnTo>
                  <a:pt x="2552" y="4324"/>
                </a:lnTo>
                <a:lnTo>
                  <a:pt x="2555" y="4324"/>
                </a:lnTo>
                <a:lnTo>
                  <a:pt x="4132" y="0"/>
                </a:lnTo>
                <a:lnTo>
                  <a:pt x="4129" y="0"/>
                </a:lnTo>
                <a:close/>
                <a:moveTo>
                  <a:pt x="4180" y="0"/>
                </a:moveTo>
                <a:lnTo>
                  <a:pt x="2603" y="4324"/>
                </a:lnTo>
                <a:lnTo>
                  <a:pt x="2606" y="4324"/>
                </a:lnTo>
                <a:lnTo>
                  <a:pt x="4183" y="0"/>
                </a:lnTo>
                <a:lnTo>
                  <a:pt x="4180" y="0"/>
                </a:lnTo>
                <a:close/>
                <a:moveTo>
                  <a:pt x="4231" y="0"/>
                </a:moveTo>
                <a:lnTo>
                  <a:pt x="2654" y="4324"/>
                </a:lnTo>
                <a:lnTo>
                  <a:pt x="2658" y="4324"/>
                </a:lnTo>
                <a:lnTo>
                  <a:pt x="4234" y="0"/>
                </a:lnTo>
                <a:lnTo>
                  <a:pt x="4231" y="0"/>
                </a:lnTo>
                <a:close/>
                <a:moveTo>
                  <a:pt x="554" y="0"/>
                </a:moveTo>
                <a:lnTo>
                  <a:pt x="0" y="1519"/>
                </a:lnTo>
                <a:lnTo>
                  <a:pt x="0" y="1529"/>
                </a:lnTo>
                <a:lnTo>
                  <a:pt x="558" y="0"/>
                </a:lnTo>
                <a:lnTo>
                  <a:pt x="554" y="0"/>
                </a:lnTo>
                <a:close/>
                <a:moveTo>
                  <a:pt x="605" y="0"/>
                </a:moveTo>
                <a:lnTo>
                  <a:pt x="0" y="1660"/>
                </a:lnTo>
                <a:lnTo>
                  <a:pt x="0" y="1670"/>
                </a:lnTo>
                <a:lnTo>
                  <a:pt x="609" y="0"/>
                </a:lnTo>
                <a:lnTo>
                  <a:pt x="605" y="0"/>
                </a:lnTo>
                <a:close/>
                <a:moveTo>
                  <a:pt x="656" y="0"/>
                </a:moveTo>
                <a:lnTo>
                  <a:pt x="0" y="1800"/>
                </a:lnTo>
                <a:lnTo>
                  <a:pt x="0" y="1810"/>
                </a:lnTo>
                <a:lnTo>
                  <a:pt x="660" y="0"/>
                </a:lnTo>
                <a:lnTo>
                  <a:pt x="656" y="0"/>
                </a:lnTo>
                <a:close/>
                <a:moveTo>
                  <a:pt x="707" y="0"/>
                </a:moveTo>
                <a:lnTo>
                  <a:pt x="0" y="1940"/>
                </a:lnTo>
                <a:lnTo>
                  <a:pt x="0" y="1950"/>
                </a:lnTo>
                <a:lnTo>
                  <a:pt x="711" y="0"/>
                </a:lnTo>
                <a:lnTo>
                  <a:pt x="707" y="0"/>
                </a:lnTo>
                <a:close/>
                <a:moveTo>
                  <a:pt x="758" y="0"/>
                </a:moveTo>
                <a:lnTo>
                  <a:pt x="0" y="2080"/>
                </a:lnTo>
                <a:lnTo>
                  <a:pt x="0" y="2089"/>
                </a:lnTo>
                <a:lnTo>
                  <a:pt x="762" y="0"/>
                </a:lnTo>
                <a:lnTo>
                  <a:pt x="758" y="0"/>
                </a:lnTo>
                <a:close/>
                <a:moveTo>
                  <a:pt x="810" y="0"/>
                </a:moveTo>
                <a:lnTo>
                  <a:pt x="0" y="2220"/>
                </a:lnTo>
                <a:lnTo>
                  <a:pt x="0" y="2229"/>
                </a:lnTo>
                <a:lnTo>
                  <a:pt x="813" y="0"/>
                </a:lnTo>
                <a:lnTo>
                  <a:pt x="810" y="0"/>
                </a:lnTo>
                <a:close/>
                <a:moveTo>
                  <a:pt x="861" y="0"/>
                </a:moveTo>
                <a:lnTo>
                  <a:pt x="0" y="2360"/>
                </a:lnTo>
                <a:lnTo>
                  <a:pt x="0" y="2369"/>
                </a:lnTo>
                <a:lnTo>
                  <a:pt x="864" y="0"/>
                </a:lnTo>
                <a:lnTo>
                  <a:pt x="861" y="0"/>
                </a:lnTo>
                <a:close/>
                <a:moveTo>
                  <a:pt x="912" y="0"/>
                </a:moveTo>
                <a:lnTo>
                  <a:pt x="0" y="2500"/>
                </a:lnTo>
                <a:lnTo>
                  <a:pt x="0" y="2509"/>
                </a:lnTo>
                <a:lnTo>
                  <a:pt x="915" y="0"/>
                </a:lnTo>
                <a:lnTo>
                  <a:pt x="912" y="0"/>
                </a:lnTo>
                <a:close/>
                <a:moveTo>
                  <a:pt x="963" y="0"/>
                </a:moveTo>
                <a:lnTo>
                  <a:pt x="0" y="2640"/>
                </a:lnTo>
                <a:lnTo>
                  <a:pt x="0" y="2649"/>
                </a:lnTo>
                <a:lnTo>
                  <a:pt x="966" y="0"/>
                </a:lnTo>
                <a:lnTo>
                  <a:pt x="963" y="0"/>
                </a:lnTo>
                <a:close/>
                <a:moveTo>
                  <a:pt x="1014" y="0"/>
                </a:moveTo>
                <a:lnTo>
                  <a:pt x="0" y="2781"/>
                </a:lnTo>
                <a:lnTo>
                  <a:pt x="0" y="2790"/>
                </a:lnTo>
                <a:lnTo>
                  <a:pt x="1017" y="0"/>
                </a:lnTo>
                <a:lnTo>
                  <a:pt x="1014" y="0"/>
                </a:lnTo>
                <a:close/>
                <a:moveTo>
                  <a:pt x="1065" y="0"/>
                </a:moveTo>
                <a:lnTo>
                  <a:pt x="0" y="2921"/>
                </a:lnTo>
                <a:lnTo>
                  <a:pt x="0" y="2930"/>
                </a:lnTo>
                <a:lnTo>
                  <a:pt x="1068" y="0"/>
                </a:lnTo>
                <a:lnTo>
                  <a:pt x="1065" y="0"/>
                </a:lnTo>
                <a:close/>
                <a:moveTo>
                  <a:pt x="1116" y="0"/>
                </a:moveTo>
                <a:lnTo>
                  <a:pt x="0" y="3061"/>
                </a:lnTo>
                <a:lnTo>
                  <a:pt x="0" y="3070"/>
                </a:lnTo>
                <a:lnTo>
                  <a:pt x="1119" y="0"/>
                </a:lnTo>
                <a:lnTo>
                  <a:pt x="1116" y="0"/>
                </a:lnTo>
                <a:close/>
                <a:moveTo>
                  <a:pt x="1167" y="0"/>
                </a:moveTo>
                <a:lnTo>
                  <a:pt x="0" y="3201"/>
                </a:lnTo>
                <a:lnTo>
                  <a:pt x="0" y="3210"/>
                </a:lnTo>
                <a:lnTo>
                  <a:pt x="1171" y="0"/>
                </a:lnTo>
                <a:lnTo>
                  <a:pt x="1167" y="0"/>
                </a:lnTo>
                <a:close/>
                <a:moveTo>
                  <a:pt x="1218" y="0"/>
                </a:moveTo>
                <a:lnTo>
                  <a:pt x="0" y="3341"/>
                </a:lnTo>
                <a:lnTo>
                  <a:pt x="0" y="3350"/>
                </a:lnTo>
                <a:lnTo>
                  <a:pt x="1222" y="0"/>
                </a:lnTo>
                <a:lnTo>
                  <a:pt x="1218" y="0"/>
                </a:lnTo>
                <a:close/>
                <a:moveTo>
                  <a:pt x="1269" y="0"/>
                </a:moveTo>
                <a:lnTo>
                  <a:pt x="0" y="3481"/>
                </a:lnTo>
                <a:lnTo>
                  <a:pt x="0" y="3490"/>
                </a:lnTo>
                <a:lnTo>
                  <a:pt x="1273" y="0"/>
                </a:lnTo>
                <a:lnTo>
                  <a:pt x="1269" y="0"/>
                </a:lnTo>
                <a:close/>
                <a:moveTo>
                  <a:pt x="1320" y="0"/>
                </a:moveTo>
                <a:lnTo>
                  <a:pt x="0" y="3620"/>
                </a:lnTo>
                <a:lnTo>
                  <a:pt x="0" y="3630"/>
                </a:lnTo>
                <a:lnTo>
                  <a:pt x="1324" y="0"/>
                </a:lnTo>
                <a:lnTo>
                  <a:pt x="1320" y="0"/>
                </a:lnTo>
                <a:close/>
                <a:moveTo>
                  <a:pt x="1371" y="0"/>
                </a:moveTo>
                <a:lnTo>
                  <a:pt x="0" y="3760"/>
                </a:lnTo>
                <a:lnTo>
                  <a:pt x="0" y="3770"/>
                </a:lnTo>
                <a:lnTo>
                  <a:pt x="1375" y="0"/>
                </a:lnTo>
                <a:lnTo>
                  <a:pt x="1371" y="0"/>
                </a:lnTo>
                <a:close/>
                <a:moveTo>
                  <a:pt x="1423" y="0"/>
                </a:moveTo>
                <a:lnTo>
                  <a:pt x="0" y="3901"/>
                </a:lnTo>
                <a:lnTo>
                  <a:pt x="0" y="3911"/>
                </a:lnTo>
                <a:lnTo>
                  <a:pt x="1426" y="0"/>
                </a:lnTo>
                <a:lnTo>
                  <a:pt x="1423" y="0"/>
                </a:lnTo>
                <a:close/>
                <a:moveTo>
                  <a:pt x="1474" y="0"/>
                </a:moveTo>
                <a:lnTo>
                  <a:pt x="0" y="4041"/>
                </a:lnTo>
                <a:lnTo>
                  <a:pt x="0" y="4051"/>
                </a:lnTo>
                <a:lnTo>
                  <a:pt x="1477" y="0"/>
                </a:lnTo>
                <a:lnTo>
                  <a:pt x="1474" y="0"/>
                </a:lnTo>
                <a:close/>
                <a:moveTo>
                  <a:pt x="1525" y="0"/>
                </a:moveTo>
                <a:lnTo>
                  <a:pt x="0" y="4181"/>
                </a:lnTo>
                <a:lnTo>
                  <a:pt x="0" y="4191"/>
                </a:lnTo>
                <a:lnTo>
                  <a:pt x="1528" y="0"/>
                </a:lnTo>
                <a:lnTo>
                  <a:pt x="1525" y="0"/>
                </a:lnTo>
                <a:close/>
                <a:moveTo>
                  <a:pt x="1576" y="0"/>
                </a:moveTo>
                <a:lnTo>
                  <a:pt x="0" y="4321"/>
                </a:lnTo>
                <a:lnTo>
                  <a:pt x="0" y="4324"/>
                </a:lnTo>
                <a:lnTo>
                  <a:pt x="2" y="4324"/>
                </a:lnTo>
                <a:lnTo>
                  <a:pt x="1579" y="0"/>
                </a:lnTo>
                <a:lnTo>
                  <a:pt x="1576" y="0"/>
                </a:lnTo>
                <a:close/>
                <a:moveTo>
                  <a:pt x="1627" y="0"/>
                </a:moveTo>
                <a:lnTo>
                  <a:pt x="50" y="4324"/>
                </a:lnTo>
                <a:lnTo>
                  <a:pt x="53" y="4324"/>
                </a:lnTo>
                <a:lnTo>
                  <a:pt x="1630" y="0"/>
                </a:lnTo>
                <a:lnTo>
                  <a:pt x="1627" y="0"/>
                </a:lnTo>
                <a:close/>
                <a:moveTo>
                  <a:pt x="1678" y="0"/>
                </a:moveTo>
                <a:lnTo>
                  <a:pt x="101" y="4324"/>
                </a:lnTo>
                <a:lnTo>
                  <a:pt x="105" y="4324"/>
                </a:lnTo>
                <a:lnTo>
                  <a:pt x="1681" y="0"/>
                </a:lnTo>
                <a:lnTo>
                  <a:pt x="1678" y="0"/>
                </a:lnTo>
                <a:close/>
                <a:moveTo>
                  <a:pt x="1729" y="0"/>
                </a:moveTo>
                <a:lnTo>
                  <a:pt x="152" y="4324"/>
                </a:lnTo>
                <a:lnTo>
                  <a:pt x="156" y="4324"/>
                </a:lnTo>
                <a:lnTo>
                  <a:pt x="1732" y="0"/>
                </a:lnTo>
                <a:lnTo>
                  <a:pt x="1729" y="0"/>
                </a:lnTo>
                <a:close/>
                <a:moveTo>
                  <a:pt x="1780" y="0"/>
                </a:moveTo>
                <a:lnTo>
                  <a:pt x="203" y="4324"/>
                </a:lnTo>
                <a:lnTo>
                  <a:pt x="207" y="4324"/>
                </a:lnTo>
                <a:lnTo>
                  <a:pt x="1783" y="0"/>
                </a:lnTo>
                <a:lnTo>
                  <a:pt x="1780" y="0"/>
                </a:lnTo>
                <a:close/>
                <a:moveTo>
                  <a:pt x="1831" y="0"/>
                </a:moveTo>
                <a:lnTo>
                  <a:pt x="254" y="4324"/>
                </a:lnTo>
                <a:lnTo>
                  <a:pt x="258" y="4324"/>
                </a:lnTo>
                <a:lnTo>
                  <a:pt x="1835" y="0"/>
                </a:lnTo>
                <a:lnTo>
                  <a:pt x="1831" y="0"/>
                </a:lnTo>
                <a:close/>
                <a:moveTo>
                  <a:pt x="1882" y="0"/>
                </a:moveTo>
                <a:lnTo>
                  <a:pt x="305" y="4324"/>
                </a:lnTo>
                <a:lnTo>
                  <a:pt x="309" y="4324"/>
                </a:lnTo>
                <a:lnTo>
                  <a:pt x="1886" y="0"/>
                </a:lnTo>
                <a:lnTo>
                  <a:pt x="1882" y="0"/>
                </a:lnTo>
                <a:close/>
                <a:moveTo>
                  <a:pt x="1932" y="0"/>
                </a:moveTo>
                <a:lnTo>
                  <a:pt x="357" y="4324"/>
                </a:lnTo>
                <a:lnTo>
                  <a:pt x="360" y="4324"/>
                </a:lnTo>
                <a:lnTo>
                  <a:pt x="1936" y="0"/>
                </a:lnTo>
                <a:lnTo>
                  <a:pt x="1932" y="0"/>
                </a:lnTo>
                <a:close/>
                <a:moveTo>
                  <a:pt x="6631" y="0"/>
                </a:moveTo>
                <a:lnTo>
                  <a:pt x="5055" y="4324"/>
                </a:lnTo>
                <a:lnTo>
                  <a:pt x="5058" y="4324"/>
                </a:lnTo>
                <a:lnTo>
                  <a:pt x="6634" y="0"/>
                </a:lnTo>
                <a:lnTo>
                  <a:pt x="6631" y="0"/>
                </a:lnTo>
                <a:close/>
                <a:moveTo>
                  <a:pt x="6580" y="0"/>
                </a:moveTo>
                <a:lnTo>
                  <a:pt x="5004" y="4324"/>
                </a:lnTo>
                <a:lnTo>
                  <a:pt x="5007" y="4324"/>
                </a:lnTo>
                <a:lnTo>
                  <a:pt x="6583" y="0"/>
                </a:lnTo>
                <a:lnTo>
                  <a:pt x="6580" y="0"/>
                </a:lnTo>
                <a:close/>
                <a:moveTo>
                  <a:pt x="6682" y="0"/>
                </a:moveTo>
                <a:lnTo>
                  <a:pt x="5106" y="4324"/>
                </a:lnTo>
                <a:lnTo>
                  <a:pt x="5109" y="4324"/>
                </a:lnTo>
                <a:lnTo>
                  <a:pt x="6685" y="0"/>
                </a:lnTo>
                <a:lnTo>
                  <a:pt x="6682" y="0"/>
                </a:lnTo>
                <a:close/>
                <a:moveTo>
                  <a:pt x="6733" y="0"/>
                </a:moveTo>
                <a:lnTo>
                  <a:pt x="5157" y="4324"/>
                </a:lnTo>
                <a:lnTo>
                  <a:pt x="5160" y="4324"/>
                </a:lnTo>
                <a:lnTo>
                  <a:pt x="6736" y="0"/>
                </a:lnTo>
                <a:lnTo>
                  <a:pt x="6733" y="0"/>
                </a:lnTo>
                <a:close/>
                <a:moveTo>
                  <a:pt x="6784" y="0"/>
                </a:moveTo>
                <a:lnTo>
                  <a:pt x="5208" y="4324"/>
                </a:lnTo>
                <a:lnTo>
                  <a:pt x="5211" y="4324"/>
                </a:lnTo>
                <a:lnTo>
                  <a:pt x="6787" y="0"/>
                </a:lnTo>
                <a:lnTo>
                  <a:pt x="6784" y="0"/>
                </a:lnTo>
                <a:close/>
                <a:moveTo>
                  <a:pt x="6835" y="0"/>
                </a:moveTo>
                <a:lnTo>
                  <a:pt x="5259" y="4324"/>
                </a:lnTo>
                <a:lnTo>
                  <a:pt x="5263" y="4324"/>
                </a:lnTo>
                <a:lnTo>
                  <a:pt x="6838" y="0"/>
                </a:lnTo>
                <a:lnTo>
                  <a:pt x="6835" y="0"/>
                </a:lnTo>
                <a:close/>
                <a:moveTo>
                  <a:pt x="6886" y="0"/>
                </a:moveTo>
                <a:lnTo>
                  <a:pt x="5310" y="4324"/>
                </a:lnTo>
                <a:lnTo>
                  <a:pt x="5314" y="4324"/>
                </a:lnTo>
                <a:lnTo>
                  <a:pt x="6889" y="0"/>
                </a:lnTo>
                <a:lnTo>
                  <a:pt x="6886" y="0"/>
                </a:lnTo>
                <a:close/>
                <a:moveTo>
                  <a:pt x="6937" y="0"/>
                </a:moveTo>
                <a:lnTo>
                  <a:pt x="5361" y="4324"/>
                </a:lnTo>
                <a:lnTo>
                  <a:pt x="5365" y="4324"/>
                </a:lnTo>
                <a:lnTo>
                  <a:pt x="6940" y="0"/>
                </a:lnTo>
                <a:lnTo>
                  <a:pt x="6937" y="0"/>
                </a:lnTo>
                <a:close/>
                <a:moveTo>
                  <a:pt x="6988" y="0"/>
                </a:moveTo>
                <a:lnTo>
                  <a:pt x="5412" y="4324"/>
                </a:lnTo>
                <a:lnTo>
                  <a:pt x="5416" y="4324"/>
                </a:lnTo>
                <a:lnTo>
                  <a:pt x="6992" y="0"/>
                </a:lnTo>
                <a:lnTo>
                  <a:pt x="6988" y="0"/>
                </a:lnTo>
                <a:close/>
                <a:moveTo>
                  <a:pt x="7039" y="0"/>
                </a:moveTo>
                <a:lnTo>
                  <a:pt x="5463" y="4324"/>
                </a:lnTo>
                <a:lnTo>
                  <a:pt x="5467" y="4324"/>
                </a:lnTo>
                <a:lnTo>
                  <a:pt x="7043" y="0"/>
                </a:lnTo>
                <a:lnTo>
                  <a:pt x="7039" y="0"/>
                </a:lnTo>
                <a:close/>
                <a:moveTo>
                  <a:pt x="7090" y="0"/>
                </a:moveTo>
                <a:lnTo>
                  <a:pt x="5515" y="4324"/>
                </a:lnTo>
                <a:lnTo>
                  <a:pt x="5518" y="4324"/>
                </a:lnTo>
                <a:lnTo>
                  <a:pt x="7094" y="0"/>
                </a:lnTo>
                <a:lnTo>
                  <a:pt x="7090" y="0"/>
                </a:lnTo>
                <a:close/>
                <a:moveTo>
                  <a:pt x="7141" y="0"/>
                </a:moveTo>
                <a:lnTo>
                  <a:pt x="5566" y="4324"/>
                </a:lnTo>
                <a:lnTo>
                  <a:pt x="5569" y="4324"/>
                </a:lnTo>
                <a:lnTo>
                  <a:pt x="7145" y="0"/>
                </a:lnTo>
                <a:lnTo>
                  <a:pt x="7141" y="0"/>
                </a:lnTo>
                <a:close/>
                <a:moveTo>
                  <a:pt x="7192" y="0"/>
                </a:moveTo>
                <a:lnTo>
                  <a:pt x="5617" y="4324"/>
                </a:lnTo>
                <a:lnTo>
                  <a:pt x="5620" y="4324"/>
                </a:lnTo>
                <a:lnTo>
                  <a:pt x="7196" y="0"/>
                </a:lnTo>
                <a:lnTo>
                  <a:pt x="7192" y="0"/>
                </a:lnTo>
                <a:close/>
                <a:moveTo>
                  <a:pt x="7244" y="0"/>
                </a:moveTo>
                <a:lnTo>
                  <a:pt x="5668" y="4324"/>
                </a:lnTo>
                <a:lnTo>
                  <a:pt x="5671" y="4324"/>
                </a:lnTo>
                <a:lnTo>
                  <a:pt x="7247" y="0"/>
                </a:lnTo>
                <a:lnTo>
                  <a:pt x="7244" y="0"/>
                </a:lnTo>
                <a:close/>
                <a:moveTo>
                  <a:pt x="7295" y="0"/>
                </a:moveTo>
                <a:lnTo>
                  <a:pt x="5719" y="4324"/>
                </a:lnTo>
                <a:lnTo>
                  <a:pt x="5722" y="4324"/>
                </a:lnTo>
                <a:lnTo>
                  <a:pt x="7298" y="0"/>
                </a:lnTo>
                <a:lnTo>
                  <a:pt x="7295" y="0"/>
                </a:lnTo>
                <a:close/>
                <a:moveTo>
                  <a:pt x="7346" y="0"/>
                </a:moveTo>
                <a:lnTo>
                  <a:pt x="5769" y="4324"/>
                </a:lnTo>
                <a:lnTo>
                  <a:pt x="5772" y="4324"/>
                </a:lnTo>
                <a:lnTo>
                  <a:pt x="7349" y="0"/>
                </a:lnTo>
                <a:lnTo>
                  <a:pt x="7346" y="0"/>
                </a:lnTo>
                <a:close/>
                <a:moveTo>
                  <a:pt x="7397" y="0"/>
                </a:moveTo>
                <a:lnTo>
                  <a:pt x="5820" y="4324"/>
                </a:lnTo>
                <a:lnTo>
                  <a:pt x="5823" y="4324"/>
                </a:lnTo>
                <a:lnTo>
                  <a:pt x="7400" y="0"/>
                </a:lnTo>
                <a:lnTo>
                  <a:pt x="7397" y="0"/>
                </a:lnTo>
                <a:close/>
                <a:moveTo>
                  <a:pt x="7448" y="0"/>
                </a:moveTo>
                <a:lnTo>
                  <a:pt x="5871" y="4324"/>
                </a:lnTo>
                <a:lnTo>
                  <a:pt x="5874" y="4324"/>
                </a:lnTo>
                <a:lnTo>
                  <a:pt x="7451" y="0"/>
                </a:lnTo>
                <a:lnTo>
                  <a:pt x="7448" y="0"/>
                </a:lnTo>
                <a:close/>
                <a:moveTo>
                  <a:pt x="7499" y="0"/>
                </a:moveTo>
                <a:lnTo>
                  <a:pt x="5922" y="4324"/>
                </a:lnTo>
                <a:lnTo>
                  <a:pt x="5926" y="4324"/>
                </a:lnTo>
                <a:lnTo>
                  <a:pt x="7502" y="0"/>
                </a:lnTo>
                <a:lnTo>
                  <a:pt x="7499" y="0"/>
                </a:lnTo>
                <a:close/>
                <a:moveTo>
                  <a:pt x="7550" y="0"/>
                </a:moveTo>
                <a:lnTo>
                  <a:pt x="5973" y="4324"/>
                </a:lnTo>
                <a:lnTo>
                  <a:pt x="5977" y="4324"/>
                </a:lnTo>
                <a:lnTo>
                  <a:pt x="7553" y="0"/>
                </a:lnTo>
                <a:lnTo>
                  <a:pt x="7550" y="0"/>
                </a:lnTo>
                <a:close/>
                <a:moveTo>
                  <a:pt x="7601" y="0"/>
                </a:moveTo>
                <a:lnTo>
                  <a:pt x="6024" y="4324"/>
                </a:lnTo>
                <a:lnTo>
                  <a:pt x="6028" y="4324"/>
                </a:lnTo>
                <a:lnTo>
                  <a:pt x="7605" y="0"/>
                </a:lnTo>
                <a:lnTo>
                  <a:pt x="7601" y="0"/>
                </a:lnTo>
                <a:close/>
                <a:moveTo>
                  <a:pt x="7652" y="0"/>
                </a:moveTo>
                <a:lnTo>
                  <a:pt x="6075" y="4324"/>
                </a:lnTo>
                <a:lnTo>
                  <a:pt x="6079" y="4324"/>
                </a:lnTo>
                <a:lnTo>
                  <a:pt x="7656" y="0"/>
                </a:lnTo>
                <a:lnTo>
                  <a:pt x="7652" y="0"/>
                </a:lnTo>
                <a:close/>
                <a:moveTo>
                  <a:pt x="6126" y="4324"/>
                </a:moveTo>
                <a:lnTo>
                  <a:pt x="6130" y="4324"/>
                </a:lnTo>
                <a:lnTo>
                  <a:pt x="7678" y="79"/>
                </a:lnTo>
                <a:lnTo>
                  <a:pt x="7678" y="69"/>
                </a:lnTo>
                <a:lnTo>
                  <a:pt x="6126" y="4324"/>
                </a:lnTo>
                <a:close/>
                <a:moveTo>
                  <a:pt x="6181" y="4324"/>
                </a:moveTo>
                <a:lnTo>
                  <a:pt x="7678" y="219"/>
                </a:lnTo>
                <a:lnTo>
                  <a:pt x="7678" y="209"/>
                </a:lnTo>
                <a:lnTo>
                  <a:pt x="6178" y="4324"/>
                </a:lnTo>
                <a:lnTo>
                  <a:pt x="6181" y="4324"/>
                </a:lnTo>
                <a:close/>
                <a:moveTo>
                  <a:pt x="6232" y="4324"/>
                </a:moveTo>
                <a:lnTo>
                  <a:pt x="7678" y="358"/>
                </a:lnTo>
                <a:lnTo>
                  <a:pt x="7678" y="349"/>
                </a:lnTo>
                <a:lnTo>
                  <a:pt x="6229" y="4324"/>
                </a:lnTo>
                <a:lnTo>
                  <a:pt x="6232" y="4324"/>
                </a:lnTo>
                <a:close/>
                <a:moveTo>
                  <a:pt x="4333" y="0"/>
                </a:moveTo>
                <a:lnTo>
                  <a:pt x="2756" y="4324"/>
                </a:lnTo>
                <a:lnTo>
                  <a:pt x="2760" y="4324"/>
                </a:lnTo>
                <a:lnTo>
                  <a:pt x="4336" y="0"/>
                </a:lnTo>
                <a:lnTo>
                  <a:pt x="4333" y="0"/>
                </a:lnTo>
                <a:close/>
                <a:moveTo>
                  <a:pt x="4282" y="0"/>
                </a:moveTo>
                <a:lnTo>
                  <a:pt x="2705" y="4324"/>
                </a:lnTo>
                <a:lnTo>
                  <a:pt x="2709" y="4324"/>
                </a:lnTo>
                <a:lnTo>
                  <a:pt x="4285" y="0"/>
                </a:lnTo>
                <a:lnTo>
                  <a:pt x="4282" y="0"/>
                </a:lnTo>
                <a:close/>
                <a:moveTo>
                  <a:pt x="4384" y="0"/>
                </a:moveTo>
                <a:lnTo>
                  <a:pt x="2807" y="4324"/>
                </a:lnTo>
                <a:lnTo>
                  <a:pt x="2811" y="4324"/>
                </a:lnTo>
                <a:lnTo>
                  <a:pt x="4388" y="0"/>
                </a:lnTo>
                <a:lnTo>
                  <a:pt x="4384" y="0"/>
                </a:lnTo>
                <a:close/>
                <a:moveTo>
                  <a:pt x="4435" y="0"/>
                </a:moveTo>
                <a:lnTo>
                  <a:pt x="2858" y="4324"/>
                </a:lnTo>
                <a:lnTo>
                  <a:pt x="2862" y="4324"/>
                </a:lnTo>
                <a:lnTo>
                  <a:pt x="4439" y="0"/>
                </a:lnTo>
                <a:lnTo>
                  <a:pt x="4435" y="0"/>
                </a:lnTo>
                <a:close/>
                <a:moveTo>
                  <a:pt x="4486" y="0"/>
                </a:moveTo>
                <a:lnTo>
                  <a:pt x="2909" y="4324"/>
                </a:lnTo>
                <a:lnTo>
                  <a:pt x="2913" y="4324"/>
                </a:lnTo>
                <a:lnTo>
                  <a:pt x="4490" y="0"/>
                </a:lnTo>
                <a:lnTo>
                  <a:pt x="4486" y="0"/>
                </a:lnTo>
                <a:close/>
                <a:moveTo>
                  <a:pt x="4537" y="0"/>
                </a:moveTo>
                <a:lnTo>
                  <a:pt x="2961" y="4324"/>
                </a:lnTo>
                <a:lnTo>
                  <a:pt x="2964" y="4324"/>
                </a:lnTo>
                <a:lnTo>
                  <a:pt x="4541" y="0"/>
                </a:lnTo>
                <a:lnTo>
                  <a:pt x="4537" y="0"/>
                </a:lnTo>
                <a:close/>
                <a:moveTo>
                  <a:pt x="4588" y="0"/>
                </a:moveTo>
                <a:lnTo>
                  <a:pt x="3012" y="4324"/>
                </a:lnTo>
                <a:lnTo>
                  <a:pt x="3015" y="4324"/>
                </a:lnTo>
                <a:lnTo>
                  <a:pt x="4592" y="0"/>
                </a:lnTo>
                <a:lnTo>
                  <a:pt x="4588" y="0"/>
                </a:lnTo>
                <a:close/>
                <a:moveTo>
                  <a:pt x="4640" y="0"/>
                </a:moveTo>
                <a:lnTo>
                  <a:pt x="3063" y="4324"/>
                </a:lnTo>
                <a:lnTo>
                  <a:pt x="3066" y="4324"/>
                </a:lnTo>
                <a:lnTo>
                  <a:pt x="4643" y="0"/>
                </a:lnTo>
                <a:lnTo>
                  <a:pt x="4640" y="0"/>
                </a:lnTo>
                <a:close/>
                <a:moveTo>
                  <a:pt x="4691" y="0"/>
                </a:moveTo>
                <a:lnTo>
                  <a:pt x="3114" y="4324"/>
                </a:lnTo>
                <a:lnTo>
                  <a:pt x="3117" y="4324"/>
                </a:lnTo>
                <a:lnTo>
                  <a:pt x="4694" y="0"/>
                </a:lnTo>
                <a:lnTo>
                  <a:pt x="4691" y="0"/>
                </a:lnTo>
                <a:close/>
                <a:moveTo>
                  <a:pt x="4742" y="0"/>
                </a:moveTo>
                <a:lnTo>
                  <a:pt x="3165" y="4324"/>
                </a:lnTo>
                <a:lnTo>
                  <a:pt x="3168" y="4324"/>
                </a:lnTo>
                <a:lnTo>
                  <a:pt x="4745" y="0"/>
                </a:lnTo>
                <a:lnTo>
                  <a:pt x="4742" y="0"/>
                </a:lnTo>
                <a:close/>
                <a:moveTo>
                  <a:pt x="4793" y="0"/>
                </a:moveTo>
                <a:lnTo>
                  <a:pt x="3216" y="4324"/>
                </a:lnTo>
                <a:lnTo>
                  <a:pt x="3219" y="4324"/>
                </a:lnTo>
                <a:lnTo>
                  <a:pt x="4796" y="0"/>
                </a:lnTo>
                <a:lnTo>
                  <a:pt x="4793" y="0"/>
                </a:lnTo>
                <a:close/>
                <a:moveTo>
                  <a:pt x="4844" y="0"/>
                </a:moveTo>
                <a:lnTo>
                  <a:pt x="3267" y="4324"/>
                </a:lnTo>
                <a:lnTo>
                  <a:pt x="3270" y="4324"/>
                </a:lnTo>
                <a:lnTo>
                  <a:pt x="4847" y="0"/>
                </a:lnTo>
                <a:lnTo>
                  <a:pt x="4844" y="0"/>
                </a:lnTo>
                <a:close/>
                <a:moveTo>
                  <a:pt x="4895" y="0"/>
                </a:moveTo>
                <a:lnTo>
                  <a:pt x="3318" y="4324"/>
                </a:lnTo>
                <a:lnTo>
                  <a:pt x="3322" y="4324"/>
                </a:lnTo>
                <a:lnTo>
                  <a:pt x="4898" y="0"/>
                </a:lnTo>
                <a:lnTo>
                  <a:pt x="4895" y="0"/>
                </a:lnTo>
                <a:close/>
                <a:moveTo>
                  <a:pt x="4946" y="0"/>
                </a:moveTo>
                <a:lnTo>
                  <a:pt x="3369" y="4324"/>
                </a:lnTo>
                <a:lnTo>
                  <a:pt x="3373" y="4324"/>
                </a:lnTo>
                <a:lnTo>
                  <a:pt x="4949" y="0"/>
                </a:lnTo>
                <a:lnTo>
                  <a:pt x="4946" y="0"/>
                </a:lnTo>
                <a:close/>
                <a:moveTo>
                  <a:pt x="4997" y="0"/>
                </a:moveTo>
                <a:lnTo>
                  <a:pt x="3420" y="4324"/>
                </a:lnTo>
                <a:lnTo>
                  <a:pt x="3424" y="4324"/>
                </a:lnTo>
                <a:lnTo>
                  <a:pt x="5000" y="0"/>
                </a:lnTo>
                <a:lnTo>
                  <a:pt x="4997" y="0"/>
                </a:lnTo>
                <a:close/>
                <a:moveTo>
                  <a:pt x="5048" y="0"/>
                </a:moveTo>
                <a:lnTo>
                  <a:pt x="3471" y="4324"/>
                </a:lnTo>
                <a:lnTo>
                  <a:pt x="3475" y="4324"/>
                </a:lnTo>
                <a:lnTo>
                  <a:pt x="5052" y="0"/>
                </a:lnTo>
                <a:lnTo>
                  <a:pt x="5048" y="0"/>
                </a:lnTo>
                <a:close/>
                <a:moveTo>
                  <a:pt x="5099" y="0"/>
                </a:moveTo>
                <a:lnTo>
                  <a:pt x="3522" y="4324"/>
                </a:lnTo>
                <a:lnTo>
                  <a:pt x="3526" y="4324"/>
                </a:lnTo>
                <a:lnTo>
                  <a:pt x="5103" y="0"/>
                </a:lnTo>
                <a:lnTo>
                  <a:pt x="5099" y="0"/>
                </a:lnTo>
                <a:close/>
                <a:moveTo>
                  <a:pt x="5150" y="0"/>
                </a:moveTo>
                <a:lnTo>
                  <a:pt x="3574" y="4324"/>
                </a:lnTo>
                <a:lnTo>
                  <a:pt x="3577" y="4324"/>
                </a:lnTo>
                <a:lnTo>
                  <a:pt x="5154" y="0"/>
                </a:lnTo>
                <a:lnTo>
                  <a:pt x="5150" y="0"/>
                </a:lnTo>
                <a:close/>
                <a:moveTo>
                  <a:pt x="5201" y="0"/>
                </a:moveTo>
                <a:lnTo>
                  <a:pt x="3625" y="4324"/>
                </a:lnTo>
                <a:lnTo>
                  <a:pt x="3628" y="4324"/>
                </a:lnTo>
                <a:lnTo>
                  <a:pt x="5205" y="0"/>
                </a:lnTo>
                <a:lnTo>
                  <a:pt x="5201" y="0"/>
                </a:lnTo>
                <a:close/>
                <a:moveTo>
                  <a:pt x="5252" y="0"/>
                </a:moveTo>
                <a:lnTo>
                  <a:pt x="3676" y="4324"/>
                </a:lnTo>
                <a:lnTo>
                  <a:pt x="3679" y="4324"/>
                </a:lnTo>
                <a:lnTo>
                  <a:pt x="5256" y="0"/>
                </a:lnTo>
                <a:lnTo>
                  <a:pt x="5252" y="0"/>
                </a:lnTo>
                <a:close/>
                <a:moveTo>
                  <a:pt x="5304" y="0"/>
                </a:moveTo>
                <a:lnTo>
                  <a:pt x="3727" y="4324"/>
                </a:lnTo>
                <a:lnTo>
                  <a:pt x="3730" y="4324"/>
                </a:lnTo>
                <a:lnTo>
                  <a:pt x="5307" y="0"/>
                </a:lnTo>
                <a:lnTo>
                  <a:pt x="5304" y="0"/>
                </a:lnTo>
                <a:close/>
                <a:moveTo>
                  <a:pt x="5355" y="0"/>
                </a:moveTo>
                <a:lnTo>
                  <a:pt x="3778" y="4324"/>
                </a:lnTo>
                <a:lnTo>
                  <a:pt x="3781" y="4324"/>
                </a:lnTo>
                <a:lnTo>
                  <a:pt x="5358" y="0"/>
                </a:lnTo>
                <a:lnTo>
                  <a:pt x="5355" y="0"/>
                </a:lnTo>
                <a:close/>
                <a:moveTo>
                  <a:pt x="5406" y="0"/>
                </a:moveTo>
                <a:lnTo>
                  <a:pt x="3829" y="4324"/>
                </a:lnTo>
                <a:lnTo>
                  <a:pt x="3832" y="4324"/>
                </a:lnTo>
                <a:lnTo>
                  <a:pt x="5409" y="0"/>
                </a:lnTo>
                <a:lnTo>
                  <a:pt x="5406" y="0"/>
                </a:lnTo>
                <a:close/>
                <a:moveTo>
                  <a:pt x="5457" y="0"/>
                </a:moveTo>
                <a:lnTo>
                  <a:pt x="3880" y="4324"/>
                </a:lnTo>
                <a:lnTo>
                  <a:pt x="3883" y="4324"/>
                </a:lnTo>
                <a:lnTo>
                  <a:pt x="5460" y="0"/>
                </a:lnTo>
                <a:lnTo>
                  <a:pt x="5457" y="0"/>
                </a:lnTo>
                <a:close/>
                <a:moveTo>
                  <a:pt x="5508" y="0"/>
                </a:moveTo>
                <a:lnTo>
                  <a:pt x="3931" y="4324"/>
                </a:lnTo>
                <a:lnTo>
                  <a:pt x="3934" y="4324"/>
                </a:lnTo>
                <a:lnTo>
                  <a:pt x="5511" y="0"/>
                </a:lnTo>
                <a:lnTo>
                  <a:pt x="5508" y="0"/>
                </a:lnTo>
                <a:close/>
                <a:moveTo>
                  <a:pt x="5559" y="0"/>
                </a:moveTo>
                <a:lnTo>
                  <a:pt x="3982" y="4324"/>
                </a:lnTo>
                <a:lnTo>
                  <a:pt x="3986" y="4324"/>
                </a:lnTo>
                <a:lnTo>
                  <a:pt x="5562" y="0"/>
                </a:lnTo>
                <a:lnTo>
                  <a:pt x="5559" y="0"/>
                </a:lnTo>
                <a:close/>
                <a:moveTo>
                  <a:pt x="5610" y="0"/>
                </a:moveTo>
                <a:lnTo>
                  <a:pt x="4033" y="4324"/>
                </a:lnTo>
                <a:lnTo>
                  <a:pt x="4037" y="4324"/>
                </a:lnTo>
                <a:lnTo>
                  <a:pt x="5613" y="0"/>
                </a:lnTo>
                <a:lnTo>
                  <a:pt x="5610" y="0"/>
                </a:lnTo>
                <a:close/>
                <a:moveTo>
                  <a:pt x="5661" y="0"/>
                </a:moveTo>
                <a:lnTo>
                  <a:pt x="4084" y="4324"/>
                </a:lnTo>
                <a:lnTo>
                  <a:pt x="4088" y="4324"/>
                </a:lnTo>
                <a:lnTo>
                  <a:pt x="5665" y="0"/>
                </a:lnTo>
                <a:lnTo>
                  <a:pt x="5661" y="0"/>
                </a:lnTo>
                <a:close/>
                <a:moveTo>
                  <a:pt x="5712" y="0"/>
                </a:moveTo>
                <a:lnTo>
                  <a:pt x="4135" y="4324"/>
                </a:lnTo>
                <a:lnTo>
                  <a:pt x="4139" y="4324"/>
                </a:lnTo>
                <a:lnTo>
                  <a:pt x="5716" y="0"/>
                </a:lnTo>
                <a:lnTo>
                  <a:pt x="5712" y="0"/>
                </a:lnTo>
                <a:close/>
                <a:moveTo>
                  <a:pt x="5762" y="0"/>
                </a:moveTo>
                <a:lnTo>
                  <a:pt x="4186" y="4324"/>
                </a:lnTo>
                <a:lnTo>
                  <a:pt x="4190" y="4324"/>
                </a:lnTo>
                <a:lnTo>
                  <a:pt x="5766" y="0"/>
                </a:lnTo>
                <a:lnTo>
                  <a:pt x="5762" y="0"/>
                </a:lnTo>
                <a:close/>
                <a:moveTo>
                  <a:pt x="5813" y="0"/>
                </a:moveTo>
                <a:lnTo>
                  <a:pt x="4238" y="4324"/>
                </a:lnTo>
                <a:lnTo>
                  <a:pt x="4241" y="4324"/>
                </a:lnTo>
                <a:lnTo>
                  <a:pt x="5817" y="0"/>
                </a:lnTo>
                <a:lnTo>
                  <a:pt x="5813" y="0"/>
                </a:lnTo>
                <a:close/>
                <a:moveTo>
                  <a:pt x="5864" y="0"/>
                </a:moveTo>
                <a:lnTo>
                  <a:pt x="4289" y="4324"/>
                </a:lnTo>
                <a:lnTo>
                  <a:pt x="4292" y="4324"/>
                </a:lnTo>
                <a:lnTo>
                  <a:pt x="5868" y="0"/>
                </a:lnTo>
                <a:lnTo>
                  <a:pt x="5864" y="0"/>
                </a:lnTo>
                <a:close/>
                <a:moveTo>
                  <a:pt x="5915" y="0"/>
                </a:moveTo>
                <a:lnTo>
                  <a:pt x="4340" y="4324"/>
                </a:lnTo>
                <a:lnTo>
                  <a:pt x="4343" y="4324"/>
                </a:lnTo>
                <a:lnTo>
                  <a:pt x="5919" y="0"/>
                </a:lnTo>
                <a:lnTo>
                  <a:pt x="5915" y="0"/>
                </a:lnTo>
                <a:close/>
                <a:moveTo>
                  <a:pt x="5967" y="0"/>
                </a:moveTo>
                <a:lnTo>
                  <a:pt x="4391" y="4324"/>
                </a:lnTo>
                <a:lnTo>
                  <a:pt x="4394" y="4324"/>
                </a:lnTo>
                <a:lnTo>
                  <a:pt x="5970" y="0"/>
                </a:lnTo>
                <a:lnTo>
                  <a:pt x="5967" y="0"/>
                </a:lnTo>
                <a:close/>
                <a:moveTo>
                  <a:pt x="6018" y="0"/>
                </a:moveTo>
                <a:lnTo>
                  <a:pt x="4442" y="4324"/>
                </a:lnTo>
                <a:lnTo>
                  <a:pt x="4445" y="4324"/>
                </a:lnTo>
                <a:lnTo>
                  <a:pt x="6021" y="0"/>
                </a:lnTo>
                <a:lnTo>
                  <a:pt x="6018" y="0"/>
                </a:lnTo>
                <a:close/>
                <a:moveTo>
                  <a:pt x="6069" y="0"/>
                </a:moveTo>
                <a:lnTo>
                  <a:pt x="4493" y="4324"/>
                </a:lnTo>
                <a:lnTo>
                  <a:pt x="4496" y="4324"/>
                </a:lnTo>
                <a:lnTo>
                  <a:pt x="6072" y="0"/>
                </a:lnTo>
                <a:lnTo>
                  <a:pt x="6069" y="0"/>
                </a:lnTo>
                <a:close/>
                <a:moveTo>
                  <a:pt x="6120" y="0"/>
                </a:moveTo>
                <a:lnTo>
                  <a:pt x="4544" y="4324"/>
                </a:lnTo>
                <a:lnTo>
                  <a:pt x="4547" y="4324"/>
                </a:lnTo>
                <a:lnTo>
                  <a:pt x="6123" y="0"/>
                </a:lnTo>
                <a:lnTo>
                  <a:pt x="6120" y="0"/>
                </a:lnTo>
                <a:close/>
                <a:moveTo>
                  <a:pt x="6171" y="0"/>
                </a:moveTo>
                <a:lnTo>
                  <a:pt x="4595" y="4324"/>
                </a:lnTo>
                <a:lnTo>
                  <a:pt x="4599" y="4324"/>
                </a:lnTo>
                <a:lnTo>
                  <a:pt x="6174" y="0"/>
                </a:lnTo>
                <a:lnTo>
                  <a:pt x="6171" y="0"/>
                </a:lnTo>
                <a:close/>
                <a:moveTo>
                  <a:pt x="6222" y="0"/>
                </a:moveTo>
                <a:lnTo>
                  <a:pt x="4646" y="4324"/>
                </a:lnTo>
                <a:lnTo>
                  <a:pt x="4650" y="4324"/>
                </a:lnTo>
                <a:lnTo>
                  <a:pt x="6225" y="0"/>
                </a:lnTo>
                <a:lnTo>
                  <a:pt x="6222" y="0"/>
                </a:lnTo>
                <a:close/>
                <a:moveTo>
                  <a:pt x="6273" y="0"/>
                </a:moveTo>
                <a:lnTo>
                  <a:pt x="4697" y="4324"/>
                </a:lnTo>
                <a:lnTo>
                  <a:pt x="4701" y="4324"/>
                </a:lnTo>
                <a:lnTo>
                  <a:pt x="6276" y="0"/>
                </a:lnTo>
                <a:lnTo>
                  <a:pt x="6273" y="0"/>
                </a:lnTo>
                <a:close/>
                <a:moveTo>
                  <a:pt x="6324" y="0"/>
                </a:moveTo>
                <a:lnTo>
                  <a:pt x="4748" y="4324"/>
                </a:lnTo>
                <a:lnTo>
                  <a:pt x="4752" y="4324"/>
                </a:lnTo>
                <a:lnTo>
                  <a:pt x="6328" y="0"/>
                </a:lnTo>
                <a:lnTo>
                  <a:pt x="6324" y="0"/>
                </a:lnTo>
                <a:close/>
                <a:moveTo>
                  <a:pt x="6375" y="0"/>
                </a:moveTo>
                <a:lnTo>
                  <a:pt x="4799" y="4324"/>
                </a:lnTo>
                <a:lnTo>
                  <a:pt x="4803" y="4324"/>
                </a:lnTo>
                <a:lnTo>
                  <a:pt x="6379" y="0"/>
                </a:lnTo>
                <a:lnTo>
                  <a:pt x="6375" y="0"/>
                </a:lnTo>
                <a:close/>
                <a:moveTo>
                  <a:pt x="6426" y="0"/>
                </a:moveTo>
                <a:lnTo>
                  <a:pt x="4850" y="4324"/>
                </a:lnTo>
                <a:lnTo>
                  <a:pt x="4854" y="4324"/>
                </a:lnTo>
                <a:lnTo>
                  <a:pt x="6430" y="0"/>
                </a:lnTo>
                <a:lnTo>
                  <a:pt x="6426" y="0"/>
                </a:lnTo>
                <a:close/>
                <a:moveTo>
                  <a:pt x="6477" y="0"/>
                </a:moveTo>
                <a:lnTo>
                  <a:pt x="4902" y="4324"/>
                </a:lnTo>
                <a:lnTo>
                  <a:pt x="4905" y="4324"/>
                </a:lnTo>
                <a:lnTo>
                  <a:pt x="6481" y="0"/>
                </a:lnTo>
                <a:lnTo>
                  <a:pt x="6477" y="0"/>
                </a:lnTo>
                <a:close/>
                <a:moveTo>
                  <a:pt x="6528" y="0"/>
                </a:moveTo>
                <a:lnTo>
                  <a:pt x="4953" y="4324"/>
                </a:lnTo>
                <a:lnTo>
                  <a:pt x="4956" y="4324"/>
                </a:lnTo>
                <a:lnTo>
                  <a:pt x="6532" y="0"/>
                </a:lnTo>
                <a:lnTo>
                  <a:pt x="6528" y="0"/>
                </a:lnTo>
                <a:close/>
                <a:moveTo>
                  <a:pt x="6283" y="4324"/>
                </a:moveTo>
                <a:lnTo>
                  <a:pt x="7678" y="498"/>
                </a:lnTo>
                <a:lnTo>
                  <a:pt x="7678" y="489"/>
                </a:lnTo>
                <a:lnTo>
                  <a:pt x="6280" y="4324"/>
                </a:lnTo>
                <a:lnTo>
                  <a:pt x="6283" y="4324"/>
                </a:lnTo>
                <a:close/>
                <a:moveTo>
                  <a:pt x="6334" y="4324"/>
                </a:moveTo>
                <a:lnTo>
                  <a:pt x="7678" y="639"/>
                </a:lnTo>
                <a:lnTo>
                  <a:pt x="7678" y="630"/>
                </a:lnTo>
                <a:lnTo>
                  <a:pt x="6331" y="4324"/>
                </a:lnTo>
                <a:lnTo>
                  <a:pt x="6334" y="4324"/>
                </a:lnTo>
                <a:close/>
                <a:moveTo>
                  <a:pt x="6385" y="4324"/>
                </a:moveTo>
                <a:lnTo>
                  <a:pt x="7678" y="779"/>
                </a:lnTo>
                <a:lnTo>
                  <a:pt x="7678" y="770"/>
                </a:lnTo>
                <a:lnTo>
                  <a:pt x="6382" y="4324"/>
                </a:lnTo>
                <a:lnTo>
                  <a:pt x="6385" y="4324"/>
                </a:lnTo>
                <a:close/>
                <a:moveTo>
                  <a:pt x="6436" y="4324"/>
                </a:moveTo>
                <a:lnTo>
                  <a:pt x="7678" y="919"/>
                </a:lnTo>
                <a:lnTo>
                  <a:pt x="7678" y="910"/>
                </a:lnTo>
                <a:lnTo>
                  <a:pt x="6433" y="4324"/>
                </a:lnTo>
                <a:lnTo>
                  <a:pt x="6436" y="4324"/>
                </a:lnTo>
                <a:close/>
                <a:moveTo>
                  <a:pt x="6487" y="4324"/>
                </a:moveTo>
                <a:lnTo>
                  <a:pt x="7678" y="1059"/>
                </a:lnTo>
                <a:lnTo>
                  <a:pt x="7678" y="1050"/>
                </a:lnTo>
                <a:lnTo>
                  <a:pt x="6484" y="4324"/>
                </a:lnTo>
                <a:lnTo>
                  <a:pt x="6487" y="4324"/>
                </a:lnTo>
                <a:close/>
                <a:moveTo>
                  <a:pt x="6539" y="4324"/>
                </a:moveTo>
                <a:lnTo>
                  <a:pt x="7678" y="1199"/>
                </a:lnTo>
                <a:lnTo>
                  <a:pt x="7678" y="1190"/>
                </a:lnTo>
                <a:lnTo>
                  <a:pt x="6535" y="4324"/>
                </a:lnTo>
                <a:lnTo>
                  <a:pt x="6539" y="4324"/>
                </a:lnTo>
                <a:close/>
                <a:moveTo>
                  <a:pt x="6590" y="4324"/>
                </a:moveTo>
                <a:lnTo>
                  <a:pt x="7678" y="1339"/>
                </a:lnTo>
                <a:lnTo>
                  <a:pt x="7678" y="1330"/>
                </a:lnTo>
                <a:lnTo>
                  <a:pt x="6586" y="4324"/>
                </a:lnTo>
                <a:lnTo>
                  <a:pt x="6590" y="4324"/>
                </a:lnTo>
                <a:close/>
                <a:moveTo>
                  <a:pt x="6641" y="4324"/>
                </a:moveTo>
                <a:lnTo>
                  <a:pt x="7678" y="1479"/>
                </a:lnTo>
                <a:lnTo>
                  <a:pt x="7678" y="1470"/>
                </a:lnTo>
                <a:lnTo>
                  <a:pt x="6637" y="4324"/>
                </a:lnTo>
                <a:lnTo>
                  <a:pt x="6641" y="4324"/>
                </a:lnTo>
                <a:close/>
                <a:moveTo>
                  <a:pt x="6692" y="4324"/>
                </a:moveTo>
                <a:lnTo>
                  <a:pt x="7678" y="1619"/>
                </a:lnTo>
                <a:lnTo>
                  <a:pt x="7678" y="1610"/>
                </a:lnTo>
                <a:lnTo>
                  <a:pt x="6688" y="4324"/>
                </a:lnTo>
                <a:lnTo>
                  <a:pt x="6692" y="4324"/>
                </a:lnTo>
                <a:close/>
                <a:moveTo>
                  <a:pt x="6743" y="4324"/>
                </a:moveTo>
                <a:lnTo>
                  <a:pt x="7678" y="1760"/>
                </a:lnTo>
                <a:lnTo>
                  <a:pt x="7678" y="1751"/>
                </a:lnTo>
                <a:lnTo>
                  <a:pt x="6739" y="4324"/>
                </a:lnTo>
                <a:lnTo>
                  <a:pt x="6743" y="4324"/>
                </a:lnTo>
                <a:close/>
                <a:moveTo>
                  <a:pt x="6794" y="4324"/>
                </a:moveTo>
                <a:lnTo>
                  <a:pt x="7678" y="1900"/>
                </a:lnTo>
                <a:lnTo>
                  <a:pt x="7678" y="1890"/>
                </a:lnTo>
                <a:lnTo>
                  <a:pt x="6791" y="4324"/>
                </a:lnTo>
                <a:lnTo>
                  <a:pt x="6794" y="4324"/>
                </a:lnTo>
                <a:close/>
                <a:moveTo>
                  <a:pt x="6845" y="4324"/>
                </a:moveTo>
                <a:lnTo>
                  <a:pt x="7678" y="2040"/>
                </a:lnTo>
                <a:lnTo>
                  <a:pt x="7678" y="2030"/>
                </a:lnTo>
                <a:lnTo>
                  <a:pt x="6842" y="4324"/>
                </a:lnTo>
                <a:lnTo>
                  <a:pt x="6845" y="4324"/>
                </a:lnTo>
                <a:close/>
                <a:moveTo>
                  <a:pt x="6896" y="4324"/>
                </a:moveTo>
                <a:lnTo>
                  <a:pt x="7678" y="2180"/>
                </a:lnTo>
                <a:lnTo>
                  <a:pt x="7678" y="2170"/>
                </a:lnTo>
                <a:lnTo>
                  <a:pt x="6893" y="4324"/>
                </a:lnTo>
                <a:lnTo>
                  <a:pt x="6896" y="4324"/>
                </a:lnTo>
                <a:close/>
                <a:moveTo>
                  <a:pt x="6947" y="4324"/>
                </a:moveTo>
                <a:lnTo>
                  <a:pt x="7678" y="2320"/>
                </a:lnTo>
                <a:lnTo>
                  <a:pt x="7678" y="2310"/>
                </a:lnTo>
                <a:lnTo>
                  <a:pt x="6944" y="4324"/>
                </a:lnTo>
                <a:lnTo>
                  <a:pt x="6947" y="4324"/>
                </a:lnTo>
                <a:close/>
                <a:moveTo>
                  <a:pt x="6998" y="4324"/>
                </a:moveTo>
                <a:lnTo>
                  <a:pt x="7678" y="2460"/>
                </a:lnTo>
                <a:lnTo>
                  <a:pt x="7678" y="2450"/>
                </a:lnTo>
                <a:lnTo>
                  <a:pt x="6995" y="4324"/>
                </a:lnTo>
                <a:lnTo>
                  <a:pt x="6998" y="4324"/>
                </a:lnTo>
                <a:close/>
                <a:moveTo>
                  <a:pt x="7049" y="4324"/>
                </a:moveTo>
                <a:lnTo>
                  <a:pt x="7678" y="2600"/>
                </a:lnTo>
                <a:lnTo>
                  <a:pt x="7678" y="2590"/>
                </a:lnTo>
                <a:lnTo>
                  <a:pt x="7046" y="4324"/>
                </a:lnTo>
                <a:lnTo>
                  <a:pt x="7049" y="4324"/>
                </a:lnTo>
                <a:close/>
                <a:moveTo>
                  <a:pt x="7100" y="4324"/>
                </a:moveTo>
                <a:lnTo>
                  <a:pt x="7678" y="2741"/>
                </a:lnTo>
                <a:lnTo>
                  <a:pt x="7678" y="2731"/>
                </a:lnTo>
                <a:lnTo>
                  <a:pt x="7097" y="4324"/>
                </a:lnTo>
                <a:lnTo>
                  <a:pt x="7100" y="4324"/>
                </a:lnTo>
                <a:close/>
                <a:moveTo>
                  <a:pt x="7151" y="4324"/>
                </a:moveTo>
                <a:lnTo>
                  <a:pt x="7678" y="2880"/>
                </a:lnTo>
                <a:lnTo>
                  <a:pt x="7678" y="2871"/>
                </a:lnTo>
                <a:lnTo>
                  <a:pt x="7148" y="4324"/>
                </a:lnTo>
                <a:lnTo>
                  <a:pt x="7151" y="4324"/>
                </a:lnTo>
                <a:close/>
                <a:moveTo>
                  <a:pt x="7203" y="4324"/>
                </a:moveTo>
                <a:lnTo>
                  <a:pt x="7678" y="3020"/>
                </a:lnTo>
                <a:lnTo>
                  <a:pt x="7678" y="3011"/>
                </a:lnTo>
                <a:lnTo>
                  <a:pt x="7199" y="4324"/>
                </a:lnTo>
                <a:lnTo>
                  <a:pt x="7203" y="4324"/>
                </a:lnTo>
                <a:close/>
                <a:moveTo>
                  <a:pt x="7254" y="4324"/>
                </a:moveTo>
                <a:lnTo>
                  <a:pt x="7678" y="3160"/>
                </a:lnTo>
                <a:lnTo>
                  <a:pt x="7678" y="3151"/>
                </a:lnTo>
                <a:lnTo>
                  <a:pt x="7250" y="4324"/>
                </a:lnTo>
                <a:lnTo>
                  <a:pt x="7254" y="4324"/>
                </a:lnTo>
                <a:close/>
                <a:moveTo>
                  <a:pt x="7305" y="4324"/>
                </a:moveTo>
                <a:lnTo>
                  <a:pt x="7678" y="3300"/>
                </a:lnTo>
                <a:lnTo>
                  <a:pt x="7678" y="3291"/>
                </a:lnTo>
                <a:lnTo>
                  <a:pt x="7301" y="4324"/>
                </a:lnTo>
                <a:lnTo>
                  <a:pt x="7305" y="4324"/>
                </a:lnTo>
                <a:close/>
                <a:moveTo>
                  <a:pt x="7356" y="4324"/>
                </a:moveTo>
                <a:lnTo>
                  <a:pt x="7678" y="3440"/>
                </a:lnTo>
                <a:lnTo>
                  <a:pt x="7678" y="3431"/>
                </a:lnTo>
                <a:lnTo>
                  <a:pt x="7352" y="4324"/>
                </a:lnTo>
                <a:lnTo>
                  <a:pt x="7356" y="4324"/>
                </a:lnTo>
                <a:close/>
                <a:moveTo>
                  <a:pt x="7407" y="4324"/>
                </a:moveTo>
                <a:lnTo>
                  <a:pt x="7678" y="3580"/>
                </a:lnTo>
                <a:lnTo>
                  <a:pt x="7678" y="3571"/>
                </a:lnTo>
                <a:lnTo>
                  <a:pt x="7403" y="4324"/>
                </a:lnTo>
                <a:lnTo>
                  <a:pt x="7407" y="4324"/>
                </a:lnTo>
                <a:close/>
                <a:moveTo>
                  <a:pt x="7458" y="4324"/>
                </a:moveTo>
                <a:lnTo>
                  <a:pt x="7678" y="3720"/>
                </a:lnTo>
                <a:lnTo>
                  <a:pt x="7678" y="3711"/>
                </a:lnTo>
                <a:lnTo>
                  <a:pt x="7455" y="4324"/>
                </a:lnTo>
                <a:lnTo>
                  <a:pt x="7458" y="4324"/>
                </a:lnTo>
                <a:close/>
                <a:moveTo>
                  <a:pt x="7509" y="4324"/>
                </a:moveTo>
                <a:lnTo>
                  <a:pt x="7678" y="3861"/>
                </a:lnTo>
                <a:lnTo>
                  <a:pt x="7678" y="3852"/>
                </a:lnTo>
                <a:lnTo>
                  <a:pt x="7506" y="4324"/>
                </a:lnTo>
                <a:lnTo>
                  <a:pt x="7509" y="4324"/>
                </a:lnTo>
                <a:close/>
                <a:moveTo>
                  <a:pt x="7560" y="4324"/>
                </a:moveTo>
                <a:lnTo>
                  <a:pt x="7678" y="4001"/>
                </a:lnTo>
                <a:lnTo>
                  <a:pt x="7678" y="3992"/>
                </a:lnTo>
                <a:lnTo>
                  <a:pt x="7557" y="4324"/>
                </a:lnTo>
                <a:lnTo>
                  <a:pt x="7560" y="4324"/>
                </a:lnTo>
                <a:close/>
                <a:moveTo>
                  <a:pt x="7611" y="4324"/>
                </a:moveTo>
                <a:lnTo>
                  <a:pt x="7678" y="4141"/>
                </a:lnTo>
                <a:lnTo>
                  <a:pt x="7678" y="4132"/>
                </a:lnTo>
                <a:lnTo>
                  <a:pt x="7608" y="4324"/>
                </a:lnTo>
                <a:lnTo>
                  <a:pt x="7611" y="4324"/>
                </a:lnTo>
                <a:close/>
                <a:moveTo>
                  <a:pt x="7662" y="4324"/>
                </a:moveTo>
                <a:lnTo>
                  <a:pt x="7678" y="4281"/>
                </a:lnTo>
                <a:lnTo>
                  <a:pt x="7678" y="4272"/>
                </a:lnTo>
                <a:lnTo>
                  <a:pt x="7659" y="4324"/>
                </a:lnTo>
                <a:lnTo>
                  <a:pt x="7662" y="4324"/>
                </a:ln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F4C44614-97FC-4333-A684-1F5D7CDFC0A5}"/>
              </a:ext>
            </a:extLst>
          </p:cNvPr>
          <p:cNvSpPr/>
          <p:nvPr/>
        </p:nvSpPr>
        <p:spPr>
          <a:xfrm>
            <a:off x="0" y="6165669"/>
            <a:ext cx="12192000" cy="692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859">
            <a:extLst>
              <a:ext uri="{FF2B5EF4-FFF2-40B4-BE49-F238E27FC236}">
                <a16:creationId xmlns:a16="http://schemas.microsoft.com/office/drawing/2014/main" id="{E4D02F5A-B44B-4ACC-B2A0-5CAD95818AC7}"/>
              </a:ext>
            </a:extLst>
          </p:cNvPr>
          <p:cNvSpPr>
            <a:spLocks noEditPoints="1"/>
          </p:cNvSpPr>
          <p:nvPr/>
        </p:nvSpPr>
        <p:spPr bwMode="auto">
          <a:xfrm>
            <a:off x="1588" y="-3175"/>
            <a:ext cx="12188825" cy="6864350"/>
          </a:xfrm>
          <a:custGeom>
            <a:avLst/>
            <a:gdLst>
              <a:gd name="T0" fmla="*/ 146 w 7678"/>
              <a:gd name="T1" fmla="*/ 0 h 4324"/>
              <a:gd name="T2" fmla="*/ 299 w 7678"/>
              <a:gd name="T3" fmla="*/ 0 h 4324"/>
              <a:gd name="T4" fmla="*/ 452 w 7678"/>
              <a:gd name="T5" fmla="*/ 0 h 4324"/>
              <a:gd name="T6" fmla="*/ 1983 w 7678"/>
              <a:gd name="T7" fmla="*/ 0 h 4324"/>
              <a:gd name="T8" fmla="*/ 2188 w 7678"/>
              <a:gd name="T9" fmla="*/ 0 h 4324"/>
              <a:gd name="T10" fmla="*/ 2341 w 7678"/>
              <a:gd name="T11" fmla="*/ 0 h 4324"/>
              <a:gd name="T12" fmla="*/ 2494 w 7678"/>
              <a:gd name="T13" fmla="*/ 0 h 4324"/>
              <a:gd name="T14" fmla="*/ 2647 w 7678"/>
              <a:gd name="T15" fmla="*/ 0 h 4324"/>
              <a:gd name="T16" fmla="*/ 2801 w 7678"/>
              <a:gd name="T17" fmla="*/ 0 h 4324"/>
              <a:gd name="T18" fmla="*/ 2954 w 7678"/>
              <a:gd name="T19" fmla="*/ 0 h 4324"/>
              <a:gd name="T20" fmla="*/ 3107 w 7678"/>
              <a:gd name="T21" fmla="*/ 0 h 4324"/>
              <a:gd name="T22" fmla="*/ 3260 w 7678"/>
              <a:gd name="T23" fmla="*/ 0 h 4324"/>
              <a:gd name="T24" fmla="*/ 3414 w 7678"/>
              <a:gd name="T25" fmla="*/ 0 h 4324"/>
              <a:gd name="T26" fmla="*/ 3567 w 7678"/>
              <a:gd name="T27" fmla="*/ 0 h 4324"/>
              <a:gd name="T28" fmla="*/ 3720 w 7678"/>
              <a:gd name="T29" fmla="*/ 0 h 4324"/>
              <a:gd name="T30" fmla="*/ 3873 w 7678"/>
              <a:gd name="T31" fmla="*/ 0 h 4324"/>
              <a:gd name="T32" fmla="*/ 4027 w 7678"/>
              <a:gd name="T33" fmla="*/ 0 h 4324"/>
              <a:gd name="T34" fmla="*/ 4180 w 7678"/>
              <a:gd name="T35" fmla="*/ 0 h 4324"/>
              <a:gd name="T36" fmla="*/ 605 w 7678"/>
              <a:gd name="T37" fmla="*/ 0 h 4324"/>
              <a:gd name="T38" fmla="*/ 758 w 7678"/>
              <a:gd name="T39" fmla="*/ 0 h 4324"/>
              <a:gd name="T40" fmla="*/ 912 w 7678"/>
              <a:gd name="T41" fmla="*/ 0 h 4324"/>
              <a:gd name="T42" fmla="*/ 1065 w 7678"/>
              <a:gd name="T43" fmla="*/ 0 h 4324"/>
              <a:gd name="T44" fmla="*/ 1218 w 7678"/>
              <a:gd name="T45" fmla="*/ 0 h 4324"/>
              <a:gd name="T46" fmla="*/ 1371 w 7678"/>
              <a:gd name="T47" fmla="*/ 0 h 4324"/>
              <a:gd name="T48" fmla="*/ 1525 w 7678"/>
              <a:gd name="T49" fmla="*/ 0 h 4324"/>
              <a:gd name="T50" fmla="*/ 1681 w 7678"/>
              <a:gd name="T51" fmla="*/ 0 h 4324"/>
              <a:gd name="T52" fmla="*/ 1835 w 7678"/>
              <a:gd name="T53" fmla="*/ 0 h 4324"/>
              <a:gd name="T54" fmla="*/ 6634 w 7678"/>
              <a:gd name="T55" fmla="*/ 0 h 4324"/>
              <a:gd name="T56" fmla="*/ 6736 w 7678"/>
              <a:gd name="T57" fmla="*/ 0 h 4324"/>
              <a:gd name="T58" fmla="*/ 6889 w 7678"/>
              <a:gd name="T59" fmla="*/ 0 h 4324"/>
              <a:gd name="T60" fmla="*/ 7043 w 7678"/>
              <a:gd name="T61" fmla="*/ 0 h 4324"/>
              <a:gd name="T62" fmla="*/ 7196 w 7678"/>
              <a:gd name="T63" fmla="*/ 0 h 4324"/>
              <a:gd name="T64" fmla="*/ 7349 w 7678"/>
              <a:gd name="T65" fmla="*/ 0 h 4324"/>
              <a:gd name="T66" fmla="*/ 7502 w 7678"/>
              <a:gd name="T67" fmla="*/ 0 h 4324"/>
              <a:gd name="T68" fmla="*/ 7656 w 7678"/>
              <a:gd name="T69" fmla="*/ 0 h 4324"/>
              <a:gd name="T70" fmla="*/ 6229 w 7678"/>
              <a:gd name="T71" fmla="*/ 4324 h 4324"/>
              <a:gd name="T72" fmla="*/ 4388 w 7678"/>
              <a:gd name="T73" fmla="*/ 0 h 4324"/>
              <a:gd name="T74" fmla="*/ 4541 w 7678"/>
              <a:gd name="T75" fmla="*/ 0 h 4324"/>
              <a:gd name="T76" fmla="*/ 4694 w 7678"/>
              <a:gd name="T77" fmla="*/ 0 h 4324"/>
              <a:gd name="T78" fmla="*/ 4847 w 7678"/>
              <a:gd name="T79" fmla="*/ 0 h 4324"/>
              <a:gd name="T80" fmla="*/ 5000 w 7678"/>
              <a:gd name="T81" fmla="*/ 0 h 4324"/>
              <a:gd name="T82" fmla="*/ 5154 w 7678"/>
              <a:gd name="T83" fmla="*/ 0 h 4324"/>
              <a:gd name="T84" fmla="*/ 5307 w 7678"/>
              <a:gd name="T85" fmla="*/ 0 h 4324"/>
              <a:gd name="T86" fmla="*/ 5460 w 7678"/>
              <a:gd name="T87" fmla="*/ 0 h 4324"/>
              <a:gd name="T88" fmla="*/ 5613 w 7678"/>
              <a:gd name="T89" fmla="*/ 0 h 4324"/>
              <a:gd name="T90" fmla="*/ 5766 w 7678"/>
              <a:gd name="T91" fmla="*/ 0 h 4324"/>
              <a:gd name="T92" fmla="*/ 5919 w 7678"/>
              <a:gd name="T93" fmla="*/ 0 h 4324"/>
              <a:gd name="T94" fmla="*/ 6072 w 7678"/>
              <a:gd name="T95" fmla="*/ 0 h 4324"/>
              <a:gd name="T96" fmla="*/ 6225 w 7678"/>
              <a:gd name="T97" fmla="*/ 0 h 4324"/>
              <a:gd name="T98" fmla="*/ 6379 w 7678"/>
              <a:gd name="T99" fmla="*/ 0 h 4324"/>
              <a:gd name="T100" fmla="*/ 6532 w 7678"/>
              <a:gd name="T101" fmla="*/ 0 h 4324"/>
              <a:gd name="T102" fmla="*/ 6382 w 7678"/>
              <a:gd name="T103" fmla="*/ 4324 h 4324"/>
              <a:gd name="T104" fmla="*/ 6535 w 7678"/>
              <a:gd name="T105" fmla="*/ 4324 h 4324"/>
              <a:gd name="T106" fmla="*/ 6688 w 7678"/>
              <a:gd name="T107" fmla="*/ 4324 h 4324"/>
              <a:gd name="T108" fmla="*/ 6842 w 7678"/>
              <a:gd name="T109" fmla="*/ 4324 h 4324"/>
              <a:gd name="T110" fmla="*/ 6995 w 7678"/>
              <a:gd name="T111" fmla="*/ 4324 h 4324"/>
              <a:gd name="T112" fmla="*/ 7148 w 7678"/>
              <a:gd name="T113" fmla="*/ 4324 h 4324"/>
              <a:gd name="T114" fmla="*/ 7301 w 7678"/>
              <a:gd name="T115" fmla="*/ 4324 h 4324"/>
              <a:gd name="T116" fmla="*/ 7455 w 7678"/>
              <a:gd name="T117" fmla="*/ 4324 h 4324"/>
              <a:gd name="T118" fmla="*/ 7608 w 7678"/>
              <a:gd name="T119" fmla="*/ 4324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78" h="4324">
                <a:moveTo>
                  <a:pt x="47" y="0"/>
                </a:moveTo>
                <a:lnTo>
                  <a:pt x="0" y="128"/>
                </a:lnTo>
                <a:lnTo>
                  <a:pt x="0" y="119"/>
                </a:lnTo>
                <a:lnTo>
                  <a:pt x="43" y="0"/>
                </a:lnTo>
                <a:lnTo>
                  <a:pt x="47" y="0"/>
                </a:lnTo>
                <a:close/>
                <a:moveTo>
                  <a:pt x="94" y="0"/>
                </a:moveTo>
                <a:lnTo>
                  <a:pt x="0" y="259"/>
                </a:lnTo>
                <a:lnTo>
                  <a:pt x="0" y="268"/>
                </a:lnTo>
                <a:lnTo>
                  <a:pt x="98" y="0"/>
                </a:lnTo>
                <a:lnTo>
                  <a:pt x="94" y="0"/>
                </a:lnTo>
                <a:close/>
                <a:moveTo>
                  <a:pt x="146" y="0"/>
                </a:moveTo>
                <a:lnTo>
                  <a:pt x="0" y="399"/>
                </a:lnTo>
                <a:lnTo>
                  <a:pt x="0" y="408"/>
                </a:lnTo>
                <a:lnTo>
                  <a:pt x="149" y="0"/>
                </a:lnTo>
                <a:lnTo>
                  <a:pt x="146" y="0"/>
                </a:lnTo>
                <a:close/>
                <a:moveTo>
                  <a:pt x="197" y="0"/>
                </a:moveTo>
                <a:lnTo>
                  <a:pt x="0" y="539"/>
                </a:lnTo>
                <a:lnTo>
                  <a:pt x="0" y="549"/>
                </a:lnTo>
                <a:lnTo>
                  <a:pt x="200" y="0"/>
                </a:lnTo>
                <a:lnTo>
                  <a:pt x="197" y="0"/>
                </a:lnTo>
                <a:close/>
                <a:moveTo>
                  <a:pt x="248" y="0"/>
                </a:moveTo>
                <a:lnTo>
                  <a:pt x="0" y="680"/>
                </a:lnTo>
                <a:lnTo>
                  <a:pt x="0" y="689"/>
                </a:lnTo>
                <a:lnTo>
                  <a:pt x="251" y="0"/>
                </a:lnTo>
                <a:lnTo>
                  <a:pt x="248" y="0"/>
                </a:lnTo>
                <a:close/>
                <a:moveTo>
                  <a:pt x="299" y="0"/>
                </a:moveTo>
                <a:lnTo>
                  <a:pt x="0" y="820"/>
                </a:lnTo>
                <a:lnTo>
                  <a:pt x="0" y="829"/>
                </a:lnTo>
                <a:lnTo>
                  <a:pt x="302" y="0"/>
                </a:lnTo>
                <a:lnTo>
                  <a:pt x="299" y="0"/>
                </a:lnTo>
                <a:close/>
                <a:moveTo>
                  <a:pt x="350" y="0"/>
                </a:moveTo>
                <a:lnTo>
                  <a:pt x="0" y="960"/>
                </a:lnTo>
                <a:lnTo>
                  <a:pt x="0" y="969"/>
                </a:lnTo>
                <a:lnTo>
                  <a:pt x="353" y="0"/>
                </a:lnTo>
                <a:lnTo>
                  <a:pt x="350" y="0"/>
                </a:lnTo>
                <a:close/>
                <a:moveTo>
                  <a:pt x="401" y="0"/>
                </a:moveTo>
                <a:lnTo>
                  <a:pt x="0" y="1099"/>
                </a:lnTo>
                <a:lnTo>
                  <a:pt x="0" y="1109"/>
                </a:lnTo>
                <a:lnTo>
                  <a:pt x="404" y="0"/>
                </a:lnTo>
                <a:lnTo>
                  <a:pt x="401" y="0"/>
                </a:lnTo>
                <a:close/>
                <a:moveTo>
                  <a:pt x="452" y="0"/>
                </a:moveTo>
                <a:lnTo>
                  <a:pt x="0" y="1239"/>
                </a:lnTo>
                <a:lnTo>
                  <a:pt x="0" y="1249"/>
                </a:lnTo>
                <a:lnTo>
                  <a:pt x="455" y="0"/>
                </a:lnTo>
                <a:lnTo>
                  <a:pt x="452" y="0"/>
                </a:lnTo>
                <a:close/>
                <a:moveTo>
                  <a:pt x="503" y="0"/>
                </a:moveTo>
                <a:lnTo>
                  <a:pt x="0" y="1379"/>
                </a:lnTo>
                <a:lnTo>
                  <a:pt x="0" y="1389"/>
                </a:lnTo>
                <a:lnTo>
                  <a:pt x="507" y="0"/>
                </a:lnTo>
                <a:lnTo>
                  <a:pt x="503" y="0"/>
                </a:lnTo>
                <a:close/>
                <a:moveTo>
                  <a:pt x="2034" y="0"/>
                </a:moveTo>
                <a:lnTo>
                  <a:pt x="459" y="4324"/>
                </a:lnTo>
                <a:lnTo>
                  <a:pt x="462" y="4324"/>
                </a:lnTo>
                <a:lnTo>
                  <a:pt x="2038" y="0"/>
                </a:lnTo>
                <a:lnTo>
                  <a:pt x="2034" y="0"/>
                </a:lnTo>
                <a:close/>
                <a:moveTo>
                  <a:pt x="1983" y="0"/>
                </a:moveTo>
                <a:lnTo>
                  <a:pt x="408" y="4324"/>
                </a:lnTo>
                <a:lnTo>
                  <a:pt x="411" y="4324"/>
                </a:lnTo>
                <a:lnTo>
                  <a:pt x="1987" y="0"/>
                </a:lnTo>
                <a:lnTo>
                  <a:pt x="1983" y="0"/>
                </a:lnTo>
                <a:close/>
                <a:moveTo>
                  <a:pt x="2086" y="0"/>
                </a:moveTo>
                <a:lnTo>
                  <a:pt x="510" y="4324"/>
                </a:lnTo>
                <a:lnTo>
                  <a:pt x="513" y="4324"/>
                </a:lnTo>
                <a:lnTo>
                  <a:pt x="2089" y="0"/>
                </a:lnTo>
                <a:lnTo>
                  <a:pt x="2086" y="0"/>
                </a:lnTo>
                <a:close/>
                <a:moveTo>
                  <a:pt x="2137" y="0"/>
                </a:moveTo>
                <a:lnTo>
                  <a:pt x="561" y="4324"/>
                </a:lnTo>
                <a:lnTo>
                  <a:pt x="564" y="4324"/>
                </a:lnTo>
                <a:lnTo>
                  <a:pt x="2140" y="0"/>
                </a:lnTo>
                <a:lnTo>
                  <a:pt x="2137" y="0"/>
                </a:lnTo>
                <a:close/>
                <a:moveTo>
                  <a:pt x="2188" y="0"/>
                </a:moveTo>
                <a:lnTo>
                  <a:pt x="612" y="4324"/>
                </a:lnTo>
                <a:lnTo>
                  <a:pt x="615" y="4324"/>
                </a:lnTo>
                <a:lnTo>
                  <a:pt x="2191" y="0"/>
                </a:lnTo>
                <a:lnTo>
                  <a:pt x="2188" y="0"/>
                </a:lnTo>
                <a:close/>
                <a:moveTo>
                  <a:pt x="2239" y="0"/>
                </a:moveTo>
                <a:lnTo>
                  <a:pt x="663" y="4324"/>
                </a:lnTo>
                <a:lnTo>
                  <a:pt x="666" y="4324"/>
                </a:lnTo>
                <a:lnTo>
                  <a:pt x="2242" y="0"/>
                </a:lnTo>
                <a:lnTo>
                  <a:pt x="2239" y="0"/>
                </a:lnTo>
                <a:close/>
                <a:moveTo>
                  <a:pt x="2290" y="0"/>
                </a:moveTo>
                <a:lnTo>
                  <a:pt x="714" y="4324"/>
                </a:lnTo>
                <a:lnTo>
                  <a:pt x="718" y="4324"/>
                </a:lnTo>
                <a:lnTo>
                  <a:pt x="2293" y="0"/>
                </a:lnTo>
                <a:lnTo>
                  <a:pt x="2290" y="0"/>
                </a:lnTo>
                <a:close/>
                <a:moveTo>
                  <a:pt x="2341" y="0"/>
                </a:moveTo>
                <a:lnTo>
                  <a:pt x="765" y="4324"/>
                </a:lnTo>
                <a:lnTo>
                  <a:pt x="769" y="4324"/>
                </a:lnTo>
                <a:lnTo>
                  <a:pt x="2344" y="0"/>
                </a:lnTo>
                <a:lnTo>
                  <a:pt x="2341" y="0"/>
                </a:lnTo>
                <a:close/>
                <a:moveTo>
                  <a:pt x="2392" y="0"/>
                </a:moveTo>
                <a:lnTo>
                  <a:pt x="816" y="4324"/>
                </a:lnTo>
                <a:lnTo>
                  <a:pt x="820" y="4324"/>
                </a:lnTo>
                <a:lnTo>
                  <a:pt x="2395" y="0"/>
                </a:lnTo>
                <a:lnTo>
                  <a:pt x="2392" y="0"/>
                </a:lnTo>
                <a:close/>
                <a:moveTo>
                  <a:pt x="2443" y="0"/>
                </a:moveTo>
                <a:lnTo>
                  <a:pt x="867" y="4324"/>
                </a:lnTo>
                <a:lnTo>
                  <a:pt x="871" y="4324"/>
                </a:lnTo>
                <a:lnTo>
                  <a:pt x="2447" y="0"/>
                </a:lnTo>
                <a:lnTo>
                  <a:pt x="2443" y="0"/>
                </a:lnTo>
                <a:close/>
                <a:moveTo>
                  <a:pt x="2494" y="0"/>
                </a:moveTo>
                <a:lnTo>
                  <a:pt x="918" y="4324"/>
                </a:lnTo>
                <a:lnTo>
                  <a:pt x="922" y="4324"/>
                </a:lnTo>
                <a:lnTo>
                  <a:pt x="2498" y="0"/>
                </a:lnTo>
                <a:lnTo>
                  <a:pt x="2494" y="0"/>
                </a:lnTo>
                <a:close/>
                <a:moveTo>
                  <a:pt x="2545" y="0"/>
                </a:moveTo>
                <a:lnTo>
                  <a:pt x="969" y="4324"/>
                </a:lnTo>
                <a:lnTo>
                  <a:pt x="973" y="4324"/>
                </a:lnTo>
                <a:lnTo>
                  <a:pt x="2549" y="0"/>
                </a:lnTo>
                <a:lnTo>
                  <a:pt x="2545" y="0"/>
                </a:lnTo>
                <a:close/>
                <a:moveTo>
                  <a:pt x="2596" y="0"/>
                </a:moveTo>
                <a:lnTo>
                  <a:pt x="1021" y="4324"/>
                </a:lnTo>
                <a:lnTo>
                  <a:pt x="1024" y="4324"/>
                </a:lnTo>
                <a:lnTo>
                  <a:pt x="2600" y="0"/>
                </a:lnTo>
                <a:lnTo>
                  <a:pt x="2596" y="0"/>
                </a:lnTo>
                <a:close/>
                <a:moveTo>
                  <a:pt x="2647" y="0"/>
                </a:moveTo>
                <a:lnTo>
                  <a:pt x="1072" y="4324"/>
                </a:lnTo>
                <a:lnTo>
                  <a:pt x="1075" y="4324"/>
                </a:lnTo>
                <a:lnTo>
                  <a:pt x="2651" y="0"/>
                </a:lnTo>
                <a:lnTo>
                  <a:pt x="2647" y="0"/>
                </a:lnTo>
                <a:close/>
                <a:moveTo>
                  <a:pt x="2699" y="0"/>
                </a:moveTo>
                <a:lnTo>
                  <a:pt x="1123" y="4324"/>
                </a:lnTo>
                <a:lnTo>
                  <a:pt x="1126" y="4324"/>
                </a:lnTo>
                <a:lnTo>
                  <a:pt x="2702" y="0"/>
                </a:lnTo>
                <a:lnTo>
                  <a:pt x="2699" y="0"/>
                </a:lnTo>
                <a:close/>
                <a:moveTo>
                  <a:pt x="2750" y="0"/>
                </a:moveTo>
                <a:lnTo>
                  <a:pt x="1174" y="4324"/>
                </a:lnTo>
                <a:lnTo>
                  <a:pt x="1177" y="4324"/>
                </a:lnTo>
                <a:lnTo>
                  <a:pt x="2753" y="0"/>
                </a:lnTo>
                <a:lnTo>
                  <a:pt x="2750" y="0"/>
                </a:lnTo>
                <a:close/>
                <a:moveTo>
                  <a:pt x="2801" y="0"/>
                </a:moveTo>
                <a:lnTo>
                  <a:pt x="1225" y="4324"/>
                </a:lnTo>
                <a:lnTo>
                  <a:pt x="1228" y="4324"/>
                </a:lnTo>
                <a:lnTo>
                  <a:pt x="2804" y="0"/>
                </a:lnTo>
                <a:lnTo>
                  <a:pt x="2801" y="0"/>
                </a:lnTo>
                <a:close/>
                <a:moveTo>
                  <a:pt x="2852" y="0"/>
                </a:moveTo>
                <a:lnTo>
                  <a:pt x="1276" y="4324"/>
                </a:lnTo>
                <a:lnTo>
                  <a:pt x="1279" y="4324"/>
                </a:lnTo>
                <a:lnTo>
                  <a:pt x="2855" y="0"/>
                </a:lnTo>
                <a:lnTo>
                  <a:pt x="2852" y="0"/>
                </a:lnTo>
                <a:close/>
                <a:moveTo>
                  <a:pt x="2903" y="0"/>
                </a:moveTo>
                <a:lnTo>
                  <a:pt x="1327" y="4324"/>
                </a:lnTo>
                <a:lnTo>
                  <a:pt x="1330" y="4324"/>
                </a:lnTo>
                <a:lnTo>
                  <a:pt x="2906" y="0"/>
                </a:lnTo>
                <a:lnTo>
                  <a:pt x="2903" y="0"/>
                </a:lnTo>
                <a:close/>
                <a:moveTo>
                  <a:pt x="2954" y="0"/>
                </a:moveTo>
                <a:lnTo>
                  <a:pt x="1378" y="4324"/>
                </a:lnTo>
                <a:lnTo>
                  <a:pt x="1382" y="4324"/>
                </a:lnTo>
                <a:lnTo>
                  <a:pt x="2957" y="0"/>
                </a:lnTo>
                <a:lnTo>
                  <a:pt x="2954" y="0"/>
                </a:lnTo>
                <a:close/>
                <a:moveTo>
                  <a:pt x="3005" y="0"/>
                </a:moveTo>
                <a:lnTo>
                  <a:pt x="1429" y="4324"/>
                </a:lnTo>
                <a:lnTo>
                  <a:pt x="1433" y="4324"/>
                </a:lnTo>
                <a:lnTo>
                  <a:pt x="3008" y="0"/>
                </a:lnTo>
                <a:lnTo>
                  <a:pt x="3005" y="0"/>
                </a:lnTo>
                <a:close/>
                <a:moveTo>
                  <a:pt x="3056" y="0"/>
                </a:moveTo>
                <a:lnTo>
                  <a:pt x="1480" y="4324"/>
                </a:lnTo>
                <a:lnTo>
                  <a:pt x="1484" y="4324"/>
                </a:lnTo>
                <a:lnTo>
                  <a:pt x="3059" y="0"/>
                </a:lnTo>
                <a:lnTo>
                  <a:pt x="3056" y="0"/>
                </a:lnTo>
                <a:close/>
                <a:moveTo>
                  <a:pt x="3107" y="0"/>
                </a:moveTo>
                <a:lnTo>
                  <a:pt x="1531" y="4324"/>
                </a:lnTo>
                <a:lnTo>
                  <a:pt x="1535" y="4324"/>
                </a:lnTo>
                <a:lnTo>
                  <a:pt x="3111" y="0"/>
                </a:lnTo>
                <a:lnTo>
                  <a:pt x="3107" y="0"/>
                </a:lnTo>
                <a:close/>
                <a:moveTo>
                  <a:pt x="3158" y="0"/>
                </a:moveTo>
                <a:lnTo>
                  <a:pt x="1582" y="4324"/>
                </a:lnTo>
                <a:lnTo>
                  <a:pt x="1586" y="4324"/>
                </a:lnTo>
                <a:lnTo>
                  <a:pt x="3162" y="0"/>
                </a:lnTo>
                <a:lnTo>
                  <a:pt x="3158" y="0"/>
                </a:lnTo>
                <a:close/>
                <a:moveTo>
                  <a:pt x="3209" y="0"/>
                </a:moveTo>
                <a:lnTo>
                  <a:pt x="1634" y="4324"/>
                </a:lnTo>
                <a:lnTo>
                  <a:pt x="1637" y="4324"/>
                </a:lnTo>
                <a:lnTo>
                  <a:pt x="3213" y="0"/>
                </a:lnTo>
                <a:lnTo>
                  <a:pt x="3209" y="0"/>
                </a:lnTo>
                <a:close/>
                <a:moveTo>
                  <a:pt x="3260" y="0"/>
                </a:moveTo>
                <a:lnTo>
                  <a:pt x="1685" y="4324"/>
                </a:lnTo>
                <a:lnTo>
                  <a:pt x="1688" y="4324"/>
                </a:lnTo>
                <a:lnTo>
                  <a:pt x="3264" y="0"/>
                </a:lnTo>
                <a:lnTo>
                  <a:pt x="3260" y="0"/>
                </a:lnTo>
                <a:close/>
                <a:moveTo>
                  <a:pt x="3311" y="0"/>
                </a:moveTo>
                <a:lnTo>
                  <a:pt x="1736" y="4324"/>
                </a:lnTo>
                <a:lnTo>
                  <a:pt x="1739" y="4324"/>
                </a:lnTo>
                <a:lnTo>
                  <a:pt x="3315" y="0"/>
                </a:lnTo>
                <a:lnTo>
                  <a:pt x="3311" y="0"/>
                </a:lnTo>
                <a:close/>
                <a:moveTo>
                  <a:pt x="3363" y="0"/>
                </a:moveTo>
                <a:lnTo>
                  <a:pt x="1787" y="4324"/>
                </a:lnTo>
                <a:lnTo>
                  <a:pt x="1790" y="4324"/>
                </a:lnTo>
                <a:lnTo>
                  <a:pt x="3366" y="0"/>
                </a:lnTo>
                <a:lnTo>
                  <a:pt x="3363" y="0"/>
                </a:lnTo>
                <a:close/>
                <a:moveTo>
                  <a:pt x="3414" y="0"/>
                </a:moveTo>
                <a:lnTo>
                  <a:pt x="1838" y="4324"/>
                </a:lnTo>
                <a:lnTo>
                  <a:pt x="1841" y="4324"/>
                </a:lnTo>
                <a:lnTo>
                  <a:pt x="3417" y="0"/>
                </a:lnTo>
                <a:lnTo>
                  <a:pt x="3414" y="0"/>
                </a:lnTo>
                <a:close/>
                <a:moveTo>
                  <a:pt x="3465" y="0"/>
                </a:moveTo>
                <a:lnTo>
                  <a:pt x="1889" y="4324"/>
                </a:lnTo>
                <a:lnTo>
                  <a:pt x="1892" y="4324"/>
                </a:lnTo>
                <a:lnTo>
                  <a:pt x="3468" y="0"/>
                </a:lnTo>
                <a:lnTo>
                  <a:pt x="3465" y="0"/>
                </a:lnTo>
                <a:close/>
                <a:moveTo>
                  <a:pt x="3516" y="0"/>
                </a:moveTo>
                <a:lnTo>
                  <a:pt x="1939" y="4324"/>
                </a:lnTo>
                <a:lnTo>
                  <a:pt x="1942" y="4324"/>
                </a:lnTo>
                <a:lnTo>
                  <a:pt x="3519" y="0"/>
                </a:lnTo>
                <a:lnTo>
                  <a:pt x="3516" y="0"/>
                </a:lnTo>
                <a:close/>
                <a:moveTo>
                  <a:pt x="3567" y="0"/>
                </a:moveTo>
                <a:lnTo>
                  <a:pt x="1990" y="4324"/>
                </a:lnTo>
                <a:lnTo>
                  <a:pt x="1993" y="4324"/>
                </a:lnTo>
                <a:lnTo>
                  <a:pt x="3570" y="0"/>
                </a:lnTo>
                <a:lnTo>
                  <a:pt x="3567" y="0"/>
                </a:lnTo>
                <a:close/>
                <a:moveTo>
                  <a:pt x="3618" y="0"/>
                </a:moveTo>
                <a:lnTo>
                  <a:pt x="2041" y="4324"/>
                </a:lnTo>
                <a:lnTo>
                  <a:pt x="2045" y="4324"/>
                </a:lnTo>
                <a:lnTo>
                  <a:pt x="3621" y="0"/>
                </a:lnTo>
                <a:lnTo>
                  <a:pt x="3618" y="0"/>
                </a:lnTo>
                <a:close/>
                <a:moveTo>
                  <a:pt x="3669" y="0"/>
                </a:moveTo>
                <a:lnTo>
                  <a:pt x="2092" y="4324"/>
                </a:lnTo>
                <a:lnTo>
                  <a:pt x="2096" y="4324"/>
                </a:lnTo>
                <a:lnTo>
                  <a:pt x="3672" y="0"/>
                </a:lnTo>
                <a:lnTo>
                  <a:pt x="3669" y="0"/>
                </a:lnTo>
                <a:close/>
                <a:moveTo>
                  <a:pt x="3720" y="0"/>
                </a:moveTo>
                <a:lnTo>
                  <a:pt x="2143" y="4324"/>
                </a:lnTo>
                <a:lnTo>
                  <a:pt x="2147" y="4324"/>
                </a:lnTo>
                <a:lnTo>
                  <a:pt x="3724" y="0"/>
                </a:lnTo>
                <a:lnTo>
                  <a:pt x="3720" y="0"/>
                </a:lnTo>
                <a:close/>
                <a:moveTo>
                  <a:pt x="3771" y="0"/>
                </a:moveTo>
                <a:lnTo>
                  <a:pt x="2194" y="4324"/>
                </a:lnTo>
                <a:lnTo>
                  <a:pt x="2198" y="4324"/>
                </a:lnTo>
                <a:lnTo>
                  <a:pt x="3775" y="0"/>
                </a:lnTo>
                <a:lnTo>
                  <a:pt x="3771" y="0"/>
                </a:lnTo>
                <a:close/>
                <a:moveTo>
                  <a:pt x="3822" y="0"/>
                </a:moveTo>
                <a:lnTo>
                  <a:pt x="2245" y="4324"/>
                </a:lnTo>
                <a:lnTo>
                  <a:pt x="2249" y="4324"/>
                </a:lnTo>
                <a:lnTo>
                  <a:pt x="3826" y="0"/>
                </a:lnTo>
                <a:lnTo>
                  <a:pt x="3822" y="0"/>
                </a:lnTo>
                <a:close/>
                <a:moveTo>
                  <a:pt x="3873" y="0"/>
                </a:moveTo>
                <a:lnTo>
                  <a:pt x="2297" y="4324"/>
                </a:lnTo>
                <a:lnTo>
                  <a:pt x="2300" y="4324"/>
                </a:lnTo>
                <a:lnTo>
                  <a:pt x="3877" y="0"/>
                </a:lnTo>
                <a:lnTo>
                  <a:pt x="3873" y="0"/>
                </a:lnTo>
                <a:close/>
                <a:moveTo>
                  <a:pt x="3924" y="0"/>
                </a:moveTo>
                <a:lnTo>
                  <a:pt x="2348" y="4324"/>
                </a:lnTo>
                <a:lnTo>
                  <a:pt x="2351" y="4324"/>
                </a:lnTo>
                <a:lnTo>
                  <a:pt x="3928" y="0"/>
                </a:lnTo>
                <a:lnTo>
                  <a:pt x="3924" y="0"/>
                </a:lnTo>
                <a:close/>
                <a:moveTo>
                  <a:pt x="3975" y="0"/>
                </a:moveTo>
                <a:lnTo>
                  <a:pt x="2399" y="4324"/>
                </a:lnTo>
                <a:lnTo>
                  <a:pt x="2402" y="4324"/>
                </a:lnTo>
                <a:lnTo>
                  <a:pt x="3979" y="0"/>
                </a:lnTo>
                <a:lnTo>
                  <a:pt x="3975" y="0"/>
                </a:lnTo>
                <a:close/>
                <a:moveTo>
                  <a:pt x="4027" y="0"/>
                </a:moveTo>
                <a:lnTo>
                  <a:pt x="2450" y="4324"/>
                </a:lnTo>
                <a:lnTo>
                  <a:pt x="2453" y="4324"/>
                </a:lnTo>
                <a:lnTo>
                  <a:pt x="4030" y="0"/>
                </a:lnTo>
                <a:lnTo>
                  <a:pt x="4027" y="0"/>
                </a:lnTo>
                <a:close/>
                <a:moveTo>
                  <a:pt x="4078" y="0"/>
                </a:moveTo>
                <a:lnTo>
                  <a:pt x="2501" y="4324"/>
                </a:lnTo>
                <a:lnTo>
                  <a:pt x="2504" y="4324"/>
                </a:lnTo>
                <a:lnTo>
                  <a:pt x="4081" y="0"/>
                </a:lnTo>
                <a:lnTo>
                  <a:pt x="4078" y="0"/>
                </a:lnTo>
                <a:close/>
                <a:moveTo>
                  <a:pt x="4129" y="0"/>
                </a:moveTo>
                <a:lnTo>
                  <a:pt x="2552" y="4324"/>
                </a:lnTo>
                <a:lnTo>
                  <a:pt x="2555" y="4324"/>
                </a:lnTo>
                <a:lnTo>
                  <a:pt x="4132" y="0"/>
                </a:lnTo>
                <a:lnTo>
                  <a:pt x="4129" y="0"/>
                </a:lnTo>
                <a:close/>
                <a:moveTo>
                  <a:pt x="4180" y="0"/>
                </a:moveTo>
                <a:lnTo>
                  <a:pt x="2603" y="4324"/>
                </a:lnTo>
                <a:lnTo>
                  <a:pt x="2606" y="4324"/>
                </a:lnTo>
                <a:lnTo>
                  <a:pt x="4183" y="0"/>
                </a:lnTo>
                <a:lnTo>
                  <a:pt x="4180" y="0"/>
                </a:lnTo>
                <a:close/>
                <a:moveTo>
                  <a:pt x="4231" y="0"/>
                </a:moveTo>
                <a:lnTo>
                  <a:pt x="2654" y="4324"/>
                </a:lnTo>
                <a:lnTo>
                  <a:pt x="2658" y="4324"/>
                </a:lnTo>
                <a:lnTo>
                  <a:pt x="4234" y="0"/>
                </a:lnTo>
                <a:lnTo>
                  <a:pt x="4231" y="0"/>
                </a:lnTo>
                <a:close/>
                <a:moveTo>
                  <a:pt x="554" y="0"/>
                </a:moveTo>
                <a:lnTo>
                  <a:pt x="0" y="1519"/>
                </a:lnTo>
                <a:lnTo>
                  <a:pt x="0" y="1529"/>
                </a:lnTo>
                <a:lnTo>
                  <a:pt x="558" y="0"/>
                </a:lnTo>
                <a:lnTo>
                  <a:pt x="554" y="0"/>
                </a:lnTo>
                <a:close/>
                <a:moveTo>
                  <a:pt x="605" y="0"/>
                </a:moveTo>
                <a:lnTo>
                  <a:pt x="0" y="1660"/>
                </a:lnTo>
                <a:lnTo>
                  <a:pt x="0" y="1670"/>
                </a:lnTo>
                <a:lnTo>
                  <a:pt x="609" y="0"/>
                </a:lnTo>
                <a:lnTo>
                  <a:pt x="605" y="0"/>
                </a:lnTo>
                <a:close/>
                <a:moveTo>
                  <a:pt x="656" y="0"/>
                </a:moveTo>
                <a:lnTo>
                  <a:pt x="0" y="1800"/>
                </a:lnTo>
                <a:lnTo>
                  <a:pt x="0" y="1810"/>
                </a:lnTo>
                <a:lnTo>
                  <a:pt x="660" y="0"/>
                </a:lnTo>
                <a:lnTo>
                  <a:pt x="656" y="0"/>
                </a:lnTo>
                <a:close/>
                <a:moveTo>
                  <a:pt x="707" y="0"/>
                </a:moveTo>
                <a:lnTo>
                  <a:pt x="0" y="1940"/>
                </a:lnTo>
                <a:lnTo>
                  <a:pt x="0" y="1950"/>
                </a:lnTo>
                <a:lnTo>
                  <a:pt x="711" y="0"/>
                </a:lnTo>
                <a:lnTo>
                  <a:pt x="707" y="0"/>
                </a:lnTo>
                <a:close/>
                <a:moveTo>
                  <a:pt x="758" y="0"/>
                </a:moveTo>
                <a:lnTo>
                  <a:pt x="0" y="2080"/>
                </a:lnTo>
                <a:lnTo>
                  <a:pt x="0" y="2089"/>
                </a:lnTo>
                <a:lnTo>
                  <a:pt x="762" y="0"/>
                </a:lnTo>
                <a:lnTo>
                  <a:pt x="758" y="0"/>
                </a:lnTo>
                <a:close/>
                <a:moveTo>
                  <a:pt x="810" y="0"/>
                </a:moveTo>
                <a:lnTo>
                  <a:pt x="0" y="2220"/>
                </a:lnTo>
                <a:lnTo>
                  <a:pt x="0" y="2229"/>
                </a:lnTo>
                <a:lnTo>
                  <a:pt x="813" y="0"/>
                </a:lnTo>
                <a:lnTo>
                  <a:pt x="810" y="0"/>
                </a:lnTo>
                <a:close/>
                <a:moveTo>
                  <a:pt x="861" y="0"/>
                </a:moveTo>
                <a:lnTo>
                  <a:pt x="0" y="2360"/>
                </a:lnTo>
                <a:lnTo>
                  <a:pt x="0" y="2369"/>
                </a:lnTo>
                <a:lnTo>
                  <a:pt x="864" y="0"/>
                </a:lnTo>
                <a:lnTo>
                  <a:pt x="861" y="0"/>
                </a:lnTo>
                <a:close/>
                <a:moveTo>
                  <a:pt x="912" y="0"/>
                </a:moveTo>
                <a:lnTo>
                  <a:pt x="0" y="2500"/>
                </a:lnTo>
                <a:lnTo>
                  <a:pt x="0" y="2509"/>
                </a:lnTo>
                <a:lnTo>
                  <a:pt x="915" y="0"/>
                </a:lnTo>
                <a:lnTo>
                  <a:pt x="912" y="0"/>
                </a:lnTo>
                <a:close/>
                <a:moveTo>
                  <a:pt x="963" y="0"/>
                </a:moveTo>
                <a:lnTo>
                  <a:pt x="0" y="2640"/>
                </a:lnTo>
                <a:lnTo>
                  <a:pt x="0" y="2649"/>
                </a:lnTo>
                <a:lnTo>
                  <a:pt x="966" y="0"/>
                </a:lnTo>
                <a:lnTo>
                  <a:pt x="963" y="0"/>
                </a:lnTo>
                <a:close/>
                <a:moveTo>
                  <a:pt x="1014" y="0"/>
                </a:moveTo>
                <a:lnTo>
                  <a:pt x="0" y="2781"/>
                </a:lnTo>
                <a:lnTo>
                  <a:pt x="0" y="2790"/>
                </a:lnTo>
                <a:lnTo>
                  <a:pt x="1017" y="0"/>
                </a:lnTo>
                <a:lnTo>
                  <a:pt x="1014" y="0"/>
                </a:lnTo>
                <a:close/>
                <a:moveTo>
                  <a:pt x="1065" y="0"/>
                </a:moveTo>
                <a:lnTo>
                  <a:pt x="0" y="2921"/>
                </a:lnTo>
                <a:lnTo>
                  <a:pt x="0" y="2930"/>
                </a:lnTo>
                <a:lnTo>
                  <a:pt x="1068" y="0"/>
                </a:lnTo>
                <a:lnTo>
                  <a:pt x="1065" y="0"/>
                </a:lnTo>
                <a:close/>
                <a:moveTo>
                  <a:pt x="1116" y="0"/>
                </a:moveTo>
                <a:lnTo>
                  <a:pt x="0" y="3061"/>
                </a:lnTo>
                <a:lnTo>
                  <a:pt x="0" y="3070"/>
                </a:lnTo>
                <a:lnTo>
                  <a:pt x="1119" y="0"/>
                </a:lnTo>
                <a:lnTo>
                  <a:pt x="1116" y="0"/>
                </a:lnTo>
                <a:close/>
                <a:moveTo>
                  <a:pt x="1167" y="0"/>
                </a:moveTo>
                <a:lnTo>
                  <a:pt x="0" y="3201"/>
                </a:lnTo>
                <a:lnTo>
                  <a:pt x="0" y="3210"/>
                </a:lnTo>
                <a:lnTo>
                  <a:pt x="1171" y="0"/>
                </a:lnTo>
                <a:lnTo>
                  <a:pt x="1167" y="0"/>
                </a:lnTo>
                <a:close/>
                <a:moveTo>
                  <a:pt x="1218" y="0"/>
                </a:moveTo>
                <a:lnTo>
                  <a:pt x="0" y="3341"/>
                </a:lnTo>
                <a:lnTo>
                  <a:pt x="0" y="3350"/>
                </a:lnTo>
                <a:lnTo>
                  <a:pt x="1222" y="0"/>
                </a:lnTo>
                <a:lnTo>
                  <a:pt x="1218" y="0"/>
                </a:lnTo>
                <a:close/>
                <a:moveTo>
                  <a:pt x="1269" y="0"/>
                </a:moveTo>
                <a:lnTo>
                  <a:pt x="0" y="3481"/>
                </a:lnTo>
                <a:lnTo>
                  <a:pt x="0" y="3490"/>
                </a:lnTo>
                <a:lnTo>
                  <a:pt x="1273" y="0"/>
                </a:lnTo>
                <a:lnTo>
                  <a:pt x="1269" y="0"/>
                </a:lnTo>
                <a:close/>
                <a:moveTo>
                  <a:pt x="1320" y="0"/>
                </a:moveTo>
                <a:lnTo>
                  <a:pt x="0" y="3620"/>
                </a:lnTo>
                <a:lnTo>
                  <a:pt x="0" y="3630"/>
                </a:lnTo>
                <a:lnTo>
                  <a:pt x="1324" y="0"/>
                </a:lnTo>
                <a:lnTo>
                  <a:pt x="1320" y="0"/>
                </a:lnTo>
                <a:close/>
                <a:moveTo>
                  <a:pt x="1371" y="0"/>
                </a:moveTo>
                <a:lnTo>
                  <a:pt x="0" y="3760"/>
                </a:lnTo>
                <a:lnTo>
                  <a:pt x="0" y="3770"/>
                </a:lnTo>
                <a:lnTo>
                  <a:pt x="1375" y="0"/>
                </a:lnTo>
                <a:lnTo>
                  <a:pt x="1371" y="0"/>
                </a:lnTo>
                <a:close/>
                <a:moveTo>
                  <a:pt x="1423" y="0"/>
                </a:moveTo>
                <a:lnTo>
                  <a:pt x="0" y="3901"/>
                </a:lnTo>
                <a:lnTo>
                  <a:pt x="0" y="3911"/>
                </a:lnTo>
                <a:lnTo>
                  <a:pt x="1426" y="0"/>
                </a:lnTo>
                <a:lnTo>
                  <a:pt x="1423" y="0"/>
                </a:lnTo>
                <a:close/>
                <a:moveTo>
                  <a:pt x="1474" y="0"/>
                </a:moveTo>
                <a:lnTo>
                  <a:pt x="0" y="4041"/>
                </a:lnTo>
                <a:lnTo>
                  <a:pt x="0" y="4051"/>
                </a:lnTo>
                <a:lnTo>
                  <a:pt x="1477" y="0"/>
                </a:lnTo>
                <a:lnTo>
                  <a:pt x="1474" y="0"/>
                </a:lnTo>
                <a:close/>
                <a:moveTo>
                  <a:pt x="1525" y="0"/>
                </a:moveTo>
                <a:lnTo>
                  <a:pt x="0" y="4181"/>
                </a:lnTo>
                <a:lnTo>
                  <a:pt x="0" y="4191"/>
                </a:lnTo>
                <a:lnTo>
                  <a:pt x="1528" y="0"/>
                </a:lnTo>
                <a:lnTo>
                  <a:pt x="1525" y="0"/>
                </a:lnTo>
                <a:close/>
                <a:moveTo>
                  <a:pt x="1576" y="0"/>
                </a:moveTo>
                <a:lnTo>
                  <a:pt x="0" y="4321"/>
                </a:lnTo>
                <a:lnTo>
                  <a:pt x="0" y="4324"/>
                </a:lnTo>
                <a:lnTo>
                  <a:pt x="2" y="4324"/>
                </a:lnTo>
                <a:lnTo>
                  <a:pt x="1579" y="0"/>
                </a:lnTo>
                <a:lnTo>
                  <a:pt x="1576" y="0"/>
                </a:lnTo>
                <a:close/>
                <a:moveTo>
                  <a:pt x="1627" y="0"/>
                </a:moveTo>
                <a:lnTo>
                  <a:pt x="50" y="4324"/>
                </a:lnTo>
                <a:lnTo>
                  <a:pt x="53" y="4324"/>
                </a:lnTo>
                <a:lnTo>
                  <a:pt x="1630" y="0"/>
                </a:lnTo>
                <a:lnTo>
                  <a:pt x="1627" y="0"/>
                </a:lnTo>
                <a:close/>
                <a:moveTo>
                  <a:pt x="1678" y="0"/>
                </a:moveTo>
                <a:lnTo>
                  <a:pt x="101" y="4324"/>
                </a:lnTo>
                <a:lnTo>
                  <a:pt x="105" y="4324"/>
                </a:lnTo>
                <a:lnTo>
                  <a:pt x="1681" y="0"/>
                </a:lnTo>
                <a:lnTo>
                  <a:pt x="1678" y="0"/>
                </a:lnTo>
                <a:close/>
                <a:moveTo>
                  <a:pt x="1729" y="0"/>
                </a:moveTo>
                <a:lnTo>
                  <a:pt x="152" y="4324"/>
                </a:lnTo>
                <a:lnTo>
                  <a:pt x="156" y="4324"/>
                </a:lnTo>
                <a:lnTo>
                  <a:pt x="1732" y="0"/>
                </a:lnTo>
                <a:lnTo>
                  <a:pt x="1729" y="0"/>
                </a:lnTo>
                <a:close/>
                <a:moveTo>
                  <a:pt x="1780" y="0"/>
                </a:moveTo>
                <a:lnTo>
                  <a:pt x="203" y="4324"/>
                </a:lnTo>
                <a:lnTo>
                  <a:pt x="207" y="4324"/>
                </a:lnTo>
                <a:lnTo>
                  <a:pt x="1783" y="0"/>
                </a:lnTo>
                <a:lnTo>
                  <a:pt x="1780" y="0"/>
                </a:lnTo>
                <a:close/>
                <a:moveTo>
                  <a:pt x="1831" y="0"/>
                </a:moveTo>
                <a:lnTo>
                  <a:pt x="254" y="4324"/>
                </a:lnTo>
                <a:lnTo>
                  <a:pt x="258" y="4324"/>
                </a:lnTo>
                <a:lnTo>
                  <a:pt x="1835" y="0"/>
                </a:lnTo>
                <a:lnTo>
                  <a:pt x="1831" y="0"/>
                </a:lnTo>
                <a:close/>
                <a:moveTo>
                  <a:pt x="1882" y="0"/>
                </a:moveTo>
                <a:lnTo>
                  <a:pt x="305" y="4324"/>
                </a:lnTo>
                <a:lnTo>
                  <a:pt x="309" y="4324"/>
                </a:lnTo>
                <a:lnTo>
                  <a:pt x="1886" y="0"/>
                </a:lnTo>
                <a:lnTo>
                  <a:pt x="1882" y="0"/>
                </a:lnTo>
                <a:close/>
                <a:moveTo>
                  <a:pt x="1932" y="0"/>
                </a:moveTo>
                <a:lnTo>
                  <a:pt x="357" y="4324"/>
                </a:lnTo>
                <a:lnTo>
                  <a:pt x="360" y="4324"/>
                </a:lnTo>
                <a:lnTo>
                  <a:pt x="1936" y="0"/>
                </a:lnTo>
                <a:lnTo>
                  <a:pt x="1932" y="0"/>
                </a:lnTo>
                <a:close/>
                <a:moveTo>
                  <a:pt x="6631" y="0"/>
                </a:moveTo>
                <a:lnTo>
                  <a:pt x="5055" y="4324"/>
                </a:lnTo>
                <a:lnTo>
                  <a:pt x="5058" y="4324"/>
                </a:lnTo>
                <a:lnTo>
                  <a:pt x="6634" y="0"/>
                </a:lnTo>
                <a:lnTo>
                  <a:pt x="6631" y="0"/>
                </a:lnTo>
                <a:close/>
                <a:moveTo>
                  <a:pt x="6580" y="0"/>
                </a:moveTo>
                <a:lnTo>
                  <a:pt x="5004" y="4324"/>
                </a:lnTo>
                <a:lnTo>
                  <a:pt x="5007" y="4324"/>
                </a:lnTo>
                <a:lnTo>
                  <a:pt x="6583" y="0"/>
                </a:lnTo>
                <a:lnTo>
                  <a:pt x="6580" y="0"/>
                </a:lnTo>
                <a:close/>
                <a:moveTo>
                  <a:pt x="6682" y="0"/>
                </a:moveTo>
                <a:lnTo>
                  <a:pt x="5106" y="4324"/>
                </a:lnTo>
                <a:lnTo>
                  <a:pt x="5109" y="4324"/>
                </a:lnTo>
                <a:lnTo>
                  <a:pt x="6685" y="0"/>
                </a:lnTo>
                <a:lnTo>
                  <a:pt x="6682" y="0"/>
                </a:lnTo>
                <a:close/>
                <a:moveTo>
                  <a:pt x="6733" y="0"/>
                </a:moveTo>
                <a:lnTo>
                  <a:pt x="5157" y="4324"/>
                </a:lnTo>
                <a:lnTo>
                  <a:pt x="5160" y="4324"/>
                </a:lnTo>
                <a:lnTo>
                  <a:pt x="6736" y="0"/>
                </a:lnTo>
                <a:lnTo>
                  <a:pt x="6733" y="0"/>
                </a:lnTo>
                <a:close/>
                <a:moveTo>
                  <a:pt x="6784" y="0"/>
                </a:moveTo>
                <a:lnTo>
                  <a:pt x="5208" y="4324"/>
                </a:lnTo>
                <a:lnTo>
                  <a:pt x="5211" y="4324"/>
                </a:lnTo>
                <a:lnTo>
                  <a:pt x="6787" y="0"/>
                </a:lnTo>
                <a:lnTo>
                  <a:pt x="6784" y="0"/>
                </a:lnTo>
                <a:close/>
                <a:moveTo>
                  <a:pt x="6835" y="0"/>
                </a:moveTo>
                <a:lnTo>
                  <a:pt x="5259" y="4324"/>
                </a:lnTo>
                <a:lnTo>
                  <a:pt x="5263" y="4324"/>
                </a:lnTo>
                <a:lnTo>
                  <a:pt x="6838" y="0"/>
                </a:lnTo>
                <a:lnTo>
                  <a:pt x="6835" y="0"/>
                </a:lnTo>
                <a:close/>
                <a:moveTo>
                  <a:pt x="6886" y="0"/>
                </a:moveTo>
                <a:lnTo>
                  <a:pt x="5310" y="4324"/>
                </a:lnTo>
                <a:lnTo>
                  <a:pt x="5314" y="4324"/>
                </a:lnTo>
                <a:lnTo>
                  <a:pt x="6889" y="0"/>
                </a:lnTo>
                <a:lnTo>
                  <a:pt x="6886" y="0"/>
                </a:lnTo>
                <a:close/>
                <a:moveTo>
                  <a:pt x="6937" y="0"/>
                </a:moveTo>
                <a:lnTo>
                  <a:pt x="5361" y="4324"/>
                </a:lnTo>
                <a:lnTo>
                  <a:pt x="5365" y="4324"/>
                </a:lnTo>
                <a:lnTo>
                  <a:pt x="6940" y="0"/>
                </a:lnTo>
                <a:lnTo>
                  <a:pt x="6937" y="0"/>
                </a:lnTo>
                <a:close/>
                <a:moveTo>
                  <a:pt x="6988" y="0"/>
                </a:moveTo>
                <a:lnTo>
                  <a:pt x="5412" y="4324"/>
                </a:lnTo>
                <a:lnTo>
                  <a:pt x="5416" y="4324"/>
                </a:lnTo>
                <a:lnTo>
                  <a:pt x="6992" y="0"/>
                </a:lnTo>
                <a:lnTo>
                  <a:pt x="6988" y="0"/>
                </a:lnTo>
                <a:close/>
                <a:moveTo>
                  <a:pt x="7039" y="0"/>
                </a:moveTo>
                <a:lnTo>
                  <a:pt x="5463" y="4324"/>
                </a:lnTo>
                <a:lnTo>
                  <a:pt x="5467" y="4324"/>
                </a:lnTo>
                <a:lnTo>
                  <a:pt x="7043" y="0"/>
                </a:lnTo>
                <a:lnTo>
                  <a:pt x="7039" y="0"/>
                </a:lnTo>
                <a:close/>
                <a:moveTo>
                  <a:pt x="7090" y="0"/>
                </a:moveTo>
                <a:lnTo>
                  <a:pt x="5515" y="4324"/>
                </a:lnTo>
                <a:lnTo>
                  <a:pt x="5518" y="4324"/>
                </a:lnTo>
                <a:lnTo>
                  <a:pt x="7094" y="0"/>
                </a:lnTo>
                <a:lnTo>
                  <a:pt x="7090" y="0"/>
                </a:lnTo>
                <a:close/>
                <a:moveTo>
                  <a:pt x="7141" y="0"/>
                </a:moveTo>
                <a:lnTo>
                  <a:pt x="5566" y="4324"/>
                </a:lnTo>
                <a:lnTo>
                  <a:pt x="5569" y="4324"/>
                </a:lnTo>
                <a:lnTo>
                  <a:pt x="7145" y="0"/>
                </a:lnTo>
                <a:lnTo>
                  <a:pt x="7141" y="0"/>
                </a:lnTo>
                <a:close/>
                <a:moveTo>
                  <a:pt x="7192" y="0"/>
                </a:moveTo>
                <a:lnTo>
                  <a:pt x="5617" y="4324"/>
                </a:lnTo>
                <a:lnTo>
                  <a:pt x="5620" y="4324"/>
                </a:lnTo>
                <a:lnTo>
                  <a:pt x="7196" y="0"/>
                </a:lnTo>
                <a:lnTo>
                  <a:pt x="7192" y="0"/>
                </a:lnTo>
                <a:close/>
                <a:moveTo>
                  <a:pt x="7244" y="0"/>
                </a:moveTo>
                <a:lnTo>
                  <a:pt x="5668" y="4324"/>
                </a:lnTo>
                <a:lnTo>
                  <a:pt x="5671" y="4324"/>
                </a:lnTo>
                <a:lnTo>
                  <a:pt x="7247" y="0"/>
                </a:lnTo>
                <a:lnTo>
                  <a:pt x="7244" y="0"/>
                </a:lnTo>
                <a:close/>
                <a:moveTo>
                  <a:pt x="7295" y="0"/>
                </a:moveTo>
                <a:lnTo>
                  <a:pt x="5719" y="4324"/>
                </a:lnTo>
                <a:lnTo>
                  <a:pt x="5722" y="4324"/>
                </a:lnTo>
                <a:lnTo>
                  <a:pt x="7298" y="0"/>
                </a:lnTo>
                <a:lnTo>
                  <a:pt x="7295" y="0"/>
                </a:lnTo>
                <a:close/>
                <a:moveTo>
                  <a:pt x="7346" y="0"/>
                </a:moveTo>
                <a:lnTo>
                  <a:pt x="5769" y="4324"/>
                </a:lnTo>
                <a:lnTo>
                  <a:pt x="5772" y="4324"/>
                </a:lnTo>
                <a:lnTo>
                  <a:pt x="7349" y="0"/>
                </a:lnTo>
                <a:lnTo>
                  <a:pt x="7346" y="0"/>
                </a:lnTo>
                <a:close/>
                <a:moveTo>
                  <a:pt x="7397" y="0"/>
                </a:moveTo>
                <a:lnTo>
                  <a:pt x="5820" y="4324"/>
                </a:lnTo>
                <a:lnTo>
                  <a:pt x="5823" y="4324"/>
                </a:lnTo>
                <a:lnTo>
                  <a:pt x="7400" y="0"/>
                </a:lnTo>
                <a:lnTo>
                  <a:pt x="7397" y="0"/>
                </a:lnTo>
                <a:close/>
                <a:moveTo>
                  <a:pt x="7448" y="0"/>
                </a:moveTo>
                <a:lnTo>
                  <a:pt x="5871" y="4324"/>
                </a:lnTo>
                <a:lnTo>
                  <a:pt x="5874" y="4324"/>
                </a:lnTo>
                <a:lnTo>
                  <a:pt x="7451" y="0"/>
                </a:lnTo>
                <a:lnTo>
                  <a:pt x="7448" y="0"/>
                </a:lnTo>
                <a:close/>
                <a:moveTo>
                  <a:pt x="7499" y="0"/>
                </a:moveTo>
                <a:lnTo>
                  <a:pt x="5922" y="4324"/>
                </a:lnTo>
                <a:lnTo>
                  <a:pt x="5926" y="4324"/>
                </a:lnTo>
                <a:lnTo>
                  <a:pt x="7502" y="0"/>
                </a:lnTo>
                <a:lnTo>
                  <a:pt x="7499" y="0"/>
                </a:lnTo>
                <a:close/>
                <a:moveTo>
                  <a:pt x="7550" y="0"/>
                </a:moveTo>
                <a:lnTo>
                  <a:pt x="5973" y="4324"/>
                </a:lnTo>
                <a:lnTo>
                  <a:pt x="5977" y="4324"/>
                </a:lnTo>
                <a:lnTo>
                  <a:pt x="7553" y="0"/>
                </a:lnTo>
                <a:lnTo>
                  <a:pt x="7550" y="0"/>
                </a:lnTo>
                <a:close/>
                <a:moveTo>
                  <a:pt x="7601" y="0"/>
                </a:moveTo>
                <a:lnTo>
                  <a:pt x="6024" y="4324"/>
                </a:lnTo>
                <a:lnTo>
                  <a:pt x="6028" y="4324"/>
                </a:lnTo>
                <a:lnTo>
                  <a:pt x="7605" y="0"/>
                </a:lnTo>
                <a:lnTo>
                  <a:pt x="7601" y="0"/>
                </a:lnTo>
                <a:close/>
                <a:moveTo>
                  <a:pt x="7652" y="0"/>
                </a:moveTo>
                <a:lnTo>
                  <a:pt x="6075" y="4324"/>
                </a:lnTo>
                <a:lnTo>
                  <a:pt x="6079" y="4324"/>
                </a:lnTo>
                <a:lnTo>
                  <a:pt x="7656" y="0"/>
                </a:lnTo>
                <a:lnTo>
                  <a:pt x="7652" y="0"/>
                </a:lnTo>
                <a:close/>
                <a:moveTo>
                  <a:pt x="6126" y="4324"/>
                </a:moveTo>
                <a:lnTo>
                  <a:pt x="6130" y="4324"/>
                </a:lnTo>
                <a:lnTo>
                  <a:pt x="7678" y="79"/>
                </a:lnTo>
                <a:lnTo>
                  <a:pt x="7678" y="69"/>
                </a:lnTo>
                <a:lnTo>
                  <a:pt x="6126" y="4324"/>
                </a:lnTo>
                <a:close/>
                <a:moveTo>
                  <a:pt x="6181" y="4324"/>
                </a:moveTo>
                <a:lnTo>
                  <a:pt x="7678" y="219"/>
                </a:lnTo>
                <a:lnTo>
                  <a:pt x="7678" y="209"/>
                </a:lnTo>
                <a:lnTo>
                  <a:pt x="6178" y="4324"/>
                </a:lnTo>
                <a:lnTo>
                  <a:pt x="6181" y="4324"/>
                </a:lnTo>
                <a:close/>
                <a:moveTo>
                  <a:pt x="6232" y="4324"/>
                </a:moveTo>
                <a:lnTo>
                  <a:pt x="7678" y="358"/>
                </a:lnTo>
                <a:lnTo>
                  <a:pt x="7678" y="349"/>
                </a:lnTo>
                <a:lnTo>
                  <a:pt x="6229" y="4324"/>
                </a:lnTo>
                <a:lnTo>
                  <a:pt x="6232" y="4324"/>
                </a:lnTo>
                <a:close/>
                <a:moveTo>
                  <a:pt x="4333" y="0"/>
                </a:moveTo>
                <a:lnTo>
                  <a:pt x="2756" y="4324"/>
                </a:lnTo>
                <a:lnTo>
                  <a:pt x="2760" y="4324"/>
                </a:lnTo>
                <a:lnTo>
                  <a:pt x="4336" y="0"/>
                </a:lnTo>
                <a:lnTo>
                  <a:pt x="4333" y="0"/>
                </a:lnTo>
                <a:close/>
                <a:moveTo>
                  <a:pt x="4282" y="0"/>
                </a:moveTo>
                <a:lnTo>
                  <a:pt x="2705" y="4324"/>
                </a:lnTo>
                <a:lnTo>
                  <a:pt x="2709" y="4324"/>
                </a:lnTo>
                <a:lnTo>
                  <a:pt x="4285" y="0"/>
                </a:lnTo>
                <a:lnTo>
                  <a:pt x="4282" y="0"/>
                </a:lnTo>
                <a:close/>
                <a:moveTo>
                  <a:pt x="4384" y="0"/>
                </a:moveTo>
                <a:lnTo>
                  <a:pt x="2807" y="4324"/>
                </a:lnTo>
                <a:lnTo>
                  <a:pt x="2811" y="4324"/>
                </a:lnTo>
                <a:lnTo>
                  <a:pt x="4388" y="0"/>
                </a:lnTo>
                <a:lnTo>
                  <a:pt x="4384" y="0"/>
                </a:lnTo>
                <a:close/>
                <a:moveTo>
                  <a:pt x="4435" y="0"/>
                </a:moveTo>
                <a:lnTo>
                  <a:pt x="2858" y="4324"/>
                </a:lnTo>
                <a:lnTo>
                  <a:pt x="2862" y="4324"/>
                </a:lnTo>
                <a:lnTo>
                  <a:pt x="4439" y="0"/>
                </a:lnTo>
                <a:lnTo>
                  <a:pt x="4435" y="0"/>
                </a:lnTo>
                <a:close/>
                <a:moveTo>
                  <a:pt x="4486" y="0"/>
                </a:moveTo>
                <a:lnTo>
                  <a:pt x="2909" y="4324"/>
                </a:lnTo>
                <a:lnTo>
                  <a:pt x="2913" y="4324"/>
                </a:lnTo>
                <a:lnTo>
                  <a:pt x="4490" y="0"/>
                </a:lnTo>
                <a:lnTo>
                  <a:pt x="4486" y="0"/>
                </a:lnTo>
                <a:close/>
                <a:moveTo>
                  <a:pt x="4537" y="0"/>
                </a:moveTo>
                <a:lnTo>
                  <a:pt x="2961" y="4324"/>
                </a:lnTo>
                <a:lnTo>
                  <a:pt x="2964" y="4324"/>
                </a:lnTo>
                <a:lnTo>
                  <a:pt x="4541" y="0"/>
                </a:lnTo>
                <a:lnTo>
                  <a:pt x="4537" y="0"/>
                </a:lnTo>
                <a:close/>
                <a:moveTo>
                  <a:pt x="4588" y="0"/>
                </a:moveTo>
                <a:lnTo>
                  <a:pt x="3012" y="4324"/>
                </a:lnTo>
                <a:lnTo>
                  <a:pt x="3015" y="4324"/>
                </a:lnTo>
                <a:lnTo>
                  <a:pt x="4592" y="0"/>
                </a:lnTo>
                <a:lnTo>
                  <a:pt x="4588" y="0"/>
                </a:lnTo>
                <a:close/>
                <a:moveTo>
                  <a:pt x="4640" y="0"/>
                </a:moveTo>
                <a:lnTo>
                  <a:pt x="3063" y="4324"/>
                </a:lnTo>
                <a:lnTo>
                  <a:pt x="3066" y="4324"/>
                </a:lnTo>
                <a:lnTo>
                  <a:pt x="4643" y="0"/>
                </a:lnTo>
                <a:lnTo>
                  <a:pt x="4640" y="0"/>
                </a:lnTo>
                <a:close/>
                <a:moveTo>
                  <a:pt x="4691" y="0"/>
                </a:moveTo>
                <a:lnTo>
                  <a:pt x="3114" y="4324"/>
                </a:lnTo>
                <a:lnTo>
                  <a:pt x="3117" y="4324"/>
                </a:lnTo>
                <a:lnTo>
                  <a:pt x="4694" y="0"/>
                </a:lnTo>
                <a:lnTo>
                  <a:pt x="4691" y="0"/>
                </a:lnTo>
                <a:close/>
                <a:moveTo>
                  <a:pt x="4742" y="0"/>
                </a:moveTo>
                <a:lnTo>
                  <a:pt x="3165" y="4324"/>
                </a:lnTo>
                <a:lnTo>
                  <a:pt x="3168" y="4324"/>
                </a:lnTo>
                <a:lnTo>
                  <a:pt x="4745" y="0"/>
                </a:lnTo>
                <a:lnTo>
                  <a:pt x="4742" y="0"/>
                </a:lnTo>
                <a:close/>
                <a:moveTo>
                  <a:pt x="4793" y="0"/>
                </a:moveTo>
                <a:lnTo>
                  <a:pt x="3216" y="4324"/>
                </a:lnTo>
                <a:lnTo>
                  <a:pt x="3219" y="4324"/>
                </a:lnTo>
                <a:lnTo>
                  <a:pt x="4796" y="0"/>
                </a:lnTo>
                <a:lnTo>
                  <a:pt x="4793" y="0"/>
                </a:lnTo>
                <a:close/>
                <a:moveTo>
                  <a:pt x="4844" y="0"/>
                </a:moveTo>
                <a:lnTo>
                  <a:pt x="3267" y="4324"/>
                </a:lnTo>
                <a:lnTo>
                  <a:pt x="3270" y="4324"/>
                </a:lnTo>
                <a:lnTo>
                  <a:pt x="4847" y="0"/>
                </a:lnTo>
                <a:lnTo>
                  <a:pt x="4844" y="0"/>
                </a:lnTo>
                <a:close/>
                <a:moveTo>
                  <a:pt x="4895" y="0"/>
                </a:moveTo>
                <a:lnTo>
                  <a:pt x="3318" y="4324"/>
                </a:lnTo>
                <a:lnTo>
                  <a:pt x="3322" y="4324"/>
                </a:lnTo>
                <a:lnTo>
                  <a:pt x="4898" y="0"/>
                </a:lnTo>
                <a:lnTo>
                  <a:pt x="4895" y="0"/>
                </a:lnTo>
                <a:close/>
                <a:moveTo>
                  <a:pt x="4946" y="0"/>
                </a:moveTo>
                <a:lnTo>
                  <a:pt x="3369" y="4324"/>
                </a:lnTo>
                <a:lnTo>
                  <a:pt x="3373" y="4324"/>
                </a:lnTo>
                <a:lnTo>
                  <a:pt x="4949" y="0"/>
                </a:lnTo>
                <a:lnTo>
                  <a:pt x="4946" y="0"/>
                </a:lnTo>
                <a:close/>
                <a:moveTo>
                  <a:pt x="4997" y="0"/>
                </a:moveTo>
                <a:lnTo>
                  <a:pt x="3420" y="4324"/>
                </a:lnTo>
                <a:lnTo>
                  <a:pt x="3424" y="4324"/>
                </a:lnTo>
                <a:lnTo>
                  <a:pt x="5000" y="0"/>
                </a:lnTo>
                <a:lnTo>
                  <a:pt x="4997" y="0"/>
                </a:lnTo>
                <a:close/>
                <a:moveTo>
                  <a:pt x="5048" y="0"/>
                </a:moveTo>
                <a:lnTo>
                  <a:pt x="3471" y="4324"/>
                </a:lnTo>
                <a:lnTo>
                  <a:pt x="3475" y="4324"/>
                </a:lnTo>
                <a:lnTo>
                  <a:pt x="5052" y="0"/>
                </a:lnTo>
                <a:lnTo>
                  <a:pt x="5048" y="0"/>
                </a:lnTo>
                <a:close/>
                <a:moveTo>
                  <a:pt x="5099" y="0"/>
                </a:moveTo>
                <a:lnTo>
                  <a:pt x="3522" y="4324"/>
                </a:lnTo>
                <a:lnTo>
                  <a:pt x="3526" y="4324"/>
                </a:lnTo>
                <a:lnTo>
                  <a:pt x="5103" y="0"/>
                </a:lnTo>
                <a:lnTo>
                  <a:pt x="5099" y="0"/>
                </a:lnTo>
                <a:close/>
                <a:moveTo>
                  <a:pt x="5150" y="0"/>
                </a:moveTo>
                <a:lnTo>
                  <a:pt x="3574" y="4324"/>
                </a:lnTo>
                <a:lnTo>
                  <a:pt x="3577" y="4324"/>
                </a:lnTo>
                <a:lnTo>
                  <a:pt x="5154" y="0"/>
                </a:lnTo>
                <a:lnTo>
                  <a:pt x="5150" y="0"/>
                </a:lnTo>
                <a:close/>
                <a:moveTo>
                  <a:pt x="5201" y="0"/>
                </a:moveTo>
                <a:lnTo>
                  <a:pt x="3625" y="4324"/>
                </a:lnTo>
                <a:lnTo>
                  <a:pt x="3628" y="4324"/>
                </a:lnTo>
                <a:lnTo>
                  <a:pt x="5205" y="0"/>
                </a:lnTo>
                <a:lnTo>
                  <a:pt x="5201" y="0"/>
                </a:lnTo>
                <a:close/>
                <a:moveTo>
                  <a:pt x="5252" y="0"/>
                </a:moveTo>
                <a:lnTo>
                  <a:pt x="3676" y="4324"/>
                </a:lnTo>
                <a:lnTo>
                  <a:pt x="3679" y="4324"/>
                </a:lnTo>
                <a:lnTo>
                  <a:pt x="5256" y="0"/>
                </a:lnTo>
                <a:lnTo>
                  <a:pt x="5252" y="0"/>
                </a:lnTo>
                <a:close/>
                <a:moveTo>
                  <a:pt x="5304" y="0"/>
                </a:moveTo>
                <a:lnTo>
                  <a:pt x="3727" y="4324"/>
                </a:lnTo>
                <a:lnTo>
                  <a:pt x="3730" y="4324"/>
                </a:lnTo>
                <a:lnTo>
                  <a:pt x="5307" y="0"/>
                </a:lnTo>
                <a:lnTo>
                  <a:pt x="5304" y="0"/>
                </a:lnTo>
                <a:close/>
                <a:moveTo>
                  <a:pt x="5355" y="0"/>
                </a:moveTo>
                <a:lnTo>
                  <a:pt x="3778" y="4324"/>
                </a:lnTo>
                <a:lnTo>
                  <a:pt x="3781" y="4324"/>
                </a:lnTo>
                <a:lnTo>
                  <a:pt x="5358" y="0"/>
                </a:lnTo>
                <a:lnTo>
                  <a:pt x="5355" y="0"/>
                </a:lnTo>
                <a:close/>
                <a:moveTo>
                  <a:pt x="5406" y="0"/>
                </a:moveTo>
                <a:lnTo>
                  <a:pt x="3829" y="4324"/>
                </a:lnTo>
                <a:lnTo>
                  <a:pt x="3832" y="4324"/>
                </a:lnTo>
                <a:lnTo>
                  <a:pt x="5409" y="0"/>
                </a:lnTo>
                <a:lnTo>
                  <a:pt x="5406" y="0"/>
                </a:lnTo>
                <a:close/>
                <a:moveTo>
                  <a:pt x="5457" y="0"/>
                </a:moveTo>
                <a:lnTo>
                  <a:pt x="3880" y="4324"/>
                </a:lnTo>
                <a:lnTo>
                  <a:pt x="3883" y="4324"/>
                </a:lnTo>
                <a:lnTo>
                  <a:pt x="5460" y="0"/>
                </a:lnTo>
                <a:lnTo>
                  <a:pt x="5457" y="0"/>
                </a:lnTo>
                <a:close/>
                <a:moveTo>
                  <a:pt x="5508" y="0"/>
                </a:moveTo>
                <a:lnTo>
                  <a:pt x="3931" y="4324"/>
                </a:lnTo>
                <a:lnTo>
                  <a:pt x="3934" y="4324"/>
                </a:lnTo>
                <a:lnTo>
                  <a:pt x="5511" y="0"/>
                </a:lnTo>
                <a:lnTo>
                  <a:pt x="5508" y="0"/>
                </a:lnTo>
                <a:close/>
                <a:moveTo>
                  <a:pt x="5559" y="0"/>
                </a:moveTo>
                <a:lnTo>
                  <a:pt x="3982" y="4324"/>
                </a:lnTo>
                <a:lnTo>
                  <a:pt x="3986" y="4324"/>
                </a:lnTo>
                <a:lnTo>
                  <a:pt x="5562" y="0"/>
                </a:lnTo>
                <a:lnTo>
                  <a:pt x="5559" y="0"/>
                </a:lnTo>
                <a:close/>
                <a:moveTo>
                  <a:pt x="5610" y="0"/>
                </a:moveTo>
                <a:lnTo>
                  <a:pt x="4033" y="4324"/>
                </a:lnTo>
                <a:lnTo>
                  <a:pt x="4037" y="4324"/>
                </a:lnTo>
                <a:lnTo>
                  <a:pt x="5613" y="0"/>
                </a:lnTo>
                <a:lnTo>
                  <a:pt x="5610" y="0"/>
                </a:lnTo>
                <a:close/>
                <a:moveTo>
                  <a:pt x="5661" y="0"/>
                </a:moveTo>
                <a:lnTo>
                  <a:pt x="4084" y="4324"/>
                </a:lnTo>
                <a:lnTo>
                  <a:pt x="4088" y="4324"/>
                </a:lnTo>
                <a:lnTo>
                  <a:pt x="5665" y="0"/>
                </a:lnTo>
                <a:lnTo>
                  <a:pt x="5661" y="0"/>
                </a:lnTo>
                <a:close/>
                <a:moveTo>
                  <a:pt x="5712" y="0"/>
                </a:moveTo>
                <a:lnTo>
                  <a:pt x="4135" y="4324"/>
                </a:lnTo>
                <a:lnTo>
                  <a:pt x="4139" y="4324"/>
                </a:lnTo>
                <a:lnTo>
                  <a:pt x="5716" y="0"/>
                </a:lnTo>
                <a:lnTo>
                  <a:pt x="5712" y="0"/>
                </a:lnTo>
                <a:close/>
                <a:moveTo>
                  <a:pt x="5762" y="0"/>
                </a:moveTo>
                <a:lnTo>
                  <a:pt x="4186" y="4324"/>
                </a:lnTo>
                <a:lnTo>
                  <a:pt x="4190" y="4324"/>
                </a:lnTo>
                <a:lnTo>
                  <a:pt x="5766" y="0"/>
                </a:lnTo>
                <a:lnTo>
                  <a:pt x="5762" y="0"/>
                </a:lnTo>
                <a:close/>
                <a:moveTo>
                  <a:pt x="5813" y="0"/>
                </a:moveTo>
                <a:lnTo>
                  <a:pt x="4238" y="4324"/>
                </a:lnTo>
                <a:lnTo>
                  <a:pt x="4241" y="4324"/>
                </a:lnTo>
                <a:lnTo>
                  <a:pt x="5817" y="0"/>
                </a:lnTo>
                <a:lnTo>
                  <a:pt x="5813" y="0"/>
                </a:lnTo>
                <a:close/>
                <a:moveTo>
                  <a:pt x="5864" y="0"/>
                </a:moveTo>
                <a:lnTo>
                  <a:pt x="4289" y="4324"/>
                </a:lnTo>
                <a:lnTo>
                  <a:pt x="4292" y="4324"/>
                </a:lnTo>
                <a:lnTo>
                  <a:pt x="5868" y="0"/>
                </a:lnTo>
                <a:lnTo>
                  <a:pt x="5864" y="0"/>
                </a:lnTo>
                <a:close/>
                <a:moveTo>
                  <a:pt x="5915" y="0"/>
                </a:moveTo>
                <a:lnTo>
                  <a:pt x="4340" y="4324"/>
                </a:lnTo>
                <a:lnTo>
                  <a:pt x="4343" y="4324"/>
                </a:lnTo>
                <a:lnTo>
                  <a:pt x="5919" y="0"/>
                </a:lnTo>
                <a:lnTo>
                  <a:pt x="5915" y="0"/>
                </a:lnTo>
                <a:close/>
                <a:moveTo>
                  <a:pt x="5967" y="0"/>
                </a:moveTo>
                <a:lnTo>
                  <a:pt x="4391" y="4324"/>
                </a:lnTo>
                <a:lnTo>
                  <a:pt x="4394" y="4324"/>
                </a:lnTo>
                <a:lnTo>
                  <a:pt x="5970" y="0"/>
                </a:lnTo>
                <a:lnTo>
                  <a:pt x="5967" y="0"/>
                </a:lnTo>
                <a:close/>
                <a:moveTo>
                  <a:pt x="6018" y="0"/>
                </a:moveTo>
                <a:lnTo>
                  <a:pt x="4442" y="4324"/>
                </a:lnTo>
                <a:lnTo>
                  <a:pt x="4445" y="4324"/>
                </a:lnTo>
                <a:lnTo>
                  <a:pt x="6021" y="0"/>
                </a:lnTo>
                <a:lnTo>
                  <a:pt x="6018" y="0"/>
                </a:lnTo>
                <a:close/>
                <a:moveTo>
                  <a:pt x="6069" y="0"/>
                </a:moveTo>
                <a:lnTo>
                  <a:pt x="4493" y="4324"/>
                </a:lnTo>
                <a:lnTo>
                  <a:pt x="4496" y="4324"/>
                </a:lnTo>
                <a:lnTo>
                  <a:pt x="6072" y="0"/>
                </a:lnTo>
                <a:lnTo>
                  <a:pt x="6069" y="0"/>
                </a:lnTo>
                <a:close/>
                <a:moveTo>
                  <a:pt x="6120" y="0"/>
                </a:moveTo>
                <a:lnTo>
                  <a:pt x="4544" y="4324"/>
                </a:lnTo>
                <a:lnTo>
                  <a:pt x="4547" y="4324"/>
                </a:lnTo>
                <a:lnTo>
                  <a:pt x="6123" y="0"/>
                </a:lnTo>
                <a:lnTo>
                  <a:pt x="6120" y="0"/>
                </a:lnTo>
                <a:close/>
                <a:moveTo>
                  <a:pt x="6171" y="0"/>
                </a:moveTo>
                <a:lnTo>
                  <a:pt x="4595" y="4324"/>
                </a:lnTo>
                <a:lnTo>
                  <a:pt x="4599" y="4324"/>
                </a:lnTo>
                <a:lnTo>
                  <a:pt x="6174" y="0"/>
                </a:lnTo>
                <a:lnTo>
                  <a:pt x="6171" y="0"/>
                </a:lnTo>
                <a:close/>
                <a:moveTo>
                  <a:pt x="6222" y="0"/>
                </a:moveTo>
                <a:lnTo>
                  <a:pt x="4646" y="4324"/>
                </a:lnTo>
                <a:lnTo>
                  <a:pt x="4650" y="4324"/>
                </a:lnTo>
                <a:lnTo>
                  <a:pt x="6225" y="0"/>
                </a:lnTo>
                <a:lnTo>
                  <a:pt x="6222" y="0"/>
                </a:lnTo>
                <a:close/>
                <a:moveTo>
                  <a:pt x="6273" y="0"/>
                </a:moveTo>
                <a:lnTo>
                  <a:pt x="4697" y="4324"/>
                </a:lnTo>
                <a:lnTo>
                  <a:pt x="4701" y="4324"/>
                </a:lnTo>
                <a:lnTo>
                  <a:pt x="6276" y="0"/>
                </a:lnTo>
                <a:lnTo>
                  <a:pt x="6273" y="0"/>
                </a:lnTo>
                <a:close/>
                <a:moveTo>
                  <a:pt x="6324" y="0"/>
                </a:moveTo>
                <a:lnTo>
                  <a:pt x="4748" y="4324"/>
                </a:lnTo>
                <a:lnTo>
                  <a:pt x="4752" y="4324"/>
                </a:lnTo>
                <a:lnTo>
                  <a:pt x="6328" y="0"/>
                </a:lnTo>
                <a:lnTo>
                  <a:pt x="6324" y="0"/>
                </a:lnTo>
                <a:close/>
                <a:moveTo>
                  <a:pt x="6375" y="0"/>
                </a:moveTo>
                <a:lnTo>
                  <a:pt x="4799" y="4324"/>
                </a:lnTo>
                <a:lnTo>
                  <a:pt x="4803" y="4324"/>
                </a:lnTo>
                <a:lnTo>
                  <a:pt x="6379" y="0"/>
                </a:lnTo>
                <a:lnTo>
                  <a:pt x="6375" y="0"/>
                </a:lnTo>
                <a:close/>
                <a:moveTo>
                  <a:pt x="6426" y="0"/>
                </a:moveTo>
                <a:lnTo>
                  <a:pt x="4850" y="4324"/>
                </a:lnTo>
                <a:lnTo>
                  <a:pt x="4854" y="4324"/>
                </a:lnTo>
                <a:lnTo>
                  <a:pt x="6430" y="0"/>
                </a:lnTo>
                <a:lnTo>
                  <a:pt x="6426" y="0"/>
                </a:lnTo>
                <a:close/>
                <a:moveTo>
                  <a:pt x="6477" y="0"/>
                </a:moveTo>
                <a:lnTo>
                  <a:pt x="4902" y="4324"/>
                </a:lnTo>
                <a:lnTo>
                  <a:pt x="4905" y="4324"/>
                </a:lnTo>
                <a:lnTo>
                  <a:pt x="6481" y="0"/>
                </a:lnTo>
                <a:lnTo>
                  <a:pt x="6477" y="0"/>
                </a:lnTo>
                <a:close/>
                <a:moveTo>
                  <a:pt x="6528" y="0"/>
                </a:moveTo>
                <a:lnTo>
                  <a:pt x="4953" y="4324"/>
                </a:lnTo>
                <a:lnTo>
                  <a:pt x="4956" y="4324"/>
                </a:lnTo>
                <a:lnTo>
                  <a:pt x="6532" y="0"/>
                </a:lnTo>
                <a:lnTo>
                  <a:pt x="6528" y="0"/>
                </a:lnTo>
                <a:close/>
                <a:moveTo>
                  <a:pt x="6283" y="4324"/>
                </a:moveTo>
                <a:lnTo>
                  <a:pt x="7678" y="498"/>
                </a:lnTo>
                <a:lnTo>
                  <a:pt x="7678" y="489"/>
                </a:lnTo>
                <a:lnTo>
                  <a:pt x="6280" y="4324"/>
                </a:lnTo>
                <a:lnTo>
                  <a:pt x="6283" y="4324"/>
                </a:lnTo>
                <a:close/>
                <a:moveTo>
                  <a:pt x="6334" y="4324"/>
                </a:moveTo>
                <a:lnTo>
                  <a:pt x="7678" y="639"/>
                </a:lnTo>
                <a:lnTo>
                  <a:pt x="7678" y="630"/>
                </a:lnTo>
                <a:lnTo>
                  <a:pt x="6331" y="4324"/>
                </a:lnTo>
                <a:lnTo>
                  <a:pt x="6334" y="4324"/>
                </a:lnTo>
                <a:close/>
                <a:moveTo>
                  <a:pt x="6385" y="4324"/>
                </a:moveTo>
                <a:lnTo>
                  <a:pt x="7678" y="779"/>
                </a:lnTo>
                <a:lnTo>
                  <a:pt x="7678" y="770"/>
                </a:lnTo>
                <a:lnTo>
                  <a:pt x="6382" y="4324"/>
                </a:lnTo>
                <a:lnTo>
                  <a:pt x="6385" y="4324"/>
                </a:lnTo>
                <a:close/>
                <a:moveTo>
                  <a:pt x="6436" y="4324"/>
                </a:moveTo>
                <a:lnTo>
                  <a:pt x="7678" y="919"/>
                </a:lnTo>
                <a:lnTo>
                  <a:pt x="7678" y="910"/>
                </a:lnTo>
                <a:lnTo>
                  <a:pt x="6433" y="4324"/>
                </a:lnTo>
                <a:lnTo>
                  <a:pt x="6436" y="4324"/>
                </a:lnTo>
                <a:close/>
                <a:moveTo>
                  <a:pt x="6487" y="4324"/>
                </a:moveTo>
                <a:lnTo>
                  <a:pt x="7678" y="1059"/>
                </a:lnTo>
                <a:lnTo>
                  <a:pt x="7678" y="1050"/>
                </a:lnTo>
                <a:lnTo>
                  <a:pt x="6484" y="4324"/>
                </a:lnTo>
                <a:lnTo>
                  <a:pt x="6487" y="4324"/>
                </a:lnTo>
                <a:close/>
                <a:moveTo>
                  <a:pt x="6539" y="4324"/>
                </a:moveTo>
                <a:lnTo>
                  <a:pt x="7678" y="1199"/>
                </a:lnTo>
                <a:lnTo>
                  <a:pt x="7678" y="1190"/>
                </a:lnTo>
                <a:lnTo>
                  <a:pt x="6535" y="4324"/>
                </a:lnTo>
                <a:lnTo>
                  <a:pt x="6539" y="4324"/>
                </a:lnTo>
                <a:close/>
                <a:moveTo>
                  <a:pt x="6590" y="4324"/>
                </a:moveTo>
                <a:lnTo>
                  <a:pt x="7678" y="1339"/>
                </a:lnTo>
                <a:lnTo>
                  <a:pt x="7678" y="1330"/>
                </a:lnTo>
                <a:lnTo>
                  <a:pt x="6586" y="4324"/>
                </a:lnTo>
                <a:lnTo>
                  <a:pt x="6590" y="4324"/>
                </a:lnTo>
                <a:close/>
                <a:moveTo>
                  <a:pt x="6641" y="4324"/>
                </a:moveTo>
                <a:lnTo>
                  <a:pt x="7678" y="1479"/>
                </a:lnTo>
                <a:lnTo>
                  <a:pt x="7678" y="1470"/>
                </a:lnTo>
                <a:lnTo>
                  <a:pt x="6637" y="4324"/>
                </a:lnTo>
                <a:lnTo>
                  <a:pt x="6641" y="4324"/>
                </a:lnTo>
                <a:close/>
                <a:moveTo>
                  <a:pt x="6692" y="4324"/>
                </a:moveTo>
                <a:lnTo>
                  <a:pt x="7678" y="1619"/>
                </a:lnTo>
                <a:lnTo>
                  <a:pt x="7678" y="1610"/>
                </a:lnTo>
                <a:lnTo>
                  <a:pt x="6688" y="4324"/>
                </a:lnTo>
                <a:lnTo>
                  <a:pt x="6692" y="4324"/>
                </a:lnTo>
                <a:close/>
                <a:moveTo>
                  <a:pt x="6743" y="4324"/>
                </a:moveTo>
                <a:lnTo>
                  <a:pt x="7678" y="1760"/>
                </a:lnTo>
                <a:lnTo>
                  <a:pt x="7678" y="1751"/>
                </a:lnTo>
                <a:lnTo>
                  <a:pt x="6739" y="4324"/>
                </a:lnTo>
                <a:lnTo>
                  <a:pt x="6743" y="4324"/>
                </a:lnTo>
                <a:close/>
                <a:moveTo>
                  <a:pt x="6794" y="4324"/>
                </a:moveTo>
                <a:lnTo>
                  <a:pt x="7678" y="1900"/>
                </a:lnTo>
                <a:lnTo>
                  <a:pt x="7678" y="1890"/>
                </a:lnTo>
                <a:lnTo>
                  <a:pt x="6791" y="4324"/>
                </a:lnTo>
                <a:lnTo>
                  <a:pt x="6794" y="4324"/>
                </a:lnTo>
                <a:close/>
                <a:moveTo>
                  <a:pt x="6845" y="4324"/>
                </a:moveTo>
                <a:lnTo>
                  <a:pt x="7678" y="2040"/>
                </a:lnTo>
                <a:lnTo>
                  <a:pt x="7678" y="2030"/>
                </a:lnTo>
                <a:lnTo>
                  <a:pt x="6842" y="4324"/>
                </a:lnTo>
                <a:lnTo>
                  <a:pt x="6845" y="4324"/>
                </a:lnTo>
                <a:close/>
                <a:moveTo>
                  <a:pt x="6896" y="4324"/>
                </a:moveTo>
                <a:lnTo>
                  <a:pt x="7678" y="2180"/>
                </a:lnTo>
                <a:lnTo>
                  <a:pt x="7678" y="2170"/>
                </a:lnTo>
                <a:lnTo>
                  <a:pt x="6893" y="4324"/>
                </a:lnTo>
                <a:lnTo>
                  <a:pt x="6896" y="4324"/>
                </a:lnTo>
                <a:close/>
                <a:moveTo>
                  <a:pt x="6947" y="4324"/>
                </a:moveTo>
                <a:lnTo>
                  <a:pt x="7678" y="2320"/>
                </a:lnTo>
                <a:lnTo>
                  <a:pt x="7678" y="2310"/>
                </a:lnTo>
                <a:lnTo>
                  <a:pt x="6944" y="4324"/>
                </a:lnTo>
                <a:lnTo>
                  <a:pt x="6947" y="4324"/>
                </a:lnTo>
                <a:close/>
                <a:moveTo>
                  <a:pt x="6998" y="4324"/>
                </a:moveTo>
                <a:lnTo>
                  <a:pt x="7678" y="2460"/>
                </a:lnTo>
                <a:lnTo>
                  <a:pt x="7678" y="2450"/>
                </a:lnTo>
                <a:lnTo>
                  <a:pt x="6995" y="4324"/>
                </a:lnTo>
                <a:lnTo>
                  <a:pt x="6998" y="4324"/>
                </a:lnTo>
                <a:close/>
                <a:moveTo>
                  <a:pt x="7049" y="4324"/>
                </a:moveTo>
                <a:lnTo>
                  <a:pt x="7678" y="2600"/>
                </a:lnTo>
                <a:lnTo>
                  <a:pt x="7678" y="2590"/>
                </a:lnTo>
                <a:lnTo>
                  <a:pt x="7046" y="4324"/>
                </a:lnTo>
                <a:lnTo>
                  <a:pt x="7049" y="4324"/>
                </a:lnTo>
                <a:close/>
                <a:moveTo>
                  <a:pt x="7100" y="4324"/>
                </a:moveTo>
                <a:lnTo>
                  <a:pt x="7678" y="2741"/>
                </a:lnTo>
                <a:lnTo>
                  <a:pt x="7678" y="2731"/>
                </a:lnTo>
                <a:lnTo>
                  <a:pt x="7097" y="4324"/>
                </a:lnTo>
                <a:lnTo>
                  <a:pt x="7100" y="4324"/>
                </a:lnTo>
                <a:close/>
                <a:moveTo>
                  <a:pt x="7151" y="4324"/>
                </a:moveTo>
                <a:lnTo>
                  <a:pt x="7678" y="2880"/>
                </a:lnTo>
                <a:lnTo>
                  <a:pt x="7678" y="2871"/>
                </a:lnTo>
                <a:lnTo>
                  <a:pt x="7148" y="4324"/>
                </a:lnTo>
                <a:lnTo>
                  <a:pt x="7151" y="4324"/>
                </a:lnTo>
                <a:close/>
                <a:moveTo>
                  <a:pt x="7203" y="4324"/>
                </a:moveTo>
                <a:lnTo>
                  <a:pt x="7678" y="3020"/>
                </a:lnTo>
                <a:lnTo>
                  <a:pt x="7678" y="3011"/>
                </a:lnTo>
                <a:lnTo>
                  <a:pt x="7199" y="4324"/>
                </a:lnTo>
                <a:lnTo>
                  <a:pt x="7203" y="4324"/>
                </a:lnTo>
                <a:close/>
                <a:moveTo>
                  <a:pt x="7254" y="4324"/>
                </a:moveTo>
                <a:lnTo>
                  <a:pt x="7678" y="3160"/>
                </a:lnTo>
                <a:lnTo>
                  <a:pt x="7678" y="3151"/>
                </a:lnTo>
                <a:lnTo>
                  <a:pt x="7250" y="4324"/>
                </a:lnTo>
                <a:lnTo>
                  <a:pt x="7254" y="4324"/>
                </a:lnTo>
                <a:close/>
                <a:moveTo>
                  <a:pt x="7305" y="4324"/>
                </a:moveTo>
                <a:lnTo>
                  <a:pt x="7678" y="3300"/>
                </a:lnTo>
                <a:lnTo>
                  <a:pt x="7678" y="3291"/>
                </a:lnTo>
                <a:lnTo>
                  <a:pt x="7301" y="4324"/>
                </a:lnTo>
                <a:lnTo>
                  <a:pt x="7305" y="4324"/>
                </a:lnTo>
                <a:close/>
                <a:moveTo>
                  <a:pt x="7356" y="4324"/>
                </a:moveTo>
                <a:lnTo>
                  <a:pt x="7678" y="3440"/>
                </a:lnTo>
                <a:lnTo>
                  <a:pt x="7678" y="3431"/>
                </a:lnTo>
                <a:lnTo>
                  <a:pt x="7352" y="4324"/>
                </a:lnTo>
                <a:lnTo>
                  <a:pt x="7356" y="4324"/>
                </a:lnTo>
                <a:close/>
                <a:moveTo>
                  <a:pt x="7407" y="4324"/>
                </a:moveTo>
                <a:lnTo>
                  <a:pt x="7678" y="3580"/>
                </a:lnTo>
                <a:lnTo>
                  <a:pt x="7678" y="3571"/>
                </a:lnTo>
                <a:lnTo>
                  <a:pt x="7403" y="4324"/>
                </a:lnTo>
                <a:lnTo>
                  <a:pt x="7407" y="4324"/>
                </a:lnTo>
                <a:close/>
                <a:moveTo>
                  <a:pt x="7458" y="4324"/>
                </a:moveTo>
                <a:lnTo>
                  <a:pt x="7678" y="3720"/>
                </a:lnTo>
                <a:lnTo>
                  <a:pt x="7678" y="3711"/>
                </a:lnTo>
                <a:lnTo>
                  <a:pt x="7455" y="4324"/>
                </a:lnTo>
                <a:lnTo>
                  <a:pt x="7458" y="4324"/>
                </a:lnTo>
                <a:close/>
                <a:moveTo>
                  <a:pt x="7509" y="4324"/>
                </a:moveTo>
                <a:lnTo>
                  <a:pt x="7678" y="3861"/>
                </a:lnTo>
                <a:lnTo>
                  <a:pt x="7678" y="3852"/>
                </a:lnTo>
                <a:lnTo>
                  <a:pt x="7506" y="4324"/>
                </a:lnTo>
                <a:lnTo>
                  <a:pt x="7509" y="4324"/>
                </a:lnTo>
                <a:close/>
                <a:moveTo>
                  <a:pt x="7560" y="4324"/>
                </a:moveTo>
                <a:lnTo>
                  <a:pt x="7678" y="4001"/>
                </a:lnTo>
                <a:lnTo>
                  <a:pt x="7678" y="3992"/>
                </a:lnTo>
                <a:lnTo>
                  <a:pt x="7557" y="4324"/>
                </a:lnTo>
                <a:lnTo>
                  <a:pt x="7560" y="4324"/>
                </a:lnTo>
                <a:close/>
                <a:moveTo>
                  <a:pt x="7611" y="4324"/>
                </a:moveTo>
                <a:lnTo>
                  <a:pt x="7678" y="4141"/>
                </a:lnTo>
                <a:lnTo>
                  <a:pt x="7678" y="4132"/>
                </a:lnTo>
                <a:lnTo>
                  <a:pt x="7608" y="4324"/>
                </a:lnTo>
                <a:lnTo>
                  <a:pt x="7611" y="4324"/>
                </a:lnTo>
                <a:close/>
                <a:moveTo>
                  <a:pt x="7662" y="4324"/>
                </a:moveTo>
                <a:lnTo>
                  <a:pt x="7678" y="4281"/>
                </a:lnTo>
                <a:lnTo>
                  <a:pt x="7678" y="4272"/>
                </a:lnTo>
                <a:lnTo>
                  <a:pt x="7659" y="4324"/>
                </a:lnTo>
                <a:lnTo>
                  <a:pt x="7662" y="4324"/>
                </a:ln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30" name="Straight Connector 29">
            <a:extLst>
              <a:ext uri="{FF2B5EF4-FFF2-40B4-BE49-F238E27FC236}">
                <a16:creationId xmlns:a16="http://schemas.microsoft.com/office/drawing/2014/main" id="{53FCBB03-4949-2C46-A84A-83F9A2BB5BA1}"/>
              </a:ext>
            </a:extLst>
          </p:cNvPr>
          <p:cNvCxnSpPr>
            <a:cxnSpLocks/>
          </p:cNvCxnSpPr>
          <p:nvPr/>
        </p:nvCxnSpPr>
        <p:spPr>
          <a:xfrm flipH="1">
            <a:off x="11292043" y="6457730"/>
            <a:ext cx="51773" cy="154642"/>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a:extLst>
              <a:ext uri="{FF2B5EF4-FFF2-40B4-BE49-F238E27FC236}">
                <a16:creationId xmlns:a16="http://schemas.microsoft.com/office/drawing/2014/main" id="{60EB8D34-3909-B447-8C83-8FBF30B02DF5}"/>
              </a:ext>
            </a:extLst>
          </p:cNvPr>
          <p:cNvSpPr>
            <a:spLocks noGrp="1"/>
          </p:cNvSpPr>
          <p:nvPr>
            <p:ph type="ctrTitle" hasCustomPrompt="1"/>
          </p:nvPr>
        </p:nvSpPr>
        <p:spPr>
          <a:xfrm>
            <a:off x="523405" y="1981199"/>
            <a:ext cx="10716095" cy="3154680"/>
          </a:xfrm>
          <a:prstGeom prst="rect">
            <a:avLst/>
          </a:prstGeom>
        </p:spPr>
        <p:txBody>
          <a:bodyPr lIns="0" rIns="0" anchor="ctr" anchorCtr="0"/>
          <a:lstStyle>
            <a:lvl1pPr algn="l" defTabSz="914400" rtl="0" eaLnBrk="1" latinLnBrk="0" hangingPunct="1">
              <a:lnSpc>
                <a:spcPct val="85000"/>
              </a:lnSpc>
              <a:spcBef>
                <a:spcPct val="0"/>
              </a:spcBef>
              <a:buNone/>
              <a:defRPr lang="en-US" sz="7200" b="1" i="0" kern="1200" spc="-150" dirty="0">
                <a:solidFill>
                  <a:schemeClr val="accent1"/>
                </a:solidFill>
                <a:latin typeface="Book Antiqua" panose="02040602050305030304" pitchFamily="18" charset="0"/>
                <a:ea typeface="Tahoma" panose="020B0604030504040204" pitchFamily="34" charset="0"/>
                <a:cs typeface="Tahoma" panose="020B0604030504040204" pitchFamily="34" charset="0"/>
              </a:defRPr>
            </a:lvl1pPr>
          </a:lstStyle>
          <a:p>
            <a:r>
              <a:rPr lang="en-US" dirty="0"/>
              <a:t>Master transition slide style</a:t>
            </a:r>
          </a:p>
        </p:txBody>
      </p:sp>
      <p:pic>
        <p:nvPicPr>
          <p:cNvPr id="8" name="Picture 7">
            <a:extLst>
              <a:ext uri="{FF2B5EF4-FFF2-40B4-BE49-F238E27FC236}">
                <a16:creationId xmlns:a16="http://schemas.microsoft.com/office/drawing/2014/main" id="{A8D99463-836C-4C4D-9DC8-066C3843B092}"/>
              </a:ext>
            </a:extLst>
          </p:cNvPr>
          <p:cNvPicPr>
            <a:picLocks noChangeAspect="1"/>
          </p:cNvPicPr>
          <p:nvPr/>
        </p:nvPicPr>
        <p:blipFill>
          <a:blip r:embed="rId2"/>
          <a:stretch>
            <a:fillRect/>
          </a:stretch>
        </p:blipFill>
        <p:spPr>
          <a:xfrm>
            <a:off x="520227" y="6308513"/>
            <a:ext cx="2889504" cy="406332"/>
          </a:xfrm>
          <a:prstGeom prst="rect">
            <a:avLst/>
          </a:prstGeom>
        </p:spPr>
      </p:pic>
      <p:cxnSp>
        <p:nvCxnSpPr>
          <p:cNvPr id="10" name="Straight Connector 9">
            <a:extLst>
              <a:ext uri="{FF2B5EF4-FFF2-40B4-BE49-F238E27FC236}">
                <a16:creationId xmlns:a16="http://schemas.microsoft.com/office/drawing/2014/main" id="{601F139A-C6F5-4C73-B1CD-93C4586C3F45}"/>
              </a:ext>
            </a:extLst>
          </p:cNvPr>
          <p:cNvCxnSpPr>
            <a:cxnSpLocks/>
          </p:cNvCxnSpPr>
          <p:nvPr userDrawn="1"/>
        </p:nvCxnSpPr>
        <p:spPr>
          <a:xfrm flipH="1">
            <a:off x="11292043" y="6457730"/>
            <a:ext cx="51773" cy="154642"/>
          </a:xfrm>
          <a:prstGeom prst="line">
            <a:avLst/>
          </a:prstGeom>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922230AA-6934-48A5-A493-7F22BD65B5B0}"/>
              </a:ext>
            </a:extLst>
          </p:cNvPr>
          <p:cNvPicPr>
            <a:picLocks noChangeAspect="1"/>
          </p:cNvPicPr>
          <p:nvPr userDrawn="1"/>
        </p:nvPicPr>
        <p:blipFill>
          <a:blip r:embed="rId2"/>
          <a:stretch>
            <a:fillRect/>
          </a:stretch>
        </p:blipFill>
        <p:spPr>
          <a:xfrm>
            <a:off x="520227" y="6308513"/>
            <a:ext cx="2889504" cy="406332"/>
          </a:xfrm>
          <a:prstGeom prst="rect">
            <a:avLst/>
          </a:prstGeom>
        </p:spPr>
      </p:pic>
    </p:spTree>
    <p:extLst>
      <p:ext uri="{BB962C8B-B14F-4D97-AF65-F5344CB8AC3E}">
        <p14:creationId xmlns:p14="http://schemas.microsoft.com/office/powerpoint/2010/main" val="38348242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mpty Content Slid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2DDFDE7-375F-314B-9A1C-60025A97E48B}"/>
              </a:ext>
            </a:extLst>
          </p:cNvPr>
          <p:cNvSpPr>
            <a:spLocks noGrp="1"/>
          </p:cNvSpPr>
          <p:nvPr>
            <p:ph type="body" sz="quarter" idx="14" hasCustomPrompt="1"/>
          </p:nvPr>
        </p:nvSpPr>
        <p:spPr>
          <a:xfrm>
            <a:off x="6096001" y="484188"/>
            <a:ext cx="5676900" cy="496887"/>
          </a:xfrm>
          <a:prstGeom prst="rect">
            <a:avLst/>
          </a:prstGeom>
        </p:spPr>
        <p:txBody>
          <a:bodyPr/>
          <a:lstStyle>
            <a:lvl1pPr marL="0" indent="0" algn="r">
              <a:buNone/>
              <a:defRPr sz="20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a:t>Slide Subject</a:t>
            </a:r>
          </a:p>
        </p:txBody>
      </p:sp>
      <p:sp>
        <p:nvSpPr>
          <p:cNvPr id="4" name="Slide Number Placeholder 7">
            <a:extLst>
              <a:ext uri="{FF2B5EF4-FFF2-40B4-BE49-F238E27FC236}">
                <a16:creationId xmlns:a16="http://schemas.microsoft.com/office/drawing/2014/main" id="{F243AB2A-F8AB-AC4B-9628-BB82EEC8D882}"/>
              </a:ext>
            </a:extLst>
          </p:cNvPr>
          <p:cNvSpPr>
            <a:spLocks noGrp="1"/>
          </p:cNvSpPr>
          <p:nvPr>
            <p:ph type="sldNum" sz="quarter" idx="4"/>
          </p:nvPr>
        </p:nvSpPr>
        <p:spPr>
          <a:xfrm>
            <a:off x="11286752" y="6494870"/>
            <a:ext cx="486149" cy="302805"/>
          </a:xfrm>
          <a:prstGeom prst="rect">
            <a:avLst/>
          </a:prstGeom>
        </p:spPr>
        <p:txBody>
          <a:bodyPr vert="horz" lIns="0" tIns="45720" rIns="0" bIns="45720" rtlCol="0" anchor="ctr"/>
          <a:lstStyle>
            <a:lvl1pPr algn="r">
              <a:defRPr sz="1400" b="1" i="0">
                <a:solidFill>
                  <a:schemeClr val="accent1"/>
                </a:solidFill>
                <a:latin typeface="Book Antiqua" panose="02040602050305030304" pitchFamily="18" charset="0"/>
              </a:defRPr>
            </a:lvl1pPr>
          </a:lstStyle>
          <a:p>
            <a:fld id="{2DA5447E-0822-1949-A150-34FFF811F168}" type="slidenum">
              <a:rPr lang="en-US" smtClean="0"/>
              <a:pPr/>
              <a:t>‹#›</a:t>
            </a:fld>
            <a:endParaRPr lang="en-US" dirty="0"/>
          </a:p>
        </p:txBody>
      </p:sp>
    </p:spTree>
    <p:extLst>
      <p:ext uri="{BB962C8B-B14F-4D97-AF65-F5344CB8AC3E}">
        <p14:creationId xmlns:p14="http://schemas.microsoft.com/office/powerpoint/2010/main" val="232695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with Bullet Color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60F1F-8420-7245-B2FF-0C37EE8D055E}"/>
              </a:ext>
            </a:extLst>
          </p:cNvPr>
          <p:cNvSpPr>
            <a:spLocks noGrp="1"/>
          </p:cNvSpPr>
          <p:nvPr>
            <p:ph idx="1" hasCustomPrompt="1"/>
          </p:nvPr>
        </p:nvSpPr>
        <p:spPr>
          <a:xfrm>
            <a:off x="950976" y="2599000"/>
            <a:ext cx="10287000" cy="3154100"/>
          </a:xfrm>
          <a:prstGeom prst="rect">
            <a:avLst/>
          </a:prstGeom>
        </p:spPr>
        <p:txBody>
          <a:bodyPr/>
          <a:lstStyle>
            <a:lvl1pPr>
              <a:buClr>
                <a:schemeClr val="accent1"/>
              </a:buClr>
              <a:buSzPct val="100000"/>
              <a:defRPr sz="2400">
                <a:latin typeface="Book Antiqua" panose="02040602050305030304" pitchFamily="18" charset="0"/>
              </a:defRPr>
            </a:lvl1pPr>
            <a:lvl2pPr marL="685800" indent="-228600">
              <a:buClr>
                <a:schemeClr val="accent2"/>
              </a:buClr>
              <a:buSzPct val="80000"/>
              <a:buFont typeface="Airborne" panose="02000000000000000000" pitchFamily="2" charset="0"/>
              <a:buChar char="&gt;"/>
              <a:defRPr sz="2000">
                <a:latin typeface="Book Antiqua" panose="02040602050305030304" pitchFamily="18" charset="0"/>
              </a:defRPr>
            </a:lvl2pPr>
            <a:lvl3pPr marL="1143000" indent="-228600">
              <a:buClr>
                <a:schemeClr val="accent1"/>
              </a:buClr>
              <a:buSzPct val="60000"/>
              <a:buFont typeface="Courier New" panose="02070309020205020404" pitchFamily="49" charset="0"/>
              <a:buChar char="o"/>
              <a:defRPr sz="1800">
                <a:latin typeface="Book Antiqua" panose="02040602050305030304" pitchFamily="18" charset="0"/>
              </a:defRPr>
            </a:lvl3pPr>
            <a:lvl4pPr marL="1600200" indent="-228600">
              <a:buClr>
                <a:schemeClr val="accent2"/>
              </a:buClr>
              <a:buSzPct val="102000"/>
              <a:buFont typeface="BoomerSerif Book" panose="02000505000000020004" pitchFamily="2" charset="0"/>
              <a:buChar char="−"/>
              <a:defRPr sz="1600">
                <a:latin typeface="Book Antiqua" panose="02040602050305030304" pitchFamily="18" charset="0"/>
              </a:defRPr>
            </a:lvl4pPr>
            <a:lvl5pPr>
              <a:buClr>
                <a:schemeClr val="accent1"/>
              </a:buClr>
              <a:defRPr sz="1600"/>
            </a:lvl5pPr>
          </a:lstStyle>
          <a:p>
            <a:r>
              <a:rPr lang="en-US" altLang="en-US" dirty="0"/>
              <a:t>First level of information</a:t>
            </a:r>
          </a:p>
          <a:p>
            <a:pPr lvl="1"/>
            <a:r>
              <a:rPr lang="en-US" altLang="en-US" dirty="0"/>
              <a:t>Second level of information</a:t>
            </a:r>
          </a:p>
          <a:p>
            <a:pPr lvl="2"/>
            <a:r>
              <a:rPr lang="en-US" dirty="0"/>
              <a:t>Third level of information</a:t>
            </a:r>
          </a:p>
          <a:p>
            <a:pPr lvl="3"/>
            <a:r>
              <a:rPr lang="en-US" dirty="0"/>
              <a:t>Fourth level of information</a:t>
            </a:r>
          </a:p>
        </p:txBody>
      </p:sp>
      <p:sp>
        <p:nvSpPr>
          <p:cNvPr id="8" name="Title 7">
            <a:extLst>
              <a:ext uri="{FF2B5EF4-FFF2-40B4-BE49-F238E27FC236}">
                <a16:creationId xmlns:a16="http://schemas.microsoft.com/office/drawing/2014/main" id="{C81A84B0-A5FA-E24E-8EA6-2E5D97319469}"/>
              </a:ext>
            </a:extLst>
          </p:cNvPr>
          <p:cNvSpPr>
            <a:spLocks noGrp="1"/>
          </p:cNvSpPr>
          <p:nvPr>
            <p:ph type="title" hasCustomPrompt="1"/>
          </p:nvPr>
        </p:nvSpPr>
        <p:spPr>
          <a:xfrm>
            <a:off x="950976" y="1417320"/>
            <a:ext cx="10287000" cy="566928"/>
          </a:xfrm>
          <a:prstGeom prst="rect">
            <a:avLst/>
          </a:prstGeom>
        </p:spPr>
        <p:txBody>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r>
              <a:rPr lang="en-US" dirty="0"/>
              <a:t>Slide header</a:t>
            </a:r>
          </a:p>
        </p:txBody>
      </p:sp>
      <p:sp>
        <p:nvSpPr>
          <p:cNvPr id="11" name="Text Placeholder 10">
            <a:extLst>
              <a:ext uri="{FF2B5EF4-FFF2-40B4-BE49-F238E27FC236}">
                <a16:creationId xmlns:a16="http://schemas.microsoft.com/office/drawing/2014/main" id="{470F6EC1-3445-BE46-BE39-80B2EDCC0EA5}"/>
              </a:ext>
            </a:extLst>
          </p:cNvPr>
          <p:cNvSpPr>
            <a:spLocks noGrp="1"/>
          </p:cNvSpPr>
          <p:nvPr>
            <p:ph type="body" sz="quarter" idx="13" hasCustomPrompt="1"/>
          </p:nvPr>
        </p:nvSpPr>
        <p:spPr>
          <a:xfrm>
            <a:off x="950976" y="2019102"/>
            <a:ext cx="10287000" cy="568323"/>
          </a:xfrm>
          <a:prstGeom prst="rect">
            <a:avLst/>
          </a:prstGeom>
        </p:spPr>
        <p:txBody>
          <a:bodyPr tIns="0"/>
          <a:lstStyle>
            <a:lvl1pPr marL="0" marR="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sz="24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err="1"/>
              <a:t>Subheader</a:t>
            </a:r>
            <a:endParaRPr lang="en-US" dirty="0"/>
          </a:p>
        </p:txBody>
      </p:sp>
      <p:sp>
        <p:nvSpPr>
          <p:cNvPr id="7" name="Text Placeholder 3">
            <a:extLst>
              <a:ext uri="{FF2B5EF4-FFF2-40B4-BE49-F238E27FC236}">
                <a16:creationId xmlns:a16="http://schemas.microsoft.com/office/drawing/2014/main" id="{7A318342-83FF-614F-9507-07719F018175}"/>
              </a:ext>
            </a:extLst>
          </p:cNvPr>
          <p:cNvSpPr>
            <a:spLocks noGrp="1"/>
          </p:cNvSpPr>
          <p:nvPr>
            <p:ph type="body" sz="quarter" idx="14" hasCustomPrompt="1"/>
          </p:nvPr>
        </p:nvSpPr>
        <p:spPr>
          <a:xfrm>
            <a:off x="6096001" y="484188"/>
            <a:ext cx="5676900" cy="496887"/>
          </a:xfrm>
          <a:prstGeom prst="rect">
            <a:avLst/>
          </a:prstGeom>
        </p:spPr>
        <p:txBody>
          <a:bodyPr/>
          <a:lstStyle>
            <a:lvl1pPr marL="0" indent="0" algn="r">
              <a:buNone/>
              <a:defRPr sz="20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a:t>Slide Subject</a:t>
            </a:r>
          </a:p>
        </p:txBody>
      </p:sp>
      <p:sp>
        <p:nvSpPr>
          <p:cNvPr id="9" name="Slide Number Placeholder 7">
            <a:extLst>
              <a:ext uri="{FF2B5EF4-FFF2-40B4-BE49-F238E27FC236}">
                <a16:creationId xmlns:a16="http://schemas.microsoft.com/office/drawing/2014/main" id="{66793CDC-8D41-324C-94B0-079D1F3A6C1A}"/>
              </a:ext>
            </a:extLst>
          </p:cNvPr>
          <p:cNvSpPr>
            <a:spLocks noGrp="1"/>
          </p:cNvSpPr>
          <p:nvPr>
            <p:ph type="sldNum" sz="quarter" idx="4"/>
          </p:nvPr>
        </p:nvSpPr>
        <p:spPr>
          <a:xfrm>
            <a:off x="11286752" y="6494870"/>
            <a:ext cx="486149" cy="302805"/>
          </a:xfrm>
          <a:prstGeom prst="rect">
            <a:avLst/>
          </a:prstGeom>
        </p:spPr>
        <p:txBody>
          <a:bodyPr vert="horz" lIns="0" tIns="45720" rIns="0" bIns="45720" rtlCol="0" anchor="ctr"/>
          <a:lstStyle>
            <a:lvl1pPr algn="r">
              <a:defRPr sz="1400" b="1" i="0">
                <a:solidFill>
                  <a:schemeClr val="accent1"/>
                </a:solidFill>
                <a:latin typeface="Book Antiqua" panose="02040602050305030304" pitchFamily="18" charset="0"/>
              </a:defRPr>
            </a:lvl1pPr>
          </a:lstStyle>
          <a:p>
            <a:fld id="{2DA5447E-0822-1949-A150-34FFF811F168}" type="slidenum">
              <a:rPr lang="en-US" smtClean="0"/>
              <a:pPr/>
              <a:t>‹#›</a:t>
            </a:fld>
            <a:endParaRPr lang="en-US" dirty="0"/>
          </a:p>
        </p:txBody>
      </p:sp>
    </p:spTree>
    <p:extLst>
      <p:ext uri="{BB962C8B-B14F-4D97-AF65-F5344CB8AC3E}">
        <p14:creationId xmlns:p14="http://schemas.microsoft.com/office/powerpoint/2010/main" val="426441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60F1F-8420-7245-B2FF-0C37EE8D055E}"/>
              </a:ext>
            </a:extLst>
          </p:cNvPr>
          <p:cNvSpPr>
            <a:spLocks noGrp="1"/>
          </p:cNvSpPr>
          <p:nvPr>
            <p:ph idx="1" hasCustomPrompt="1"/>
          </p:nvPr>
        </p:nvSpPr>
        <p:spPr>
          <a:xfrm>
            <a:off x="950976" y="2599000"/>
            <a:ext cx="6058445" cy="3199918"/>
          </a:xfrm>
          <a:prstGeom prst="rect">
            <a:avLst/>
          </a:prstGeom>
        </p:spPr>
        <p:txBody>
          <a:bodyPr/>
          <a:lstStyle>
            <a:lvl1pPr>
              <a:buClr>
                <a:schemeClr val="accent1"/>
              </a:buClr>
              <a:buSzPct val="100000"/>
              <a:defRPr sz="2400">
                <a:latin typeface="Book Antiqua" panose="02040602050305030304" pitchFamily="18" charset="0"/>
              </a:defRPr>
            </a:lvl1pPr>
            <a:lvl2pPr marL="685800" indent="-228600">
              <a:buClr>
                <a:schemeClr val="accent2"/>
              </a:buClr>
              <a:buSzPct val="80000"/>
              <a:buFont typeface="Airborne" panose="02000000000000000000" pitchFamily="2" charset="0"/>
              <a:buChar char="&gt;"/>
              <a:defRPr sz="2000">
                <a:latin typeface="Book Antiqua" panose="02040602050305030304" pitchFamily="18" charset="0"/>
              </a:defRPr>
            </a:lvl2pPr>
            <a:lvl3pPr marL="1143000" indent="-228600">
              <a:buClr>
                <a:schemeClr val="accent1"/>
              </a:buClr>
              <a:buSzPct val="60000"/>
              <a:buFont typeface="Courier New" panose="02070309020205020404" pitchFamily="49" charset="0"/>
              <a:buChar char="o"/>
              <a:defRPr sz="1800">
                <a:latin typeface="Book Antiqua" panose="02040602050305030304" pitchFamily="18" charset="0"/>
              </a:defRPr>
            </a:lvl3pPr>
            <a:lvl4pPr marL="1600200" indent="-228600">
              <a:buClr>
                <a:schemeClr val="accent2"/>
              </a:buClr>
              <a:buSzPct val="102000"/>
              <a:buFont typeface="BoomerSerif Book" panose="02000505000000020004" pitchFamily="2" charset="0"/>
              <a:buChar char="−"/>
              <a:defRPr sz="1600">
                <a:latin typeface="Book Antiqua" panose="02040602050305030304" pitchFamily="18" charset="0"/>
              </a:defRPr>
            </a:lvl4pPr>
            <a:lvl5pPr>
              <a:buClr>
                <a:schemeClr val="accent1"/>
              </a:buClr>
              <a:defRPr sz="1600"/>
            </a:lvl5pPr>
          </a:lstStyle>
          <a:p>
            <a:pPr lvl="0"/>
            <a:r>
              <a:rPr lang="en-US" dirty="0"/>
              <a:t>First level of information</a:t>
            </a:r>
          </a:p>
          <a:p>
            <a:pPr lvl="1"/>
            <a:r>
              <a:rPr lang="en-US" dirty="0"/>
              <a:t>Second level of information</a:t>
            </a:r>
          </a:p>
          <a:p>
            <a:pPr lvl="2"/>
            <a:r>
              <a:rPr lang="en-US" dirty="0"/>
              <a:t>Third level of information</a:t>
            </a:r>
          </a:p>
          <a:p>
            <a:pPr lvl="3"/>
            <a:r>
              <a:rPr lang="en-US" dirty="0"/>
              <a:t>Fourth level of information</a:t>
            </a:r>
          </a:p>
        </p:txBody>
      </p:sp>
      <p:sp>
        <p:nvSpPr>
          <p:cNvPr id="8" name="Title 7">
            <a:extLst>
              <a:ext uri="{FF2B5EF4-FFF2-40B4-BE49-F238E27FC236}">
                <a16:creationId xmlns:a16="http://schemas.microsoft.com/office/drawing/2014/main" id="{C81A84B0-A5FA-E24E-8EA6-2E5D97319469}"/>
              </a:ext>
            </a:extLst>
          </p:cNvPr>
          <p:cNvSpPr>
            <a:spLocks noGrp="1"/>
          </p:cNvSpPr>
          <p:nvPr>
            <p:ph type="title" hasCustomPrompt="1"/>
          </p:nvPr>
        </p:nvSpPr>
        <p:spPr>
          <a:xfrm>
            <a:off x="950976" y="1417320"/>
            <a:ext cx="10287000" cy="566928"/>
          </a:xfrm>
          <a:prstGeom prst="rect">
            <a:avLst/>
          </a:prstGeom>
        </p:spPr>
        <p:txBody>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r>
              <a:rPr lang="en-US" dirty="0"/>
              <a:t>Slide header</a:t>
            </a:r>
          </a:p>
        </p:txBody>
      </p:sp>
      <p:sp>
        <p:nvSpPr>
          <p:cNvPr id="11" name="Text Placeholder 10">
            <a:extLst>
              <a:ext uri="{FF2B5EF4-FFF2-40B4-BE49-F238E27FC236}">
                <a16:creationId xmlns:a16="http://schemas.microsoft.com/office/drawing/2014/main" id="{470F6EC1-3445-BE46-BE39-80B2EDCC0EA5}"/>
              </a:ext>
            </a:extLst>
          </p:cNvPr>
          <p:cNvSpPr>
            <a:spLocks noGrp="1"/>
          </p:cNvSpPr>
          <p:nvPr>
            <p:ph type="body" sz="quarter" idx="13" hasCustomPrompt="1"/>
          </p:nvPr>
        </p:nvSpPr>
        <p:spPr>
          <a:xfrm>
            <a:off x="950976" y="2019102"/>
            <a:ext cx="10287000" cy="568323"/>
          </a:xfrm>
          <a:prstGeom prst="rect">
            <a:avLst/>
          </a:prstGeom>
        </p:spPr>
        <p:txBody>
          <a:bodyPr tIns="0"/>
          <a:lstStyle>
            <a:lvl1pPr marL="0" marR="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sz="24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err="1"/>
              <a:t>Subheader</a:t>
            </a:r>
            <a:endParaRPr lang="en-US" dirty="0"/>
          </a:p>
        </p:txBody>
      </p:sp>
      <p:sp>
        <p:nvSpPr>
          <p:cNvPr id="7" name="Picture Placeholder 6">
            <a:extLst>
              <a:ext uri="{FF2B5EF4-FFF2-40B4-BE49-F238E27FC236}">
                <a16:creationId xmlns:a16="http://schemas.microsoft.com/office/drawing/2014/main" id="{DC79799D-58D1-4E48-9F48-17EB18722F80}"/>
              </a:ext>
            </a:extLst>
          </p:cNvPr>
          <p:cNvSpPr>
            <a:spLocks noGrp="1"/>
          </p:cNvSpPr>
          <p:nvPr>
            <p:ph type="pic" sz="quarter" idx="15"/>
          </p:nvPr>
        </p:nvSpPr>
        <p:spPr>
          <a:xfrm>
            <a:off x="7467600" y="2599000"/>
            <a:ext cx="3771900" cy="3200400"/>
          </a:xfrm>
          <a:prstGeom prst="rect">
            <a:avLst/>
          </a:prstGeom>
        </p:spPr>
        <p:txBody>
          <a:bodyPr/>
          <a:lstStyle>
            <a:lvl1pPr marL="0" indent="0" algn="ctr">
              <a:buNone/>
              <a:defRPr>
                <a:latin typeface="Book Antiqua" panose="02040602050305030304" pitchFamily="18" charset="0"/>
              </a:defRPr>
            </a:lvl1pPr>
          </a:lstStyle>
          <a:p>
            <a:r>
              <a:rPr lang="en-US"/>
              <a:t>Click icon to add picture</a:t>
            </a:r>
            <a:endParaRPr lang="en-US" dirty="0"/>
          </a:p>
        </p:txBody>
      </p:sp>
      <p:sp>
        <p:nvSpPr>
          <p:cNvPr id="9" name="Text Placeholder 3">
            <a:extLst>
              <a:ext uri="{FF2B5EF4-FFF2-40B4-BE49-F238E27FC236}">
                <a16:creationId xmlns:a16="http://schemas.microsoft.com/office/drawing/2014/main" id="{4E825A58-495F-1541-9B26-87B979A1FA25}"/>
              </a:ext>
            </a:extLst>
          </p:cNvPr>
          <p:cNvSpPr>
            <a:spLocks noGrp="1"/>
          </p:cNvSpPr>
          <p:nvPr>
            <p:ph type="body" sz="quarter" idx="14" hasCustomPrompt="1"/>
          </p:nvPr>
        </p:nvSpPr>
        <p:spPr>
          <a:xfrm>
            <a:off x="6096001" y="484188"/>
            <a:ext cx="5676900" cy="496887"/>
          </a:xfrm>
          <a:prstGeom prst="rect">
            <a:avLst/>
          </a:prstGeom>
        </p:spPr>
        <p:txBody>
          <a:bodyPr/>
          <a:lstStyle>
            <a:lvl1pPr marL="0" indent="0" algn="r">
              <a:buNone/>
              <a:defRPr sz="20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a:t>Slide Subject</a:t>
            </a:r>
          </a:p>
        </p:txBody>
      </p:sp>
      <p:sp>
        <p:nvSpPr>
          <p:cNvPr id="10" name="Slide Number Placeholder 7">
            <a:extLst>
              <a:ext uri="{FF2B5EF4-FFF2-40B4-BE49-F238E27FC236}">
                <a16:creationId xmlns:a16="http://schemas.microsoft.com/office/drawing/2014/main" id="{C10D92C5-32EF-4449-8302-C82BD54BD89C}"/>
              </a:ext>
            </a:extLst>
          </p:cNvPr>
          <p:cNvSpPr>
            <a:spLocks noGrp="1"/>
          </p:cNvSpPr>
          <p:nvPr>
            <p:ph type="sldNum" sz="quarter" idx="4"/>
          </p:nvPr>
        </p:nvSpPr>
        <p:spPr>
          <a:xfrm>
            <a:off x="11286752" y="6494870"/>
            <a:ext cx="486149" cy="302805"/>
          </a:xfrm>
          <a:prstGeom prst="rect">
            <a:avLst/>
          </a:prstGeom>
        </p:spPr>
        <p:txBody>
          <a:bodyPr vert="horz" lIns="0" tIns="45720" rIns="0" bIns="45720" rtlCol="0" anchor="ctr"/>
          <a:lstStyle>
            <a:lvl1pPr algn="r">
              <a:defRPr sz="1400" b="1" i="0">
                <a:solidFill>
                  <a:schemeClr val="accent1"/>
                </a:solidFill>
                <a:latin typeface="Book Antiqua" panose="02040602050305030304" pitchFamily="18" charset="0"/>
              </a:defRPr>
            </a:lvl1pPr>
          </a:lstStyle>
          <a:p>
            <a:fld id="{2DA5447E-0822-1949-A150-34FFF811F168}" type="slidenum">
              <a:rPr lang="en-US" smtClean="0"/>
              <a:pPr/>
              <a:t>‹#›</a:t>
            </a:fld>
            <a:endParaRPr lang="en-US" dirty="0"/>
          </a:p>
        </p:txBody>
      </p:sp>
    </p:spTree>
    <p:extLst>
      <p:ext uri="{BB962C8B-B14F-4D97-AF65-F5344CB8AC3E}">
        <p14:creationId xmlns:p14="http://schemas.microsoft.com/office/powerpoint/2010/main" val="4009449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with Ta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60F1F-8420-7245-B2FF-0C37EE8D055E}"/>
              </a:ext>
            </a:extLst>
          </p:cNvPr>
          <p:cNvSpPr>
            <a:spLocks noGrp="1"/>
          </p:cNvSpPr>
          <p:nvPr>
            <p:ph idx="1" hasCustomPrompt="1"/>
          </p:nvPr>
        </p:nvSpPr>
        <p:spPr>
          <a:xfrm>
            <a:off x="950976" y="2599000"/>
            <a:ext cx="6058445" cy="3199918"/>
          </a:xfrm>
          <a:prstGeom prst="rect">
            <a:avLst/>
          </a:prstGeom>
        </p:spPr>
        <p:txBody>
          <a:bodyPr/>
          <a:lstStyle>
            <a:lvl1pPr>
              <a:buClr>
                <a:schemeClr val="accent1"/>
              </a:buClr>
              <a:buSzPct val="100000"/>
              <a:defRPr sz="2400">
                <a:latin typeface="Book Antiqua" panose="02040602050305030304" pitchFamily="18" charset="0"/>
              </a:defRPr>
            </a:lvl1pPr>
            <a:lvl2pPr marL="685800" indent="-228600">
              <a:buClr>
                <a:schemeClr val="accent2"/>
              </a:buClr>
              <a:buSzPct val="80000"/>
              <a:buFont typeface="Airborne" panose="02000000000000000000" pitchFamily="2" charset="0"/>
              <a:buChar char="&gt;"/>
              <a:defRPr sz="2000">
                <a:latin typeface="Book Antiqua" panose="02040602050305030304" pitchFamily="18" charset="0"/>
              </a:defRPr>
            </a:lvl2pPr>
            <a:lvl3pPr marL="1143000" indent="-228600">
              <a:buClr>
                <a:schemeClr val="accent1"/>
              </a:buClr>
              <a:buSzPct val="60000"/>
              <a:buFont typeface="Courier New" panose="02070309020205020404" pitchFamily="49" charset="0"/>
              <a:buChar char="o"/>
              <a:defRPr sz="1800">
                <a:latin typeface="Book Antiqua" panose="02040602050305030304" pitchFamily="18" charset="0"/>
              </a:defRPr>
            </a:lvl3pPr>
            <a:lvl4pPr marL="1600200" indent="-228600">
              <a:buClr>
                <a:schemeClr val="accent2"/>
              </a:buClr>
              <a:buSzPct val="102000"/>
              <a:buFont typeface="BoomerSerif Book" panose="02000505000000020004" pitchFamily="2" charset="0"/>
              <a:buChar char="−"/>
              <a:defRPr sz="1600">
                <a:latin typeface="Book Antiqua" panose="02040602050305030304" pitchFamily="18" charset="0"/>
              </a:defRPr>
            </a:lvl4pPr>
            <a:lvl5pPr>
              <a:buClr>
                <a:schemeClr val="accent1"/>
              </a:buClr>
              <a:defRPr sz="1600"/>
            </a:lvl5pPr>
          </a:lstStyle>
          <a:p>
            <a:pPr lvl="0"/>
            <a:r>
              <a:rPr lang="en-US" dirty="0"/>
              <a:t>First level of information</a:t>
            </a:r>
          </a:p>
          <a:p>
            <a:pPr lvl="1"/>
            <a:r>
              <a:rPr lang="en-US" dirty="0"/>
              <a:t>Second level of information</a:t>
            </a:r>
          </a:p>
          <a:p>
            <a:pPr lvl="2"/>
            <a:r>
              <a:rPr lang="en-US" dirty="0"/>
              <a:t>Third level of information</a:t>
            </a:r>
          </a:p>
          <a:p>
            <a:pPr lvl="3"/>
            <a:r>
              <a:rPr lang="en-US" dirty="0"/>
              <a:t>Fourth level of information</a:t>
            </a:r>
          </a:p>
        </p:txBody>
      </p:sp>
      <p:sp>
        <p:nvSpPr>
          <p:cNvPr id="8" name="Title 7">
            <a:extLst>
              <a:ext uri="{FF2B5EF4-FFF2-40B4-BE49-F238E27FC236}">
                <a16:creationId xmlns:a16="http://schemas.microsoft.com/office/drawing/2014/main" id="{C81A84B0-A5FA-E24E-8EA6-2E5D97319469}"/>
              </a:ext>
            </a:extLst>
          </p:cNvPr>
          <p:cNvSpPr>
            <a:spLocks noGrp="1"/>
          </p:cNvSpPr>
          <p:nvPr>
            <p:ph type="title" hasCustomPrompt="1"/>
          </p:nvPr>
        </p:nvSpPr>
        <p:spPr>
          <a:xfrm>
            <a:off x="950976" y="1417320"/>
            <a:ext cx="10287000" cy="566928"/>
          </a:xfrm>
          <a:prstGeom prst="rect">
            <a:avLst/>
          </a:prstGeom>
        </p:spPr>
        <p:txBody>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r>
              <a:rPr lang="en-US" dirty="0"/>
              <a:t>Slide header</a:t>
            </a:r>
          </a:p>
        </p:txBody>
      </p:sp>
      <p:sp>
        <p:nvSpPr>
          <p:cNvPr id="11" name="Text Placeholder 10">
            <a:extLst>
              <a:ext uri="{FF2B5EF4-FFF2-40B4-BE49-F238E27FC236}">
                <a16:creationId xmlns:a16="http://schemas.microsoft.com/office/drawing/2014/main" id="{470F6EC1-3445-BE46-BE39-80B2EDCC0EA5}"/>
              </a:ext>
            </a:extLst>
          </p:cNvPr>
          <p:cNvSpPr>
            <a:spLocks noGrp="1"/>
          </p:cNvSpPr>
          <p:nvPr>
            <p:ph type="body" sz="quarter" idx="13" hasCustomPrompt="1"/>
          </p:nvPr>
        </p:nvSpPr>
        <p:spPr>
          <a:xfrm>
            <a:off x="950976" y="2019102"/>
            <a:ext cx="10287000" cy="568323"/>
          </a:xfrm>
          <a:prstGeom prst="rect">
            <a:avLst/>
          </a:prstGeom>
        </p:spPr>
        <p:txBody>
          <a:bodyPr tIns="0"/>
          <a:lstStyle>
            <a:lvl1pPr marL="0" marR="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sz="24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err="1"/>
              <a:t>Subheader</a:t>
            </a:r>
            <a:endParaRPr lang="en-US" dirty="0"/>
          </a:p>
        </p:txBody>
      </p:sp>
      <p:sp>
        <p:nvSpPr>
          <p:cNvPr id="5" name="Table Placeholder 4">
            <a:extLst>
              <a:ext uri="{FF2B5EF4-FFF2-40B4-BE49-F238E27FC236}">
                <a16:creationId xmlns:a16="http://schemas.microsoft.com/office/drawing/2014/main" id="{2D9B7376-5B45-8545-A711-F1B84186DE7E}"/>
              </a:ext>
            </a:extLst>
          </p:cNvPr>
          <p:cNvSpPr>
            <a:spLocks noGrp="1"/>
          </p:cNvSpPr>
          <p:nvPr>
            <p:ph type="tbl" sz="quarter" idx="15"/>
          </p:nvPr>
        </p:nvSpPr>
        <p:spPr>
          <a:xfrm>
            <a:off x="7467600" y="2599000"/>
            <a:ext cx="3771900" cy="3200400"/>
          </a:xfrm>
          <a:prstGeom prst="rect">
            <a:avLst/>
          </a:prstGeom>
        </p:spPr>
        <p:txBody>
          <a:bodyPr/>
          <a:lstStyle>
            <a:lvl1pPr marL="0" indent="0" algn="ctr">
              <a:buNone/>
              <a:defRPr>
                <a:latin typeface="Book Antiqua" panose="02040602050305030304" pitchFamily="18" charset="0"/>
              </a:defRPr>
            </a:lvl1pPr>
          </a:lstStyle>
          <a:p>
            <a:r>
              <a:rPr lang="en-US"/>
              <a:t>Click icon to add table</a:t>
            </a:r>
            <a:endParaRPr lang="en-US" dirty="0"/>
          </a:p>
        </p:txBody>
      </p:sp>
      <p:sp>
        <p:nvSpPr>
          <p:cNvPr id="9" name="Text Placeholder 3">
            <a:extLst>
              <a:ext uri="{FF2B5EF4-FFF2-40B4-BE49-F238E27FC236}">
                <a16:creationId xmlns:a16="http://schemas.microsoft.com/office/drawing/2014/main" id="{A8E79E1B-D091-DE4C-85F3-EED50810B8CF}"/>
              </a:ext>
            </a:extLst>
          </p:cNvPr>
          <p:cNvSpPr>
            <a:spLocks noGrp="1"/>
          </p:cNvSpPr>
          <p:nvPr>
            <p:ph type="body" sz="quarter" idx="14" hasCustomPrompt="1"/>
          </p:nvPr>
        </p:nvSpPr>
        <p:spPr>
          <a:xfrm>
            <a:off x="6096001" y="484188"/>
            <a:ext cx="5676900" cy="496887"/>
          </a:xfrm>
          <a:prstGeom prst="rect">
            <a:avLst/>
          </a:prstGeom>
        </p:spPr>
        <p:txBody>
          <a:bodyPr/>
          <a:lstStyle>
            <a:lvl1pPr marL="0" indent="0" algn="r">
              <a:buNone/>
              <a:defRPr sz="20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a:t>Slide Subject</a:t>
            </a:r>
          </a:p>
        </p:txBody>
      </p:sp>
      <p:sp>
        <p:nvSpPr>
          <p:cNvPr id="10" name="Slide Number Placeholder 7">
            <a:extLst>
              <a:ext uri="{FF2B5EF4-FFF2-40B4-BE49-F238E27FC236}">
                <a16:creationId xmlns:a16="http://schemas.microsoft.com/office/drawing/2014/main" id="{3DB7460E-84CA-344B-84DB-0F840F68A99D}"/>
              </a:ext>
            </a:extLst>
          </p:cNvPr>
          <p:cNvSpPr>
            <a:spLocks noGrp="1"/>
          </p:cNvSpPr>
          <p:nvPr>
            <p:ph type="sldNum" sz="quarter" idx="4"/>
          </p:nvPr>
        </p:nvSpPr>
        <p:spPr>
          <a:xfrm>
            <a:off x="11286752" y="6494870"/>
            <a:ext cx="486149" cy="302805"/>
          </a:xfrm>
          <a:prstGeom prst="rect">
            <a:avLst/>
          </a:prstGeom>
        </p:spPr>
        <p:txBody>
          <a:bodyPr vert="horz" lIns="0" tIns="45720" rIns="0" bIns="45720" rtlCol="0" anchor="ctr"/>
          <a:lstStyle>
            <a:lvl1pPr algn="r">
              <a:defRPr sz="1400" b="1" i="0">
                <a:solidFill>
                  <a:schemeClr val="accent1"/>
                </a:solidFill>
                <a:latin typeface="Book Antiqua" panose="02040602050305030304" pitchFamily="18" charset="0"/>
              </a:defRPr>
            </a:lvl1pPr>
          </a:lstStyle>
          <a:p>
            <a:fld id="{2DA5447E-0822-1949-A150-34FFF811F168}" type="slidenum">
              <a:rPr lang="en-US" smtClean="0"/>
              <a:pPr/>
              <a:t>‹#›</a:t>
            </a:fld>
            <a:endParaRPr lang="en-US" dirty="0"/>
          </a:p>
        </p:txBody>
      </p:sp>
    </p:spTree>
    <p:extLst>
      <p:ext uri="{BB962C8B-B14F-4D97-AF65-F5344CB8AC3E}">
        <p14:creationId xmlns:p14="http://schemas.microsoft.com/office/powerpoint/2010/main" val="4139695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with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722F4D4F-8837-6E4B-9002-C2A5B2A2A195}"/>
              </a:ext>
            </a:extLst>
          </p:cNvPr>
          <p:cNvSpPr>
            <a:spLocks noGrp="1"/>
          </p:cNvSpPr>
          <p:nvPr>
            <p:ph type="chart" sz="quarter" idx="16"/>
          </p:nvPr>
        </p:nvSpPr>
        <p:spPr>
          <a:xfrm>
            <a:off x="7467600" y="2587625"/>
            <a:ext cx="3770313" cy="3211513"/>
          </a:xfrm>
          <a:prstGeom prst="rect">
            <a:avLst/>
          </a:prstGeom>
        </p:spPr>
        <p:txBody>
          <a:bodyPr/>
          <a:lstStyle>
            <a:lvl1pPr marL="0" indent="0">
              <a:buNone/>
              <a:defRPr/>
            </a:lvl1pPr>
          </a:lstStyle>
          <a:p>
            <a:r>
              <a:rPr lang="en-US" dirty="0"/>
              <a:t>Click icon to add chart</a:t>
            </a:r>
          </a:p>
        </p:txBody>
      </p:sp>
      <p:sp>
        <p:nvSpPr>
          <p:cNvPr id="3" name="Content Placeholder 2">
            <a:extLst>
              <a:ext uri="{FF2B5EF4-FFF2-40B4-BE49-F238E27FC236}">
                <a16:creationId xmlns:a16="http://schemas.microsoft.com/office/drawing/2014/main" id="{FB760F1F-8420-7245-B2FF-0C37EE8D055E}"/>
              </a:ext>
            </a:extLst>
          </p:cNvPr>
          <p:cNvSpPr>
            <a:spLocks noGrp="1"/>
          </p:cNvSpPr>
          <p:nvPr>
            <p:ph idx="1" hasCustomPrompt="1"/>
          </p:nvPr>
        </p:nvSpPr>
        <p:spPr>
          <a:xfrm>
            <a:off x="950976" y="2599000"/>
            <a:ext cx="6058445" cy="3199918"/>
          </a:xfrm>
          <a:prstGeom prst="rect">
            <a:avLst/>
          </a:prstGeom>
        </p:spPr>
        <p:txBody>
          <a:bodyPr/>
          <a:lstStyle>
            <a:lvl1pPr>
              <a:buClr>
                <a:schemeClr val="accent1"/>
              </a:buClr>
              <a:buSzPct val="100000"/>
              <a:defRPr sz="2400">
                <a:latin typeface="Book Antiqua" panose="02040602050305030304" pitchFamily="18" charset="0"/>
              </a:defRPr>
            </a:lvl1pPr>
            <a:lvl2pPr marL="685800" indent="-228600">
              <a:buClr>
                <a:schemeClr val="accent2"/>
              </a:buClr>
              <a:buSzPct val="80000"/>
              <a:buFont typeface="Airborne" panose="02000000000000000000" pitchFamily="2" charset="0"/>
              <a:buChar char="&gt;"/>
              <a:defRPr sz="2000">
                <a:latin typeface="Book Antiqua" panose="02040602050305030304" pitchFamily="18" charset="0"/>
              </a:defRPr>
            </a:lvl2pPr>
            <a:lvl3pPr marL="1143000" indent="-228600">
              <a:buClr>
                <a:schemeClr val="accent1"/>
              </a:buClr>
              <a:buSzPct val="60000"/>
              <a:buFont typeface="Courier New" panose="02070309020205020404" pitchFamily="49" charset="0"/>
              <a:buChar char="o"/>
              <a:defRPr sz="1800">
                <a:latin typeface="Book Antiqua" panose="02040602050305030304" pitchFamily="18" charset="0"/>
              </a:defRPr>
            </a:lvl3pPr>
            <a:lvl4pPr marL="1600200" indent="-228600">
              <a:buClr>
                <a:schemeClr val="accent2"/>
              </a:buClr>
              <a:buSzPct val="102000"/>
              <a:buFont typeface="BoomerSerif Book" panose="02000505000000020004" pitchFamily="2" charset="0"/>
              <a:buChar char="−"/>
              <a:defRPr sz="1600">
                <a:latin typeface="Book Antiqua" panose="02040602050305030304" pitchFamily="18" charset="0"/>
              </a:defRPr>
            </a:lvl4pPr>
            <a:lvl5pPr>
              <a:buClr>
                <a:schemeClr val="accent1"/>
              </a:buClr>
              <a:defRPr sz="1600"/>
            </a:lvl5pPr>
          </a:lstStyle>
          <a:p>
            <a:pPr lvl="0"/>
            <a:r>
              <a:rPr lang="en-US" dirty="0"/>
              <a:t>First level of information</a:t>
            </a:r>
          </a:p>
          <a:p>
            <a:pPr lvl="1"/>
            <a:r>
              <a:rPr lang="en-US" dirty="0"/>
              <a:t>Second level of information</a:t>
            </a:r>
          </a:p>
          <a:p>
            <a:pPr lvl="2"/>
            <a:r>
              <a:rPr lang="en-US" dirty="0"/>
              <a:t>Third level of information</a:t>
            </a:r>
          </a:p>
          <a:p>
            <a:pPr lvl="3"/>
            <a:r>
              <a:rPr lang="en-US" dirty="0"/>
              <a:t>Fourth level of information</a:t>
            </a:r>
          </a:p>
        </p:txBody>
      </p:sp>
      <p:sp>
        <p:nvSpPr>
          <p:cNvPr id="8" name="Title 7">
            <a:extLst>
              <a:ext uri="{FF2B5EF4-FFF2-40B4-BE49-F238E27FC236}">
                <a16:creationId xmlns:a16="http://schemas.microsoft.com/office/drawing/2014/main" id="{C81A84B0-A5FA-E24E-8EA6-2E5D97319469}"/>
              </a:ext>
            </a:extLst>
          </p:cNvPr>
          <p:cNvSpPr>
            <a:spLocks noGrp="1"/>
          </p:cNvSpPr>
          <p:nvPr>
            <p:ph type="title" hasCustomPrompt="1"/>
          </p:nvPr>
        </p:nvSpPr>
        <p:spPr>
          <a:xfrm>
            <a:off x="950976" y="1417320"/>
            <a:ext cx="10287000" cy="566928"/>
          </a:xfrm>
          <a:prstGeom prst="rect">
            <a:avLst/>
          </a:prstGeom>
        </p:spPr>
        <p:txBody>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r>
              <a:rPr lang="en-US" dirty="0"/>
              <a:t>Slide header</a:t>
            </a:r>
          </a:p>
        </p:txBody>
      </p:sp>
      <p:sp>
        <p:nvSpPr>
          <p:cNvPr id="11" name="Text Placeholder 10">
            <a:extLst>
              <a:ext uri="{FF2B5EF4-FFF2-40B4-BE49-F238E27FC236}">
                <a16:creationId xmlns:a16="http://schemas.microsoft.com/office/drawing/2014/main" id="{470F6EC1-3445-BE46-BE39-80B2EDCC0EA5}"/>
              </a:ext>
            </a:extLst>
          </p:cNvPr>
          <p:cNvSpPr>
            <a:spLocks noGrp="1"/>
          </p:cNvSpPr>
          <p:nvPr>
            <p:ph type="body" sz="quarter" idx="13" hasCustomPrompt="1"/>
          </p:nvPr>
        </p:nvSpPr>
        <p:spPr>
          <a:xfrm>
            <a:off x="950976" y="2019102"/>
            <a:ext cx="10287000" cy="568323"/>
          </a:xfrm>
          <a:prstGeom prst="rect">
            <a:avLst/>
          </a:prstGeom>
        </p:spPr>
        <p:txBody>
          <a:bodyPr tIns="0"/>
          <a:lstStyle>
            <a:lvl1pPr marL="0" marR="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sz="24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err="1"/>
              <a:t>Subheader</a:t>
            </a:r>
            <a:endParaRPr lang="en-US" dirty="0"/>
          </a:p>
        </p:txBody>
      </p:sp>
      <p:sp>
        <p:nvSpPr>
          <p:cNvPr id="9" name="Text Placeholder 3">
            <a:extLst>
              <a:ext uri="{FF2B5EF4-FFF2-40B4-BE49-F238E27FC236}">
                <a16:creationId xmlns:a16="http://schemas.microsoft.com/office/drawing/2014/main" id="{A8E79E1B-D091-DE4C-85F3-EED50810B8CF}"/>
              </a:ext>
            </a:extLst>
          </p:cNvPr>
          <p:cNvSpPr>
            <a:spLocks noGrp="1"/>
          </p:cNvSpPr>
          <p:nvPr>
            <p:ph type="body" sz="quarter" idx="14" hasCustomPrompt="1"/>
          </p:nvPr>
        </p:nvSpPr>
        <p:spPr>
          <a:xfrm>
            <a:off x="6096001" y="484188"/>
            <a:ext cx="5676900" cy="496887"/>
          </a:xfrm>
          <a:prstGeom prst="rect">
            <a:avLst/>
          </a:prstGeom>
        </p:spPr>
        <p:txBody>
          <a:bodyPr/>
          <a:lstStyle>
            <a:lvl1pPr marL="0" indent="0" algn="r">
              <a:buNone/>
              <a:defRPr sz="20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a:t>Slide Subject</a:t>
            </a:r>
          </a:p>
        </p:txBody>
      </p:sp>
      <p:sp>
        <p:nvSpPr>
          <p:cNvPr id="10" name="Slide Number Placeholder 7">
            <a:extLst>
              <a:ext uri="{FF2B5EF4-FFF2-40B4-BE49-F238E27FC236}">
                <a16:creationId xmlns:a16="http://schemas.microsoft.com/office/drawing/2014/main" id="{C8A0EF7B-E69F-834F-9EA7-F61834B5E4AD}"/>
              </a:ext>
            </a:extLst>
          </p:cNvPr>
          <p:cNvSpPr>
            <a:spLocks noGrp="1"/>
          </p:cNvSpPr>
          <p:nvPr>
            <p:ph type="sldNum" sz="quarter" idx="4"/>
          </p:nvPr>
        </p:nvSpPr>
        <p:spPr>
          <a:xfrm>
            <a:off x="11286752" y="6494870"/>
            <a:ext cx="486149" cy="302805"/>
          </a:xfrm>
          <a:prstGeom prst="rect">
            <a:avLst/>
          </a:prstGeom>
        </p:spPr>
        <p:txBody>
          <a:bodyPr vert="horz" lIns="0" tIns="45720" rIns="0" bIns="45720" rtlCol="0" anchor="ctr"/>
          <a:lstStyle>
            <a:lvl1pPr algn="r">
              <a:defRPr sz="1400" b="1" i="0">
                <a:solidFill>
                  <a:schemeClr val="accent1"/>
                </a:solidFill>
                <a:latin typeface="Book Antiqua" panose="02040602050305030304" pitchFamily="18" charset="0"/>
              </a:defRPr>
            </a:lvl1pPr>
          </a:lstStyle>
          <a:p>
            <a:fld id="{2DA5447E-0822-1949-A150-34FFF811F168}" type="slidenum">
              <a:rPr lang="en-US" smtClean="0"/>
              <a:pPr/>
              <a:t>‹#›</a:t>
            </a:fld>
            <a:endParaRPr lang="en-US" dirty="0"/>
          </a:p>
        </p:txBody>
      </p:sp>
    </p:spTree>
    <p:extLst>
      <p:ext uri="{BB962C8B-B14F-4D97-AF65-F5344CB8AC3E}">
        <p14:creationId xmlns:p14="http://schemas.microsoft.com/office/powerpoint/2010/main" val="205323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743B8-45B4-FA4D-A086-439A61E763C4}"/>
              </a:ext>
            </a:extLst>
          </p:cNvPr>
          <p:cNvSpPr>
            <a:spLocks noGrp="1"/>
          </p:cNvSpPr>
          <p:nvPr>
            <p:ph type="title" hasCustomPrompt="1"/>
          </p:nvPr>
        </p:nvSpPr>
        <p:spPr>
          <a:xfrm>
            <a:off x="950976" y="1417320"/>
            <a:ext cx="10287000" cy="566928"/>
          </a:xfrm>
          <a:prstGeom prst="rect">
            <a:avLst/>
          </a:prstGeom>
        </p:spPr>
        <p:txBody>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r>
              <a:rPr lang="en-US" dirty="0"/>
              <a:t>Slide header</a:t>
            </a:r>
          </a:p>
        </p:txBody>
      </p:sp>
      <p:sp>
        <p:nvSpPr>
          <p:cNvPr id="10" name="Text Placeholder 3">
            <a:extLst>
              <a:ext uri="{FF2B5EF4-FFF2-40B4-BE49-F238E27FC236}">
                <a16:creationId xmlns:a16="http://schemas.microsoft.com/office/drawing/2014/main" id="{82383ABE-C060-664E-8980-3D13A46D8E4C}"/>
              </a:ext>
            </a:extLst>
          </p:cNvPr>
          <p:cNvSpPr>
            <a:spLocks noGrp="1"/>
          </p:cNvSpPr>
          <p:nvPr>
            <p:ph type="body" sz="quarter" idx="14" hasCustomPrompt="1"/>
          </p:nvPr>
        </p:nvSpPr>
        <p:spPr>
          <a:xfrm>
            <a:off x="6096001" y="484188"/>
            <a:ext cx="5676900" cy="496887"/>
          </a:xfrm>
          <a:prstGeom prst="rect">
            <a:avLst/>
          </a:prstGeom>
        </p:spPr>
        <p:txBody>
          <a:bodyPr/>
          <a:lstStyle>
            <a:lvl1pPr marL="0" indent="0" algn="r">
              <a:buNone/>
              <a:defRPr sz="20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a:t>Slide Subject</a:t>
            </a:r>
          </a:p>
        </p:txBody>
      </p:sp>
      <p:sp>
        <p:nvSpPr>
          <p:cNvPr id="12" name="Content Placeholder 2">
            <a:extLst>
              <a:ext uri="{FF2B5EF4-FFF2-40B4-BE49-F238E27FC236}">
                <a16:creationId xmlns:a16="http://schemas.microsoft.com/office/drawing/2014/main" id="{C24FA213-F778-4BB4-B910-56F96A38962A}"/>
              </a:ext>
            </a:extLst>
          </p:cNvPr>
          <p:cNvSpPr>
            <a:spLocks noGrp="1"/>
          </p:cNvSpPr>
          <p:nvPr>
            <p:ph idx="1" hasCustomPrompt="1"/>
          </p:nvPr>
        </p:nvSpPr>
        <p:spPr>
          <a:xfrm>
            <a:off x="950976" y="2599000"/>
            <a:ext cx="5029200" cy="3199918"/>
          </a:xfrm>
          <a:prstGeom prst="rect">
            <a:avLst/>
          </a:prstGeom>
        </p:spPr>
        <p:txBody>
          <a:bodyPr/>
          <a:lstStyle>
            <a:lvl1pPr>
              <a:buClr>
                <a:schemeClr val="accent1"/>
              </a:buClr>
              <a:buSzPct val="100000"/>
              <a:defRPr sz="2400">
                <a:latin typeface="Book Antiqua" panose="02040602050305030304" pitchFamily="18" charset="0"/>
              </a:defRPr>
            </a:lvl1pPr>
            <a:lvl2pPr marL="685800" indent="-228600">
              <a:buClr>
                <a:schemeClr val="accent2"/>
              </a:buClr>
              <a:buSzPct val="80000"/>
              <a:buFont typeface="Airborne" panose="02000000000000000000" pitchFamily="2" charset="0"/>
              <a:buChar char="&gt;"/>
              <a:defRPr sz="2000">
                <a:latin typeface="Book Antiqua" panose="02040602050305030304" pitchFamily="18" charset="0"/>
              </a:defRPr>
            </a:lvl2pPr>
            <a:lvl3pPr marL="1143000" indent="-228600">
              <a:buClr>
                <a:schemeClr val="accent1"/>
              </a:buClr>
              <a:buSzPct val="60000"/>
              <a:buFont typeface="Courier New" panose="02070309020205020404" pitchFamily="49" charset="0"/>
              <a:buChar char="o"/>
              <a:defRPr sz="1800">
                <a:latin typeface="Book Antiqua" panose="02040602050305030304" pitchFamily="18" charset="0"/>
              </a:defRPr>
            </a:lvl3pPr>
            <a:lvl4pPr marL="1600200" indent="-228600">
              <a:buClr>
                <a:schemeClr val="accent2"/>
              </a:buClr>
              <a:buSzPct val="102000"/>
              <a:buFont typeface="BoomerSerif Book" panose="02000505000000020004" pitchFamily="2" charset="0"/>
              <a:buChar char="−"/>
              <a:defRPr sz="1600">
                <a:latin typeface="Book Antiqua" panose="02040602050305030304" pitchFamily="18" charset="0"/>
              </a:defRPr>
            </a:lvl4pPr>
            <a:lvl5pPr>
              <a:buClr>
                <a:schemeClr val="accent1"/>
              </a:buClr>
              <a:defRPr sz="1600"/>
            </a:lvl5pPr>
          </a:lstStyle>
          <a:p>
            <a:pPr lvl="0"/>
            <a:r>
              <a:rPr lang="en-US" dirty="0"/>
              <a:t>First level of information</a:t>
            </a:r>
          </a:p>
          <a:p>
            <a:pPr lvl="1"/>
            <a:r>
              <a:rPr lang="en-US" dirty="0"/>
              <a:t>Second level of information</a:t>
            </a:r>
          </a:p>
          <a:p>
            <a:pPr lvl="2"/>
            <a:r>
              <a:rPr lang="en-US" dirty="0"/>
              <a:t>Third level of information</a:t>
            </a:r>
          </a:p>
          <a:p>
            <a:pPr lvl="3"/>
            <a:r>
              <a:rPr lang="en-US" dirty="0"/>
              <a:t>Fourth level of information</a:t>
            </a:r>
          </a:p>
        </p:txBody>
      </p:sp>
      <p:sp>
        <p:nvSpPr>
          <p:cNvPr id="13" name="Text Placeholder 10">
            <a:extLst>
              <a:ext uri="{FF2B5EF4-FFF2-40B4-BE49-F238E27FC236}">
                <a16:creationId xmlns:a16="http://schemas.microsoft.com/office/drawing/2014/main" id="{08B0F558-0D32-4E8E-A228-AABD4F16D9E8}"/>
              </a:ext>
            </a:extLst>
          </p:cNvPr>
          <p:cNvSpPr>
            <a:spLocks noGrp="1"/>
          </p:cNvSpPr>
          <p:nvPr>
            <p:ph type="body" sz="quarter" idx="13" hasCustomPrompt="1"/>
          </p:nvPr>
        </p:nvSpPr>
        <p:spPr>
          <a:xfrm>
            <a:off x="950976" y="2019102"/>
            <a:ext cx="5029200" cy="568323"/>
          </a:xfrm>
          <a:prstGeom prst="rect">
            <a:avLst/>
          </a:prstGeom>
        </p:spPr>
        <p:txBody>
          <a:bodyPr tIns="0"/>
          <a:lstStyle>
            <a:lvl1pPr marL="0" marR="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sz="24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2BABA5D4-38B1-411D-BDB3-6F775DB71014}"/>
              </a:ext>
            </a:extLst>
          </p:cNvPr>
          <p:cNvSpPr>
            <a:spLocks noGrp="1"/>
          </p:cNvSpPr>
          <p:nvPr>
            <p:ph idx="15" hasCustomPrompt="1"/>
          </p:nvPr>
        </p:nvSpPr>
        <p:spPr>
          <a:xfrm>
            <a:off x="6208776" y="2599000"/>
            <a:ext cx="5029200" cy="3199918"/>
          </a:xfrm>
          <a:prstGeom prst="rect">
            <a:avLst/>
          </a:prstGeom>
        </p:spPr>
        <p:txBody>
          <a:bodyPr/>
          <a:lstStyle>
            <a:lvl1pPr>
              <a:buClr>
                <a:schemeClr val="accent1"/>
              </a:buClr>
              <a:buSzPct val="100000"/>
              <a:defRPr sz="2400">
                <a:latin typeface="Book Antiqua" panose="02040602050305030304" pitchFamily="18" charset="0"/>
              </a:defRPr>
            </a:lvl1pPr>
            <a:lvl2pPr marL="685800" indent="-228600">
              <a:buClr>
                <a:schemeClr val="accent2"/>
              </a:buClr>
              <a:buSzPct val="80000"/>
              <a:buFont typeface="Airborne" panose="02000000000000000000" pitchFamily="2" charset="0"/>
              <a:buChar char="&gt;"/>
              <a:defRPr sz="2000">
                <a:latin typeface="Book Antiqua" panose="02040602050305030304" pitchFamily="18" charset="0"/>
              </a:defRPr>
            </a:lvl2pPr>
            <a:lvl3pPr marL="1143000" indent="-228600">
              <a:buClr>
                <a:schemeClr val="accent1"/>
              </a:buClr>
              <a:buSzPct val="60000"/>
              <a:buFont typeface="Courier New" panose="02070309020205020404" pitchFamily="49" charset="0"/>
              <a:buChar char="o"/>
              <a:defRPr sz="1800">
                <a:latin typeface="Book Antiqua" panose="02040602050305030304" pitchFamily="18" charset="0"/>
              </a:defRPr>
            </a:lvl3pPr>
            <a:lvl4pPr marL="1600200" indent="-228600">
              <a:buClr>
                <a:schemeClr val="accent2"/>
              </a:buClr>
              <a:buSzPct val="102000"/>
              <a:buFont typeface="BoomerSerif Book" panose="02000505000000020004" pitchFamily="2" charset="0"/>
              <a:buChar char="−"/>
              <a:defRPr sz="1600">
                <a:latin typeface="Book Antiqua" panose="02040602050305030304" pitchFamily="18" charset="0"/>
              </a:defRPr>
            </a:lvl4pPr>
            <a:lvl5pPr>
              <a:buClr>
                <a:schemeClr val="accent1"/>
              </a:buClr>
              <a:defRPr sz="1600"/>
            </a:lvl5pPr>
          </a:lstStyle>
          <a:p>
            <a:pPr lvl="0"/>
            <a:r>
              <a:rPr lang="en-US" dirty="0"/>
              <a:t>First level of information</a:t>
            </a:r>
          </a:p>
          <a:p>
            <a:pPr lvl="1"/>
            <a:r>
              <a:rPr lang="en-US" dirty="0"/>
              <a:t>Second level of information</a:t>
            </a:r>
          </a:p>
          <a:p>
            <a:pPr lvl="2"/>
            <a:r>
              <a:rPr lang="en-US" dirty="0"/>
              <a:t>Third level of information</a:t>
            </a:r>
          </a:p>
          <a:p>
            <a:pPr lvl="3"/>
            <a:r>
              <a:rPr lang="en-US" dirty="0"/>
              <a:t>Fourth level of information</a:t>
            </a:r>
          </a:p>
        </p:txBody>
      </p:sp>
      <p:sp>
        <p:nvSpPr>
          <p:cNvPr id="15" name="Text Placeholder 10">
            <a:extLst>
              <a:ext uri="{FF2B5EF4-FFF2-40B4-BE49-F238E27FC236}">
                <a16:creationId xmlns:a16="http://schemas.microsoft.com/office/drawing/2014/main" id="{7324AEC5-842A-402E-ACDF-5482807D448A}"/>
              </a:ext>
            </a:extLst>
          </p:cNvPr>
          <p:cNvSpPr>
            <a:spLocks noGrp="1"/>
          </p:cNvSpPr>
          <p:nvPr>
            <p:ph type="body" sz="quarter" idx="16" hasCustomPrompt="1"/>
          </p:nvPr>
        </p:nvSpPr>
        <p:spPr>
          <a:xfrm>
            <a:off x="6208776" y="2019102"/>
            <a:ext cx="5029200" cy="568323"/>
          </a:xfrm>
          <a:prstGeom prst="rect">
            <a:avLst/>
          </a:prstGeom>
        </p:spPr>
        <p:txBody>
          <a:bodyPr tIns="0"/>
          <a:lstStyle>
            <a:lvl1pPr marL="0" marR="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sz="2400" b="1" i="1" spc="-150">
                <a:solidFill>
                  <a:schemeClr val="accent1"/>
                </a:solidFill>
                <a:latin typeface="Book Antiqua" panose="02040602050305030304" pitchFamily="18" charset="0"/>
                <a:cs typeface="Times New Roman" panose="02020603050405020304" pitchFamily="18" charset="0"/>
              </a:defRPr>
            </a:lvl1pPr>
            <a:lvl2pPr marL="457200" indent="0">
              <a:buNone/>
              <a:defRPr/>
            </a:lvl2pPr>
          </a:lstStyle>
          <a:p>
            <a:pPr lvl="0"/>
            <a:r>
              <a:rPr lang="en-US" dirty="0" err="1"/>
              <a:t>Subheader</a:t>
            </a:r>
            <a:endParaRPr lang="en-US" dirty="0"/>
          </a:p>
        </p:txBody>
      </p:sp>
      <p:sp>
        <p:nvSpPr>
          <p:cNvPr id="18" name="Slide Number Placeholder 7">
            <a:extLst>
              <a:ext uri="{FF2B5EF4-FFF2-40B4-BE49-F238E27FC236}">
                <a16:creationId xmlns:a16="http://schemas.microsoft.com/office/drawing/2014/main" id="{80EF52E8-C327-4A1D-81C7-7F32E0873D09}"/>
              </a:ext>
            </a:extLst>
          </p:cNvPr>
          <p:cNvSpPr>
            <a:spLocks noGrp="1"/>
          </p:cNvSpPr>
          <p:nvPr>
            <p:ph type="sldNum" sz="quarter" idx="4"/>
          </p:nvPr>
        </p:nvSpPr>
        <p:spPr>
          <a:xfrm>
            <a:off x="11286752" y="6494870"/>
            <a:ext cx="486149" cy="302805"/>
          </a:xfrm>
          <a:prstGeom prst="rect">
            <a:avLst/>
          </a:prstGeom>
        </p:spPr>
        <p:txBody>
          <a:bodyPr vert="horz" lIns="0" tIns="45720" rIns="0" bIns="45720" rtlCol="0" anchor="ctr"/>
          <a:lstStyle>
            <a:lvl1pPr algn="r">
              <a:defRPr sz="1400" b="1" i="0">
                <a:solidFill>
                  <a:schemeClr val="accent1"/>
                </a:solidFill>
                <a:latin typeface="Book Antiqua" panose="02040602050305030304" pitchFamily="18" charset="0"/>
              </a:defRPr>
            </a:lvl1pPr>
          </a:lstStyle>
          <a:p>
            <a:fld id="{2DA5447E-0822-1949-A150-34FFF811F168}" type="slidenum">
              <a:rPr lang="en-US" smtClean="0"/>
              <a:pPr/>
              <a:t>‹#›</a:t>
            </a:fld>
            <a:endParaRPr lang="en-US" dirty="0"/>
          </a:p>
        </p:txBody>
      </p:sp>
    </p:spTree>
    <p:extLst>
      <p:ext uri="{BB962C8B-B14F-4D97-AF65-F5344CB8AC3E}">
        <p14:creationId xmlns:p14="http://schemas.microsoft.com/office/powerpoint/2010/main" val="484758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C9BF66-9E3A-6C40-8D6A-0552180E9DB0}"/>
              </a:ext>
            </a:extLst>
          </p:cNvPr>
          <p:cNvPicPr>
            <a:picLocks noChangeAspect="1"/>
          </p:cNvPicPr>
          <p:nvPr userDrawn="1"/>
        </p:nvPicPr>
        <p:blipFill rotWithShape="1">
          <a:blip r:embed="rId11"/>
          <a:srcRect t="50976" b="1"/>
          <a:stretch/>
        </p:blipFill>
        <p:spPr>
          <a:xfrm>
            <a:off x="0" y="6418669"/>
            <a:ext cx="12192000" cy="439329"/>
          </a:xfrm>
          <a:prstGeom prst="rect">
            <a:avLst/>
          </a:prstGeom>
        </p:spPr>
      </p:pic>
      <p:sp>
        <p:nvSpPr>
          <p:cNvPr id="8" name="Slide Number Placeholder 7">
            <a:extLst>
              <a:ext uri="{FF2B5EF4-FFF2-40B4-BE49-F238E27FC236}">
                <a16:creationId xmlns:a16="http://schemas.microsoft.com/office/drawing/2014/main" id="{7675F254-FB74-BD49-8D1A-3F46A50EDBAA}"/>
              </a:ext>
            </a:extLst>
          </p:cNvPr>
          <p:cNvSpPr>
            <a:spLocks noGrp="1"/>
          </p:cNvSpPr>
          <p:nvPr>
            <p:ph type="sldNum" sz="quarter" idx="4"/>
          </p:nvPr>
        </p:nvSpPr>
        <p:spPr>
          <a:xfrm>
            <a:off x="11286750" y="6481332"/>
            <a:ext cx="486149" cy="302805"/>
          </a:xfrm>
          <a:prstGeom prst="rect">
            <a:avLst/>
          </a:prstGeom>
        </p:spPr>
        <p:txBody>
          <a:bodyPr vert="horz" lIns="0" tIns="45720" rIns="0" bIns="45720" rtlCol="0" anchor="ctr"/>
          <a:lstStyle>
            <a:lvl1pPr algn="r">
              <a:defRPr sz="1400" b="1" i="0">
                <a:solidFill>
                  <a:schemeClr val="accent1"/>
                </a:solidFill>
                <a:latin typeface="Book Antiqua" panose="02040602050305030304" pitchFamily="18" charset="0"/>
              </a:defRPr>
            </a:lvl1pPr>
          </a:lstStyle>
          <a:p>
            <a:fld id="{2DA5447E-0822-1949-A150-34FFF811F168}" type="slidenum">
              <a:rPr lang="en-US" smtClean="0"/>
              <a:pPr/>
              <a:t>‹#›</a:t>
            </a:fld>
            <a:endParaRPr lang="en-US" dirty="0"/>
          </a:p>
        </p:txBody>
      </p:sp>
      <p:cxnSp>
        <p:nvCxnSpPr>
          <p:cNvPr id="17" name="Straight Connector 16">
            <a:extLst>
              <a:ext uri="{FF2B5EF4-FFF2-40B4-BE49-F238E27FC236}">
                <a16:creationId xmlns:a16="http://schemas.microsoft.com/office/drawing/2014/main" id="{8EF63427-4CF6-EF4D-8E87-1E33DB2D4ECE}"/>
              </a:ext>
            </a:extLst>
          </p:cNvPr>
          <p:cNvCxnSpPr>
            <a:cxnSpLocks/>
          </p:cNvCxnSpPr>
          <p:nvPr/>
        </p:nvCxnSpPr>
        <p:spPr>
          <a:xfrm>
            <a:off x="952500" y="983118"/>
            <a:ext cx="10820400"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F7A1C77-6603-471D-9E54-C966354820EA}"/>
              </a:ext>
            </a:extLst>
          </p:cNvPr>
          <p:cNvPicPr>
            <a:picLocks noChangeAspect="1"/>
          </p:cNvPicPr>
          <p:nvPr/>
        </p:nvPicPr>
        <p:blipFill>
          <a:blip r:embed="rId12"/>
          <a:stretch>
            <a:fillRect/>
          </a:stretch>
        </p:blipFill>
        <p:spPr>
          <a:xfrm>
            <a:off x="420319" y="452568"/>
            <a:ext cx="3840480" cy="540062"/>
          </a:xfrm>
          <a:prstGeom prst="rect">
            <a:avLst/>
          </a:prstGeom>
        </p:spPr>
      </p:pic>
      <p:cxnSp>
        <p:nvCxnSpPr>
          <p:cNvPr id="12" name="Straight Connector 11">
            <a:extLst>
              <a:ext uri="{FF2B5EF4-FFF2-40B4-BE49-F238E27FC236}">
                <a16:creationId xmlns:a16="http://schemas.microsoft.com/office/drawing/2014/main" id="{17AF4AF8-21B4-483F-BCBC-A57BC44CB185}"/>
              </a:ext>
            </a:extLst>
          </p:cNvPr>
          <p:cNvCxnSpPr>
            <a:cxnSpLocks/>
          </p:cNvCxnSpPr>
          <p:nvPr userDrawn="1"/>
        </p:nvCxnSpPr>
        <p:spPr>
          <a:xfrm>
            <a:off x="952500" y="983118"/>
            <a:ext cx="1082040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4" name="Footer Placeholder 2">
            <a:extLst>
              <a:ext uri="{FF2B5EF4-FFF2-40B4-BE49-F238E27FC236}">
                <a16:creationId xmlns:a16="http://schemas.microsoft.com/office/drawing/2014/main" id="{A1E16A90-877C-4362-AE12-9BD10D181973}"/>
              </a:ext>
            </a:extLst>
          </p:cNvPr>
          <p:cNvSpPr txBox="1">
            <a:spLocks/>
          </p:cNvSpPr>
          <p:nvPr userDrawn="1"/>
        </p:nvSpPr>
        <p:spPr>
          <a:xfrm>
            <a:off x="419100" y="6450173"/>
            <a:ext cx="952500" cy="365125"/>
          </a:xfrm>
          <a:prstGeom prst="rect">
            <a:avLst/>
          </a:prstGeom>
        </p:spPr>
        <p:txBody>
          <a:bodyPr vert="horz" lIns="0" tIns="45720" rIns="91440" bIns="45720" rtlCol="0" anchor="ctr"/>
          <a:lstStyle>
            <a:defPPr>
              <a:defRPr lang="en-US"/>
            </a:defPPr>
            <a:lvl1pPr marL="0" algn="l" defTabSz="914400" rtl="0" eaLnBrk="1" latinLnBrk="0" hangingPunct="1">
              <a:defRPr sz="1400" b="1" kern="1200">
                <a:solidFill>
                  <a:schemeClr val="accent1"/>
                </a:solidFill>
                <a:latin typeface="Book Antiqua" panose="0204060205030503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ncat.edu</a:t>
            </a:r>
          </a:p>
        </p:txBody>
      </p:sp>
      <p:pic>
        <p:nvPicPr>
          <p:cNvPr id="15" name="Picture 14">
            <a:extLst>
              <a:ext uri="{FF2B5EF4-FFF2-40B4-BE49-F238E27FC236}">
                <a16:creationId xmlns:a16="http://schemas.microsoft.com/office/drawing/2014/main" id="{8525D741-6286-464B-B6EE-CC4032072DA6}"/>
              </a:ext>
            </a:extLst>
          </p:cNvPr>
          <p:cNvPicPr>
            <a:picLocks noChangeAspect="1"/>
          </p:cNvPicPr>
          <p:nvPr userDrawn="1"/>
        </p:nvPicPr>
        <p:blipFill>
          <a:blip r:embed="rId12"/>
          <a:stretch>
            <a:fillRect/>
          </a:stretch>
        </p:blipFill>
        <p:spPr>
          <a:xfrm>
            <a:off x="420319" y="452568"/>
            <a:ext cx="3840480" cy="540062"/>
          </a:xfrm>
          <a:prstGeom prst="rect">
            <a:avLst/>
          </a:prstGeom>
        </p:spPr>
      </p:pic>
    </p:spTree>
    <p:extLst>
      <p:ext uri="{BB962C8B-B14F-4D97-AF65-F5344CB8AC3E}">
        <p14:creationId xmlns:p14="http://schemas.microsoft.com/office/powerpoint/2010/main" val="415008308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4"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2160">
          <p15:clr>
            <a:srgbClr val="F26B43"/>
          </p15:clr>
        </p15:guide>
        <p15:guide id="12" pos="3840">
          <p15:clr>
            <a:srgbClr val="F26B43"/>
          </p15:clr>
        </p15:guide>
        <p15:guide id="13" pos="600">
          <p15:clr>
            <a:srgbClr val="F26B43"/>
          </p15:clr>
        </p15:guide>
        <p15:guide id="14" pos="7080">
          <p15:clr>
            <a:srgbClr val="F26B43"/>
          </p15:clr>
        </p15:guide>
        <p15:guide id="15" orient="horz" pos="888">
          <p15:clr>
            <a:srgbClr val="F26B43"/>
          </p15:clr>
        </p15:guide>
        <p15:guide id="16" orient="horz" pos="1248">
          <p15:clr>
            <a:srgbClr val="F26B43"/>
          </p15:clr>
        </p15:guide>
        <p15:guide id="17" orient="horz" pos="1608">
          <p15:clr>
            <a:srgbClr val="F26B43"/>
          </p15:clr>
        </p15:guide>
        <p15:guide id="18" orient="horz" pos="3624">
          <p15:clr>
            <a:srgbClr val="F26B43"/>
          </p15:clr>
        </p15:guide>
        <p15:guide id="19" pos="4416">
          <p15:clr>
            <a:srgbClr val="F26B43"/>
          </p15:clr>
        </p15:guide>
        <p15:guide id="20" pos="47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dib.2024.111221"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https://zenodo.org/records/13824218" TargetMode="External"/><Relationship Id="rId4" Type="http://schemas.openxmlformats.org/officeDocument/2006/relationships/hyperlink" Target="https://zenodo.org/doi/10.5281/zenodo.13824217"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3579721-48DC-EBBA-F575-36F05B77BFD0}"/>
              </a:ext>
            </a:extLst>
          </p:cNvPr>
          <p:cNvSpPr>
            <a:spLocks noGrp="1"/>
          </p:cNvSpPr>
          <p:nvPr>
            <p:ph type="ctrTitle"/>
          </p:nvPr>
        </p:nvSpPr>
        <p:spPr>
          <a:xfrm>
            <a:off x="1524000" y="1122363"/>
            <a:ext cx="9144000" cy="1781343"/>
          </a:xfrm>
        </p:spPr>
        <p:txBody>
          <a:bodyPr>
            <a:normAutofit/>
          </a:bodyPr>
          <a:lstStyle/>
          <a:p>
            <a:r>
              <a:rPr lang="it-IT" sz="3200" dirty="0">
                <a:latin typeface="Times New Roman" panose="02020603050405020304" pitchFamily="18" charset="0"/>
                <a:ea typeface="SimSun" panose="02010600030101010101" pitchFamily="2" charset="-122"/>
              </a:rPr>
              <a:t>Enhancing Autonomous Vehicle Perception with Synthetic Data: Tackling Class Imbalances in Critical Scenarios</a:t>
            </a:r>
            <a:r>
              <a:rPr lang="en-US" sz="3200" dirty="0">
                <a:latin typeface="Times New Roman" panose="02020603050405020304" pitchFamily="18" charset="0"/>
                <a:ea typeface="SimSun" panose="02010600030101010101" pitchFamily="2" charset="-122"/>
              </a:rPr>
              <a:t> </a:t>
            </a:r>
            <a:br>
              <a:rPr lang="en-US" sz="1800" dirty="0">
                <a:effectLst/>
                <a:latin typeface="Times New Roman" panose="02020603050405020304" pitchFamily="18" charset="0"/>
                <a:ea typeface="MS Mincho" panose="02020609040205080304" pitchFamily="49" charset="-128"/>
              </a:rPr>
            </a:br>
            <a:endParaRPr lang="en-US" sz="3200" dirty="0"/>
          </a:p>
        </p:txBody>
      </p:sp>
      <p:sp>
        <p:nvSpPr>
          <p:cNvPr id="3" name="Subtitle 4">
            <a:extLst>
              <a:ext uri="{FF2B5EF4-FFF2-40B4-BE49-F238E27FC236}">
                <a16:creationId xmlns:a16="http://schemas.microsoft.com/office/drawing/2014/main" id="{CD0C71A2-27DE-CB11-D17C-805B46DC79C9}"/>
              </a:ext>
            </a:extLst>
          </p:cNvPr>
          <p:cNvSpPr txBox="1">
            <a:spLocks/>
          </p:cNvSpPr>
          <p:nvPr/>
        </p:nvSpPr>
        <p:spPr>
          <a:xfrm>
            <a:off x="1577502" y="2531387"/>
            <a:ext cx="9144000" cy="248443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i="1" dirty="0">
                <a:solidFill>
                  <a:schemeClr val="accent2"/>
                </a:solidFill>
                <a:latin typeface="Times New Roman" panose="02020603050405020304" pitchFamily="18" charset="0"/>
                <a:ea typeface="SimSun" panose="02010600030101010101" pitchFamily="2" charset="-122"/>
              </a:rPr>
              <a:t>Dr. Chandra Jaiswal</a:t>
            </a:r>
          </a:p>
          <a:p>
            <a:pPr marL="0" indent="0" algn="ctr">
              <a:buNone/>
            </a:pPr>
            <a:r>
              <a:rPr lang="en-US" sz="1800" i="1" dirty="0">
                <a:solidFill>
                  <a:schemeClr val="accent2"/>
                </a:solidFill>
                <a:latin typeface="Times New Roman" panose="02020603050405020304" pitchFamily="18" charset="0"/>
                <a:ea typeface="SimSun" panose="02010600030101010101" pitchFamily="2" charset="-122"/>
              </a:rPr>
              <a:t>North</a:t>
            </a:r>
            <a:r>
              <a:rPr lang="en-US" sz="1800" dirty="0">
                <a:solidFill>
                  <a:schemeClr val="accent2"/>
                </a:solidFill>
                <a:latin typeface="Times New Roman" panose="02020603050405020304" pitchFamily="18" charset="0"/>
                <a:ea typeface="SimSun" panose="02010600030101010101" pitchFamily="2" charset="-122"/>
              </a:rPr>
              <a:t> Carolina Agricultural and Technical University</a:t>
            </a:r>
            <a:br>
              <a:rPr lang="en-US" sz="1800" i="1" dirty="0">
                <a:solidFill>
                  <a:schemeClr val="accent2"/>
                </a:solidFill>
                <a:latin typeface="Times New Roman" panose="02020603050405020304" pitchFamily="18" charset="0"/>
                <a:ea typeface="SimSun" panose="02010600030101010101" pitchFamily="2" charset="-122"/>
              </a:rPr>
            </a:br>
            <a:r>
              <a:rPr lang="en-US" sz="1800" dirty="0">
                <a:solidFill>
                  <a:schemeClr val="accent2"/>
                </a:solidFill>
                <a:latin typeface="Times New Roman" panose="02020603050405020304" pitchFamily="18" charset="0"/>
                <a:ea typeface="SimSun" panose="02010600030101010101" pitchFamily="2" charset="-122"/>
              </a:rPr>
              <a:t>Greensboro, NC, USA</a:t>
            </a:r>
          </a:p>
          <a:p>
            <a:pPr marL="0" indent="0" algn="ctr">
              <a:buNone/>
            </a:pPr>
            <a:r>
              <a:rPr lang="en-US" sz="4000" b="1" dirty="0">
                <a:solidFill>
                  <a:schemeClr val="accent2"/>
                </a:solidFill>
              </a:rPr>
              <a:t>Programmable Real-Time Networks and </a:t>
            </a:r>
            <a:r>
              <a:rPr lang="en-US" sz="4400" b="1" dirty="0">
                <a:solidFill>
                  <a:schemeClr val="accent2"/>
                </a:solidFill>
              </a:rPr>
              <a:t>Applications</a:t>
            </a:r>
            <a:endParaRPr lang="en-US" sz="4000" b="1" dirty="0">
              <a:solidFill>
                <a:schemeClr val="accent2"/>
              </a:solidFill>
            </a:endParaRPr>
          </a:p>
          <a:p>
            <a:pPr marL="0" indent="0" algn="ctr">
              <a:buNone/>
            </a:pPr>
            <a:r>
              <a:rPr lang="en-US" sz="4000" b="1" dirty="0">
                <a:solidFill>
                  <a:schemeClr val="accent2"/>
                </a:solidFill>
              </a:rPr>
              <a:t>10/07/2025</a:t>
            </a:r>
          </a:p>
        </p:txBody>
      </p:sp>
    </p:spTree>
    <p:extLst>
      <p:ext uri="{BB962C8B-B14F-4D97-AF65-F5344CB8AC3E}">
        <p14:creationId xmlns:p14="http://schemas.microsoft.com/office/powerpoint/2010/main" val="2819224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16B6-2AF5-DC64-3A44-000A813878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CB90F5-48DB-0C01-8E2C-D5F0A24F4287}"/>
              </a:ext>
            </a:extLst>
          </p:cNvPr>
          <p:cNvSpPr>
            <a:spLocks noGrp="1"/>
          </p:cNvSpPr>
          <p:nvPr>
            <p:ph type="title"/>
          </p:nvPr>
        </p:nvSpPr>
        <p:spPr>
          <a:xfrm>
            <a:off x="950976" y="1091644"/>
            <a:ext cx="10287000" cy="566928"/>
          </a:xfrm>
        </p:spPr>
        <p:txBody>
          <a:bodyPr>
            <a:normAutofit fontScale="90000"/>
          </a:bodyPr>
          <a:lstStyle/>
          <a:p>
            <a:r>
              <a:rPr lang="en-US" dirty="0"/>
              <a:t>Distribution of objects and classes for the investigated Categories </a:t>
            </a:r>
            <a:br>
              <a:rPr lang="en-US" sz="1600" dirty="0"/>
            </a:br>
            <a:br>
              <a:rPr lang="en-US" sz="1500" b="1" dirty="0"/>
            </a:br>
            <a:endParaRPr lang="en-US" sz="1500" dirty="0"/>
          </a:p>
        </p:txBody>
      </p:sp>
      <p:sp>
        <p:nvSpPr>
          <p:cNvPr id="7" name="Slide Number Placeholder 6">
            <a:extLst>
              <a:ext uri="{FF2B5EF4-FFF2-40B4-BE49-F238E27FC236}">
                <a16:creationId xmlns:a16="http://schemas.microsoft.com/office/drawing/2014/main" id="{5FADCBD4-7D7A-2884-B2D8-A33E5BF3264E}"/>
              </a:ext>
            </a:extLst>
          </p:cNvPr>
          <p:cNvSpPr>
            <a:spLocks noGrp="1"/>
          </p:cNvSpPr>
          <p:nvPr>
            <p:ph type="sldNum" sz="quarter" idx="4"/>
          </p:nvPr>
        </p:nvSpPr>
        <p:spPr>
          <a:xfrm>
            <a:off x="11286752" y="6494870"/>
            <a:ext cx="486149" cy="302805"/>
          </a:xfrm>
        </p:spPr>
        <p:txBody>
          <a:bodyPr anchor="ctr">
            <a:normAutofit/>
          </a:bodyPr>
          <a:lstStyle/>
          <a:p>
            <a:pPr>
              <a:lnSpc>
                <a:spcPct val="90000"/>
              </a:lnSpc>
              <a:spcAft>
                <a:spcPts val="600"/>
              </a:spcAft>
            </a:pPr>
            <a:fld id="{2DA5447E-0822-1949-A150-34FFF811F168}" type="slidenum">
              <a:rPr lang="en-US" smtClean="0"/>
              <a:pPr>
                <a:lnSpc>
                  <a:spcPct val="90000"/>
                </a:lnSpc>
                <a:spcAft>
                  <a:spcPts val="600"/>
                </a:spcAft>
              </a:pPr>
              <a:t>10</a:t>
            </a:fld>
            <a:endParaRPr lang="en-US"/>
          </a:p>
        </p:txBody>
      </p:sp>
      <p:sp>
        <p:nvSpPr>
          <p:cNvPr id="6" name="TextBox 5">
            <a:extLst>
              <a:ext uri="{FF2B5EF4-FFF2-40B4-BE49-F238E27FC236}">
                <a16:creationId xmlns:a16="http://schemas.microsoft.com/office/drawing/2014/main" id="{6095D448-D54C-CF46-A090-A432F9DB8C27}"/>
              </a:ext>
            </a:extLst>
          </p:cNvPr>
          <p:cNvSpPr txBox="1"/>
          <p:nvPr/>
        </p:nvSpPr>
        <p:spPr>
          <a:xfrm>
            <a:off x="950976" y="1658572"/>
            <a:ext cx="10287000" cy="339087"/>
          </a:xfrm>
          <a:prstGeom prst="rect">
            <a:avLst/>
          </a:prstGeom>
        </p:spPr>
        <p:txBody>
          <a:bodyPr>
            <a:normAutofit fontScale="85000" lnSpcReduction="20000"/>
          </a:bodyPr>
          <a:lstStyle>
            <a:defPPr>
              <a:defRPr lang="en-US"/>
            </a:defPPr>
            <a:lvl1pPr indent="0">
              <a:lnSpc>
                <a:spcPct val="95000"/>
              </a:lnSpc>
              <a:spcBef>
                <a:spcPts val="1000"/>
              </a:spcBef>
              <a:buFont typeface="Arial" panose="020B0604020202020204" pitchFamily="34" charset="0"/>
              <a:buNone/>
              <a:defRPr sz="2400" b="1" i="1" spc="-150">
                <a:solidFill>
                  <a:schemeClr val="accent1"/>
                </a:solidFill>
                <a:latin typeface="Book Antiqua" panose="0204060205030503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i="0" dirty="0"/>
          </a:p>
        </p:txBody>
      </p:sp>
      <p:graphicFrame>
        <p:nvGraphicFramePr>
          <p:cNvPr id="10" name="Table 9">
            <a:extLst>
              <a:ext uri="{FF2B5EF4-FFF2-40B4-BE49-F238E27FC236}">
                <a16:creationId xmlns:a16="http://schemas.microsoft.com/office/drawing/2014/main" id="{D8791F51-2B2C-32EA-D768-BED0601D3C5F}"/>
              </a:ext>
            </a:extLst>
          </p:cNvPr>
          <p:cNvGraphicFramePr>
            <a:graphicFrameLocks noGrp="1"/>
          </p:cNvGraphicFramePr>
          <p:nvPr>
            <p:extLst>
              <p:ext uri="{D42A27DB-BD31-4B8C-83A1-F6EECF244321}">
                <p14:modId xmlns:p14="http://schemas.microsoft.com/office/powerpoint/2010/main" val="3733816633"/>
              </p:ext>
            </p:extLst>
          </p:nvPr>
        </p:nvGraphicFramePr>
        <p:xfrm>
          <a:off x="950973" y="1688348"/>
          <a:ext cx="10287003" cy="4078008"/>
        </p:xfrm>
        <a:graphic>
          <a:graphicData uri="http://schemas.openxmlformats.org/drawingml/2006/table">
            <a:tbl>
              <a:tblPr firstRow="1" firstCol="1" bandRow="1">
                <a:tableStyleId>{5C22544A-7EE6-4342-B048-85BDC9FD1C3A}</a:tableStyleId>
              </a:tblPr>
              <a:tblGrid>
                <a:gridCol w="1767181">
                  <a:extLst>
                    <a:ext uri="{9D8B030D-6E8A-4147-A177-3AD203B41FA5}">
                      <a16:colId xmlns:a16="http://schemas.microsoft.com/office/drawing/2014/main" val="2271197747"/>
                    </a:ext>
                  </a:extLst>
                </a:gridCol>
                <a:gridCol w="1189130">
                  <a:extLst>
                    <a:ext uri="{9D8B030D-6E8A-4147-A177-3AD203B41FA5}">
                      <a16:colId xmlns:a16="http://schemas.microsoft.com/office/drawing/2014/main" val="896429307"/>
                    </a:ext>
                  </a:extLst>
                </a:gridCol>
                <a:gridCol w="1553615">
                  <a:extLst>
                    <a:ext uri="{9D8B030D-6E8A-4147-A177-3AD203B41FA5}">
                      <a16:colId xmlns:a16="http://schemas.microsoft.com/office/drawing/2014/main" val="1853525648"/>
                    </a:ext>
                  </a:extLst>
                </a:gridCol>
                <a:gridCol w="2649914">
                  <a:extLst>
                    <a:ext uri="{9D8B030D-6E8A-4147-A177-3AD203B41FA5}">
                      <a16:colId xmlns:a16="http://schemas.microsoft.com/office/drawing/2014/main" val="302894132"/>
                    </a:ext>
                  </a:extLst>
                </a:gridCol>
                <a:gridCol w="1550768">
                  <a:extLst>
                    <a:ext uri="{9D8B030D-6E8A-4147-A177-3AD203B41FA5}">
                      <a16:colId xmlns:a16="http://schemas.microsoft.com/office/drawing/2014/main" val="508443556"/>
                    </a:ext>
                  </a:extLst>
                </a:gridCol>
                <a:gridCol w="1576395">
                  <a:extLst>
                    <a:ext uri="{9D8B030D-6E8A-4147-A177-3AD203B41FA5}">
                      <a16:colId xmlns:a16="http://schemas.microsoft.com/office/drawing/2014/main" val="553808643"/>
                    </a:ext>
                  </a:extLst>
                </a:gridCol>
              </a:tblGrid>
              <a:tr h="1115434">
                <a:tc>
                  <a:txBody>
                    <a:bodyPr/>
                    <a:lstStyle/>
                    <a:p>
                      <a:pPr marL="0" marR="0" algn="ctr">
                        <a:lnSpc>
                          <a:spcPct val="107000"/>
                        </a:lnSpc>
                        <a:spcBef>
                          <a:spcPts val="0"/>
                        </a:spcBef>
                        <a:spcAft>
                          <a:spcPts val="0"/>
                        </a:spcAft>
                      </a:pPr>
                      <a:r>
                        <a:rPr lang="en-US" sz="1800" kern="0">
                          <a:effectLst/>
                        </a:rPr>
                        <a:t>Group Category</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dirty="0">
                          <a:effectLst/>
                        </a:rPr>
                        <a:t>Total Objects</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dirty="0">
                          <a:effectLst/>
                        </a:rPr>
                        <a:t>Class</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dirty="0">
                          <a:effectLst/>
                        </a:rPr>
                        <a:t>Distribution in the Map</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dirty="0">
                          <a:effectLst/>
                        </a:rPr>
                        <a:t>Class Percentage</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Group Percentage</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extLst>
                  <a:ext uri="{0D108BD9-81ED-4DB2-BD59-A6C34878D82A}">
                    <a16:rowId xmlns:a16="http://schemas.microsoft.com/office/drawing/2014/main" val="2104624843"/>
                  </a:ext>
                </a:extLst>
              </a:tr>
              <a:tr h="602279">
                <a:tc rowSpan="2">
                  <a:txBody>
                    <a:bodyPr/>
                    <a:lstStyle/>
                    <a:p>
                      <a:pPr marL="0" marR="0" algn="ctr">
                        <a:lnSpc>
                          <a:spcPct val="107000"/>
                        </a:lnSpc>
                        <a:spcBef>
                          <a:spcPts val="0"/>
                        </a:spcBef>
                        <a:spcAft>
                          <a:spcPts val="0"/>
                        </a:spcAft>
                      </a:pPr>
                      <a:r>
                        <a:rPr lang="en-US" sz="1800" kern="0">
                          <a:effectLst/>
                        </a:rPr>
                        <a:t>Vehicle</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27</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dirty="0">
                          <a:effectLst/>
                        </a:rPr>
                        <a:t>Vehicle</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solidFill>
                      <a:srgbClr val="FFFF00"/>
                    </a:solidFill>
                  </a:tcPr>
                </a:tc>
                <a:tc>
                  <a:txBody>
                    <a:bodyPr/>
                    <a:lstStyle/>
                    <a:p>
                      <a:pPr marL="0" marR="0" algn="ctr">
                        <a:lnSpc>
                          <a:spcPct val="107000"/>
                        </a:lnSpc>
                        <a:spcBef>
                          <a:spcPts val="0"/>
                        </a:spcBef>
                        <a:spcAft>
                          <a:spcPts val="0"/>
                        </a:spcAft>
                      </a:pPr>
                      <a:r>
                        <a:rPr lang="en-US" sz="1800" kern="0" dirty="0">
                          <a:effectLst/>
                        </a:rPr>
                        <a:t>random</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solidFill>
                      <a:srgbClr val="FFFF00"/>
                    </a:solidFill>
                  </a:tcPr>
                </a:tc>
                <a:tc>
                  <a:txBody>
                    <a:bodyPr/>
                    <a:lstStyle/>
                    <a:p>
                      <a:pPr marL="0" marR="0" algn="ctr">
                        <a:lnSpc>
                          <a:spcPct val="107000"/>
                        </a:lnSpc>
                        <a:spcBef>
                          <a:spcPts val="0"/>
                        </a:spcBef>
                        <a:spcAft>
                          <a:spcPts val="0"/>
                        </a:spcAft>
                      </a:pPr>
                      <a:r>
                        <a:rPr lang="en-US" sz="1800" kern="0">
                          <a:effectLst/>
                        </a:rPr>
                        <a:t>33.75</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rowSpan="2">
                  <a:txBody>
                    <a:bodyPr/>
                    <a:lstStyle/>
                    <a:p>
                      <a:pPr marL="0" marR="0" algn="ctr">
                        <a:lnSpc>
                          <a:spcPct val="107000"/>
                        </a:lnSpc>
                        <a:spcBef>
                          <a:spcPts val="0"/>
                        </a:spcBef>
                        <a:spcAft>
                          <a:spcPts val="0"/>
                        </a:spcAft>
                      </a:pPr>
                      <a:r>
                        <a:rPr lang="en-US" sz="1800" kern="0">
                          <a:effectLst/>
                        </a:rPr>
                        <a:t>50%</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extLst>
                  <a:ext uri="{0D108BD9-81ED-4DB2-BD59-A6C34878D82A}">
                    <a16:rowId xmlns:a16="http://schemas.microsoft.com/office/drawing/2014/main" val="1618091132"/>
                  </a:ext>
                </a:extLst>
              </a:tr>
              <a:tr h="553458">
                <a:tc vMerge="1">
                  <a:txBody>
                    <a:bodyPr/>
                    <a:lstStyle/>
                    <a:p>
                      <a:endParaRPr lang="en-US"/>
                    </a:p>
                  </a:txBody>
                  <a:tcPr/>
                </a:tc>
                <a:tc>
                  <a:txBody>
                    <a:bodyPr/>
                    <a:lstStyle/>
                    <a:p>
                      <a:pPr marL="0" marR="0" algn="ctr">
                        <a:lnSpc>
                          <a:spcPct val="107000"/>
                        </a:lnSpc>
                        <a:spcBef>
                          <a:spcPts val="0"/>
                        </a:spcBef>
                        <a:spcAft>
                          <a:spcPts val="0"/>
                        </a:spcAft>
                      </a:pPr>
                      <a:r>
                        <a:rPr lang="en-US" sz="1800" kern="0" dirty="0">
                          <a:effectLst/>
                        </a:rPr>
                        <a:t>13</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dirty="0">
                          <a:effectLst/>
                        </a:rPr>
                        <a:t>Vehicle</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solidFill>
                      <a:srgbClr val="FFFF00"/>
                    </a:solidFill>
                  </a:tcPr>
                </a:tc>
                <a:tc>
                  <a:txBody>
                    <a:bodyPr/>
                    <a:lstStyle/>
                    <a:p>
                      <a:pPr marL="0" marR="0" algn="ctr">
                        <a:lnSpc>
                          <a:spcPct val="107000"/>
                        </a:lnSpc>
                        <a:spcBef>
                          <a:spcPts val="0"/>
                        </a:spcBef>
                        <a:spcAft>
                          <a:spcPts val="0"/>
                        </a:spcAft>
                      </a:pPr>
                      <a:r>
                        <a:rPr lang="en-US" sz="1800" kern="0" dirty="0">
                          <a:effectLst/>
                        </a:rPr>
                        <a:t>specific</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solidFill>
                      <a:srgbClr val="FFFF00"/>
                    </a:solidFill>
                  </a:tcPr>
                </a:tc>
                <a:tc>
                  <a:txBody>
                    <a:bodyPr/>
                    <a:lstStyle/>
                    <a:p>
                      <a:pPr marL="0" marR="0" algn="ctr">
                        <a:lnSpc>
                          <a:spcPct val="107000"/>
                        </a:lnSpc>
                        <a:spcBef>
                          <a:spcPts val="0"/>
                        </a:spcBef>
                        <a:spcAft>
                          <a:spcPts val="0"/>
                        </a:spcAft>
                      </a:pPr>
                      <a:r>
                        <a:rPr lang="en-US" sz="1800" kern="0">
                          <a:effectLst/>
                        </a:rPr>
                        <a:t>16.25</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vMerge="1">
                  <a:txBody>
                    <a:bodyPr/>
                    <a:lstStyle/>
                    <a:p>
                      <a:endParaRPr lang="en-US"/>
                    </a:p>
                  </a:txBody>
                  <a:tcPr/>
                </a:tc>
                <a:extLst>
                  <a:ext uri="{0D108BD9-81ED-4DB2-BD59-A6C34878D82A}">
                    <a16:rowId xmlns:a16="http://schemas.microsoft.com/office/drawing/2014/main" val="943370162"/>
                  </a:ext>
                </a:extLst>
              </a:tr>
              <a:tr h="602279">
                <a:tc rowSpan="2">
                  <a:txBody>
                    <a:bodyPr/>
                    <a:lstStyle/>
                    <a:p>
                      <a:pPr marL="0" marR="0" algn="ctr">
                        <a:lnSpc>
                          <a:spcPct val="107000"/>
                        </a:lnSpc>
                        <a:spcBef>
                          <a:spcPts val="0"/>
                        </a:spcBef>
                        <a:spcAft>
                          <a:spcPts val="0"/>
                        </a:spcAft>
                      </a:pPr>
                      <a:r>
                        <a:rPr lang="en-US" sz="1800" kern="0">
                          <a:effectLst/>
                        </a:rPr>
                        <a:t>EMS Related Object</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10</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Ambulance</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Random</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12.5</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rowSpan="2">
                  <a:txBody>
                    <a:bodyPr/>
                    <a:lstStyle/>
                    <a:p>
                      <a:pPr marL="0" marR="0" algn="ctr">
                        <a:lnSpc>
                          <a:spcPct val="107000"/>
                        </a:lnSpc>
                        <a:spcBef>
                          <a:spcPts val="0"/>
                        </a:spcBef>
                        <a:spcAft>
                          <a:spcPts val="0"/>
                        </a:spcAft>
                      </a:pPr>
                      <a:r>
                        <a:rPr lang="en-US" sz="1800" kern="0">
                          <a:effectLst/>
                        </a:rPr>
                        <a:t>25%</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extLst>
                  <a:ext uri="{0D108BD9-81ED-4DB2-BD59-A6C34878D82A}">
                    <a16:rowId xmlns:a16="http://schemas.microsoft.com/office/drawing/2014/main" val="4245174513"/>
                  </a:ext>
                </a:extLst>
              </a:tr>
              <a:tr h="602279">
                <a:tc vMerge="1">
                  <a:txBody>
                    <a:bodyPr/>
                    <a:lstStyle/>
                    <a:p>
                      <a:endParaRPr lang="en-US"/>
                    </a:p>
                  </a:txBody>
                  <a:tcPr/>
                </a:tc>
                <a:tc>
                  <a:txBody>
                    <a:bodyPr/>
                    <a:lstStyle/>
                    <a:p>
                      <a:pPr marL="0" marR="0" algn="ctr">
                        <a:lnSpc>
                          <a:spcPct val="107000"/>
                        </a:lnSpc>
                        <a:spcBef>
                          <a:spcPts val="0"/>
                        </a:spcBef>
                        <a:spcAft>
                          <a:spcPts val="0"/>
                        </a:spcAft>
                      </a:pPr>
                      <a:r>
                        <a:rPr lang="en-US" sz="1800" kern="0">
                          <a:effectLst/>
                        </a:rPr>
                        <a:t>10</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Police</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Random</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12.5</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vMerge="1">
                  <a:txBody>
                    <a:bodyPr/>
                    <a:lstStyle/>
                    <a:p>
                      <a:endParaRPr lang="en-US"/>
                    </a:p>
                  </a:txBody>
                  <a:tcPr/>
                </a:tc>
                <a:extLst>
                  <a:ext uri="{0D108BD9-81ED-4DB2-BD59-A6C34878D82A}">
                    <a16:rowId xmlns:a16="http://schemas.microsoft.com/office/drawing/2014/main" val="1180825888"/>
                  </a:ext>
                </a:extLst>
              </a:tr>
              <a:tr h="602279">
                <a:tc>
                  <a:txBody>
                    <a:bodyPr/>
                    <a:lstStyle/>
                    <a:p>
                      <a:pPr marL="0" marR="0" algn="ctr">
                        <a:lnSpc>
                          <a:spcPct val="107000"/>
                        </a:lnSpc>
                        <a:spcBef>
                          <a:spcPts val="0"/>
                        </a:spcBef>
                        <a:spcAft>
                          <a:spcPts val="0"/>
                        </a:spcAft>
                      </a:pPr>
                      <a:r>
                        <a:rPr lang="en-US" sz="1800" kern="0">
                          <a:effectLst/>
                        </a:rPr>
                        <a:t>Pedestrian</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20</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Walker</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Random</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a:effectLst/>
                        </a:rPr>
                        <a:t>25</a:t>
                      </a:r>
                      <a:endParaRPr lang="en-US" sz="2500" kern="10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tc>
                  <a:txBody>
                    <a:bodyPr/>
                    <a:lstStyle/>
                    <a:p>
                      <a:pPr marL="0" marR="0" algn="ctr">
                        <a:lnSpc>
                          <a:spcPct val="107000"/>
                        </a:lnSpc>
                        <a:spcBef>
                          <a:spcPts val="0"/>
                        </a:spcBef>
                        <a:spcAft>
                          <a:spcPts val="0"/>
                        </a:spcAft>
                      </a:pPr>
                      <a:r>
                        <a:rPr lang="en-US" sz="1800" kern="0" dirty="0">
                          <a:effectLst/>
                        </a:rPr>
                        <a:t>25%</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23013" marR="123013" marT="0" marB="0" anchor="ctr"/>
                </a:tc>
                <a:extLst>
                  <a:ext uri="{0D108BD9-81ED-4DB2-BD59-A6C34878D82A}">
                    <a16:rowId xmlns:a16="http://schemas.microsoft.com/office/drawing/2014/main" val="3860521766"/>
                  </a:ext>
                </a:extLst>
              </a:tr>
            </a:tbl>
          </a:graphicData>
        </a:graphic>
      </p:graphicFrame>
    </p:spTree>
    <p:extLst>
      <p:ext uri="{BB962C8B-B14F-4D97-AF65-F5344CB8AC3E}">
        <p14:creationId xmlns:p14="http://schemas.microsoft.com/office/powerpoint/2010/main" val="47232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9866D-9889-1A68-0568-F845EAA66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D8C279-1E94-32FB-9427-9ACB9AE157E7}"/>
              </a:ext>
            </a:extLst>
          </p:cNvPr>
          <p:cNvSpPr>
            <a:spLocks noGrp="1"/>
          </p:cNvSpPr>
          <p:nvPr>
            <p:ph type="title"/>
          </p:nvPr>
        </p:nvSpPr>
        <p:spPr>
          <a:xfrm>
            <a:off x="950976" y="1091644"/>
            <a:ext cx="10287000" cy="566928"/>
          </a:xfrm>
        </p:spPr>
        <p:txBody>
          <a:bodyPr>
            <a:normAutofit fontScale="90000"/>
          </a:bodyPr>
          <a:lstStyle/>
          <a:p>
            <a:r>
              <a:rPr lang="en-US" dirty="0"/>
              <a:t>Data Collection → KITTI Packaging</a:t>
            </a:r>
            <a:br>
              <a:rPr lang="en-US" sz="1600" dirty="0"/>
            </a:br>
            <a:br>
              <a:rPr lang="en-US" sz="1600" dirty="0"/>
            </a:br>
            <a:br>
              <a:rPr lang="en-US" sz="1500" b="1" dirty="0"/>
            </a:br>
            <a:endParaRPr lang="en-US" sz="1500" dirty="0"/>
          </a:p>
        </p:txBody>
      </p:sp>
      <p:sp>
        <p:nvSpPr>
          <p:cNvPr id="7" name="Slide Number Placeholder 6">
            <a:extLst>
              <a:ext uri="{FF2B5EF4-FFF2-40B4-BE49-F238E27FC236}">
                <a16:creationId xmlns:a16="http://schemas.microsoft.com/office/drawing/2014/main" id="{2F26C866-CE5F-DE3B-CA67-3E2A43DE931C}"/>
              </a:ext>
            </a:extLst>
          </p:cNvPr>
          <p:cNvSpPr>
            <a:spLocks noGrp="1"/>
          </p:cNvSpPr>
          <p:nvPr>
            <p:ph type="sldNum" sz="quarter" idx="4"/>
          </p:nvPr>
        </p:nvSpPr>
        <p:spPr>
          <a:xfrm>
            <a:off x="11286752" y="6494870"/>
            <a:ext cx="486149" cy="302805"/>
          </a:xfrm>
        </p:spPr>
        <p:txBody>
          <a:bodyPr anchor="ctr">
            <a:normAutofit/>
          </a:bodyPr>
          <a:lstStyle/>
          <a:p>
            <a:pPr>
              <a:lnSpc>
                <a:spcPct val="90000"/>
              </a:lnSpc>
              <a:spcAft>
                <a:spcPts val="600"/>
              </a:spcAft>
            </a:pPr>
            <a:fld id="{2DA5447E-0822-1949-A150-34FFF811F168}" type="slidenum">
              <a:rPr lang="en-US" smtClean="0"/>
              <a:pPr>
                <a:lnSpc>
                  <a:spcPct val="90000"/>
                </a:lnSpc>
                <a:spcAft>
                  <a:spcPts val="600"/>
                </a:spcAft>
              </a:pPr>
              <a:t>11</a:t>
            </a:fld>
            <a:endParaRPr lang="en-US"/>
          </a:p>
        </p:txBody>
      </p:sp>
      <p:sp>
        <p:nvSpPr>
          <p:cNvPr id="5" name="TextBox 4">
            <a:extLst>
              <a:ext uri="{FF2B5EF4-FFF2-40B4-BE49-F238E27FC236}">
                <a16:creationId xmlns:a16="http://schemas.microsoft.com/office/drawing/2014/main" id="{BB3193D1-3BAC-EFEE-A1EE-3A78D1FC25B6}"/>
              </a:ext>
            </a:extLst>
          </p:cNvPr>
          <p:cNvSpPr txBox="1"/>
          <p:nvPr/>
        </p:nvSpPr>
        <p:spPr>
          <a:xfrm>
            <a:off x="1603983" y="1863860"/>
            <a:ext cx="1980000" cy="401391"/>
          </a:xfrm>
          <a:prstGeom prst="rect">
            <a:avLst/>
          </a:prstGeom>
        </p:spPr>
        <p:txBody>
          <a:bodyPr>
            <a:normAutofit fontScale="92500" lnSpcReduction="10000"/>
          </a:bodyPr>
          <a:lstStyle>
            <a:defPPr>
              <a:defRPr lang="en-US"/>
            </a:defPPr>
            <a:lvl1pPr indent="0">
              <a:lnSpc>
                <a:spcPct val="95000"/>
              </a:lnSpc>
              <a:spcBef>
                <a:spcPts val="1000"/>
              </a:spcBef>
              <a:buFont typeface="Arial" panose="020B0604020202020204" pitchFamily="34" charset="0"/>
              <a:buNone/>
              <a:defRPr sz="2400" b="1" i="1" spc="-150">
                <a:solidFill>
                  <a:schemeClr val="accent1"/>
                </a:solidFill>
                <a:latin typeface="Book Antiqua" panose="0204060205030503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6" name="TextBox 5">
            <a:extLst>
              <a:ext uri="{FF2B5EF4-FFF2-40B4-BE49-F238E27FC236}">
                <a16:creationId xmlns:a16="http://schemas.microsoft.com/office/drawing/2014/main" id="{2D6760BB-59B4-FE72-C361-AD37AD930528}"/>
              </a:ext>
            </a:extLst>
          </p:cNvPr>
          <p:cNvSpPr txBox="1"/>
          <p:nvPr/>
        </p:nvSpPr>
        <p:spPr>
          <a:xfrm>
            <a:off x="875281" y="1802811"/>
            <a:ext cx="10131747" cy="1771661"/>
          </a:xfrm>
          <a:prstGeom prst="rect">
            <a:avLst/>
          </a:prstGeom>
        </p:spPr>
        <p:txBody>
          <a:bodyPr tIns="0" rtlCol="0">
            <a:normAutofit fontScale="92500" lnSpcReduction="20000"/>
          </a:bodyPr>
          <a:lstStyle/>
          <a:p>
            <a:pPr>
              <a:lnSpc>
                <a:spcPct val="107000"/>
              </a:lnSpc>
              <a:spcAft>
                <a:spcPts val="800"/>
              </a:spcAft>
            </a:pPr>
            <a:r>
              <a:rPr lang="en-US" b="1" dirty="0"/>
              <a:t>Collection in CARLA</a:t>
            </a:r>
          </a:p>
          <a:p>
            <a:pPr>
              <a:lnSpc>
                <a:spcPct val="107000"/>
              </a:lnSpc>
              <a:spcAft>
                <a:spcPts val="800"/>
              </a:spcAft>
            </a:pPr>
            <a:r>
              <a:rPr lang="en-US" b="1" dirty="0"/>
              <a:t>Sensors:</a:t>
            </a:r>
            <a:r>
              <a:rPr lang="en-US" dirty="0"/>
              <a:t> RGB camera + LiDAR; camera &amp; LiDAR </a:t>
            </a:r>
            <a:r>
              <a:rPr lang="en-US" b="1" dirty="0"/>
              <a:t>poses saved per frame</a:t>
            </a:r>
          </a:p>
          <a:p>
            <a:pPr>
              <a:lnSpc>
                <a:spcPct val="107000"/>
              </a:lnSpc>
              <a:spcAft>
                <a:spcPts val="800"/>
              </a:spcAft>
            </a:pPr>
            <a:r>
              <a:rPr lang="en-US" b="1" dirty="0"/>
              <a:t>Execution:</a:t>
            </a:r>
            <a:r>
              <a:rPr lang="en-US" dirty="0"/>
              <a:t> </a:t>
            </a:r>
            <a:r>
              <a:rPr lang="en-US" b="1" dirty="0"/>
              <a:t>Autopilot</a:t>
            </a:r>
            <a:r>
              <a:rPr lang="en-US" dirty="0"/>
              <a:t> for vehicles/bikers &amp; EMS (ambulance/police); </a:t>
            </a:r>
            <a:r>
              <a:rPr lang="en-US" b="1" dirty="0"/>
              <a:t>3,000 frames/town</a:t>
            </a:r>
            <a:r>
              <a:rPr lang="en-US" dirty="0"/>
              <a:t>, </a:t>
            </a:r>
            <a:r>
              <a:rPr lang="en-US" b="1" dirty="0"/>
              <a:t>every 3rd saved</a:t>
            </a:r>
            <a:r>
              <a:rPr lang="en-US" dirty="0"/>
              <a:t> to reduce near-duplicates</a:t>
            </a:r>
          </a:p>
          <a:p>
            <a:pPr>
              <a:lnSpc>
                <a:spcPct val="107000"/>
              </a:lnSpc>
              <a:spcAft>
                <a:spcPts val="800"/>
              </a:spcAft>
            </a:pPr>
            <a:r>
              <a:rPr lang="en-US" b="1" dirty="0"/>
              <a:t>Scene hygiene: </a:t>
            </a:r>
            <a:r>
              <a:rPr lang="en-US" dirty="0"/>
              <a:t>pedestrians not on AI control; </a:t>
            </a:r>
            <a:r>
              <a:rPr lang="en-US" b="1" dirty="0"/>
              <a:t>heavy vehicles removed </a:t>
            </a:r>
            <a:r>
              <a:rPr lang="en-US" dirty="0"/>
              <a:t>to reduce incident zones; all spawned </a:t>
            </a:r>
            <a:r>
              <a:rPr lang="en-US" b="1" dirty="0"/>
              <a:t>objects saved with 3D boxes</a:t>
            </a:r>
          </a:p>
        </p:txBody>
      </p:sp>
      <p:sp>
        <p:nvSpPr>
          <p:cNvPr id="9" name="TextBox 8">
            <a:extLst>
              <a:ext uri="{FF2B5EF4-FFF2-40B4-BE49-F238E27FC236}">
                <a16:creationId xmlns:a16="http://schemas.microsoft.com/office/drawing/2014/main" id="{244E176C-7FAB-D986-06C2-822B560C6395}"/>
              </a:ext>
            </a:extLst>
          </p:cNvPr>
          <p:cNvSpPr txBox="1"/>
          <p:nvPr/>
        </p:nvSpPr>
        <p:spPr>
          <a:xfrm>
            <a:off x="7485922" y="1381545"/>
            <a:ext cx="2713726" cy="496887"/>
          </a:xfrm>
          <a:prstGeom prst="rect">
            <a:avLst/>
          </a:prstGeom>
        </p:spPr>
        <p:txBody>
          <a:bodyPr>
            <a:normAutofit/>
          </a:bodyPr>
          <a:lstStyle>
            <a:defPPr>
              <a:defRPr lang="en-US"/>
            </a:defPPr>
            <a:lvl1pPr indent="0">
              <a:lnSpc>
                <a:spcPct val="95000"/>
              </a:lnSpc>
              <a:spcBef>
                <a:spcPts val="1000"/>
              </a:spcBef>
              <a:buFont typeface="Arial" panose="020B0604020202020204" pitchFamily="34" charset="0"/>
              <a:buNone/>
              <a:defRPr sz="2400" b="1" i="1" spc="-150">
                <a:solidFill>
                  <a:schemeClr val="accent1"/>
                </a:solidFill>
                <a:latin typeface="Book Antiqua" panose="0204060205030503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2" name="TextBox 1">
            <a:extLst>
              <a:ext uri="{FF2B5EF4-FFF2-40B4-BE49-F238E27FC236}">
                <a16:creationId xmlns:a16="http://schemas.microsoft.com/office/drawing/2014/main" id="{48472C63-638E-7F47-DF08-5A3B9AEDEB08}"/>
              </a:ext>
            </a:extLst>
          </p:cNvPr>
          <p:cNvSpPr txBox="1"/>
          <p:nvPr/>
        </p:nvSpPr>
        <p:spPr>
          <a:xfrm>
            <a:off x="793253" y="3755396"/>
            <a:ext cx="10942362" cy="2454699"/>
          </a:xfrm>
          <a:prstGeom prst="rect">
            <a:avLst/>
          </a:prstGeom>
        </p:spPr>
        <p:txBody>
          <a:bodyPr tIns="0" rtlCol="0">
            <a:normAutofit fontScale="92500" lnSpcReduction="10000"/>
          </a:bodyPr>
          <a:lstStyle/>
          <a:p>
            <a:pPr>
              <a:lnSpc>
                <a:spcPct val="87000"/>
              </a:lnSpc>
              <a:spcAft>
                <a:spcPts val="800"/>
              </a:spcAft>
            </a:pPr>
            <a:r>
              <a:rPr lang="en-US" sz="1700" b="1" dirty="0"/>
              <a:t>KITTI Formatting</a:t>
            </a:r>
          </a:p>
          <a:p>
            <a:pPr>
              <a:lnSpc>
                <a:spcPct val="107000"/>
              </a:lnSpc>
              <a:spcAft>
                <a:spcPts val="800"/>
              </a:spcAft>
            </a:pPr>
            <a:r>
              <a:rPr lang="en-US" b="1" dirty="0"/>
              <a:t>Scope filters:</a:t>
            </a:r>
            <a:r>
              <a:rPr lang="en-US" dirty="0"/>
              <a:t> </a:t>
            </a:r>
            <a:r>
              <a:rPr lang="en-US" sz="1700" dirty="0"/>
              <a:t>objects</a:t>
            </a:r>
            <a:r>
              <a:rPr lang="en-US" dirty="0"/>
              <a:t> </a:t>
            </a:r>
            <a:r>
              <a:rPr lang="en-US" b="1" dirty="0"/>
              <a:t>≤150 m</a:t>
            </a:r>
            <a:r>
              <a:rPr lang="en-US" dirty="0"/>
              <a:t>, </a:t>
            </a:r>
            <a:r>
              <a:rPr lang="en-US" b="1" dirty="0"/>
              <a:t>inside LiDAR FOV</a:t>
            </a:r>
            <a:r>
              <a:rPr lang="en-US" dirty="0"/>
              <a:t>, </a:t>
            </a:r>
            <a:r>
              <a:rPr lang="en-US" sz="1700" dirty="0"/>
              <a:t>with</a:t>
            </a:r>
            <a:r>
              <a:rPr lang="en-US" dirty="0"/>
              <a:t> </a:t>
            </a:r>
            <a:r>
              <a:rPr lang="en-US" b="1" dirty="0"/>
              <a:t>occlusion flags</a:t>
            </a:r>
            <a:r>
              <a:rPr lang="en-US" dirty="0"/>
              <a:t> </a:t>
            </a:r>
            <a:r>
              <a:rPr lang="en-US" sz="1700" dirty="0"/>
              <a:t>(0, 1, 2, −1)</a:t>
            </a:r>
          </a:p>
          <a:p>
            <a:pPr>
              <a:lnSpc>
                <a:spcPct val="107000"/>
              </a:lnSpc>
              <a:spcAft>
                <a:spcPts val="800"/>
              </a:spcAft>
            </a:pPr>
            <a:r>
              <a:rPr lang="en-US" b="1" dirty="0"/>
              <a:t>Per-frame bundle:</a:t>
            </a:r>
            <a:r>
              <a:rPr lang="en-US" dirty="0"/>
              <a:t> </a:t>
            </a:r>
            <a:endParaRPr lang="en-US" sz="1700" dirty="0"/>
          </a:p>
          <a:p>
            <a:pPr marL="342900" indent="-342900">
              <a:lnSpc>
                <a:spcPct val="107000"/>
              </a:lnSpc>
              <a:spcAft>
                <a:spcPts val="800"/>
              </a:spcAft>
              <a:buAutoNum type="arabicParenR"/>
            </a:pPr>
            <a:r>
              <a:rPr lang="en-US" b="1" dirty="0"/>
              <a:t>calibration</a:t>
            </a:r>
            <a:r>
              <a:rPr lang="en-US" dirty="0"/>
              <a:t> </a:t>
            </a:r>
            <a:r>
              <a:rPr lang="en-US" sz="1700" dirty="0"/>
              <a:t>(cam/LiDAR), </a:t>
            </a:r>
          </a:p>
          <a:p>
            <a:pPr marL="342900" indent="-342900">
              <a:lnSpc>
                <a:spcPct val="107000"/>
              </a:lnSpc>
              <a:spcAft>
                <a:spcPts val="800"/>
              </a:spcAft>
              <a:buAutoNum type="arabicParenR"/>
            </a:pPr>
            <a:r>
              <a:rPr lang="en-US" dirty="0"/>
              <a:t> </a:t>
            </a:r>
            <a:r>
              <a:rPr lang="en-US" b="1" dirty="0"/>
              <a:t>image</a:t>
            </a:r>
            <a:r>
              <a:rPr lang="en-US" dirty="0"/>
              <a:t>, </a:t>
            </a:r>
          </a:p>
          <a:p>
            <a:pPr marL="342900" indent="-342900">
              <a:lnSpc>
                <a:spcPct val="107000"/>
              </a:lnSpc>
              <a:spcAft>
                <a:spcPts val="800"/>
              </a:spcAft>
              <a:buAutoNum type="arabicParenR"/>
            </a:pPr>
            <a:r>
              <a:rPr lang="en-US" b="1" dirty="0"/>
              <a:t>labels</a:t>
            </a:r>
            <a:r>
              <a:rPr lang="en-US" dirty="0"/>
              <a:t> (class + 2D/3D boxes, </a:t>
            </a:r>
            <a:r>
              <a:rPr lang="en-US" dirty="0" err="1"/>
              <a:t>trunc</a:t>
            </a:r>
            <a:r>
              <a:rPr lang="en-US" dirty="0"/>
              <a:t>/occ), </a:t>
            </a:r>
          </a:p>
          <a:p>
            <a:pPr marL="342900" indent="-342900">
              <a:lnSpc>
                <a:spcPct val="107000"/>
              </a:lnSpc>
              <a:spcAft>
                <a:spcPts val="800"/>
              </a:spcAft>
              <a:buAutoNum type="arabicParenR"/>
            </a:pPr>
            <a:r>
              <a:rPr lang="en-US" b="1" dirty="0"/>
              <a:t>LiDAR .bin</a:t>
            </a:r>
            <a:endParaRPr lang="en-US" kern="0" dirty="0">
              <a:latin typeface="Times New Roman" panose="02020603050405020304" pitchFamily="18" charset="0"/>
            </a:endParaRPr>
          </a:p>
        </p:txBody>
      </p:sp>
    </p:spTree>
    <p:extLst>
      <p:ext uri="{BB962C8B-B14F-4D97-AF65-F5344CB8AC3E}">
        <p14:creationId xmlns:p14="http://schemas.microsoft.com/office/powerpoint/2010/main" val="2447050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21C75-AF4E-6265-D3B1-A2FBF24DE7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88A4C6-AA68-DDA5-731A-AB889AEABADE}"/>
              </a:ext>
            </a:extLst>
          </p:cNvPr>
          <p:cNvSpPr>
            <a:spLocks noGrp="1"/>
          </p:cNvSpPr>
          <p:nvPr>
            <p:ph type="title"/>
          </p:nvPr>
        </p:nvSpPr>
        <p:spPr>
          <a:xfrm>
            <a:off x="950976" y="1091644"/>
            <a:ext cx="10287000" cy="566928"/>
          </a:xfrm>
        </p:spPr>
        <p:txBody>
          <a:bodyPr>
            <a:normAutofit fontScale="90000"/>
          </a:bodyPr>
          <a:lstStyle/>
          <a:p>
            <a:r>
              <a:rPr lang="en-US" b="1" dirty="0"/>
              <a:t>Model Training</a:t>
            </a:r>
            <a:br>
              <a:rPr lang="en-US" sz="1500" b="1" dirty="0"/>
            </a:br>
            <a:endParaRPr lang="en-US" sz="1500" dirty="0"/>
          </a:p>
        </p:txBody>
      </p:sp>
      <p:sp>
        <p:nvSpPr>
          <p:cNvPr id="7" name="Slide Number Placeholder 6">
            <a:extLst>
              <a:ext uri="{FF2B5EF4-FFF2-40B4-BE49-F238E27FC236}">
                <a16:creationId xmlns:a16="http://schemas.microsoft.com/office/drawing/2014/main" id="{5C7C9398-5A87-2E0D-DDC7-74A14D539B45}"/>
              </a:ext>
            </a:extLst>
          </p:cNvPr>
          <p:cNvSpPr>
            <a:spLocks noGrp="1"/>
          </p:cNvSpPr>
          <p:nvPr>
            <p:ph type="sldNum" sz="quarter" idx="4"/>
          </p:nvPr>
        </p:nvSpPr>
        <p:spPr>
          <a:xfrm>
            <a:off x="11286752" y="6494870"/>
            <a:ext cx="486149" cy="302805"/>
          </a:xfrm>
        </p:spPr>
        <p:txBody>
          <a:bodyPr anchor="ctr">
            <a:normAutofit/>
          </a:bodyPr>
          <a:lstStyle/>
          <a:p>
            <a:pPr>
              <a:lnSpc>
                <a:spcPct val="90000"/>
              </a:lnSpc>
              <a:spcAft>
                <a:spcPts val="600"/>
              </a:spcAft>
            </a:pPr>
            <a:fld id="{2DA5447E-0822-1949-A150-34FFF811F168}" type="slidenum">
              <a:rPr lang="en-US" smtClean="0"/>
              <a:pPr>
                <a:lnSpc>
                  <a:spcPct val="90000"/>
                </a:lnSpc>
                <a:spcAft>
                  <a:spcPts val="600"/>
                </a:spcAft>
              </a:pPr>
              <a:t>12</a:t>
            </a:fld>
            <a:endParaRPr lang="en-US"/>
          </a:p>
        </p:txBody>
      </p:sp>
      <p:sp>
        <p:nvSpPr>
          <p:cNvPr id="5" name="TextBox 4">
            <a:extLst>
              <a:ext uri="{FF2B5EF4-FFF2-40B4-BE49-F238E27FC236}">
                <a16:creationId xmlns:a16="http://schemas.microsoft.com/office/drawing/2014/main" id="{273E64C4-F85E-7E44-0B1B-488EA149F8D9}"/>
              </a:ext>
            </a:extLst>
          </p:cNvPr>
          <p:cNvSpPr txBox="1"/>
          <p:nvPr/>
        </p:nvSpPr>
        <p:spPr>
          <a:xfrm>
            <a:off x="858356" y="1814210"/>
            <a:ext cx="4558553" cy="2554545"/>
          </a:xfrm>
          <a:prstGeom prst="rect">
            <a:avLst/>
          </a:prstGeom>
          <a:noFill/>
        </p:spPr>
        <p:txBody>
          <a:bodyPr wrap="square">
            <a:spAutoFit/>
          </a:bodyPr>
          <a:lstStyle/>
          <a:p>
            <a:r>
              <a:rPr lang="en-US" altLang="en-US" sz="1600" dirty="0">
                <a:latin typeface="Calibri" panose="020F0502020204030204" pitchFamily="34" charset="0"/>
                <a:ea typeface="Calibri" panose="020F0502020204030204" pitchFamily="34" charset="0"/>
                <a:cs typeface="Calibri" panose="020F0502020204030204" pitchFamily="34" charset="0"/>
              </a:rPr>
              <a:t>The MMDetection3D was used to train the data with the following models.</a:t>
            </a:r>
          </a:p>
          <a:p>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600" dirty="0"/>
              <a:t>Point pillar.</a:t>
            </a:r>
          </a:p>
          <a:p>
            <a:pPr marL="742950" lvl="1" indent="-285750">
              <a:buFont typeface="Arial" panose="020B0604020202020204" pitchFamily="34" charset="0"/>
              <a:buChar char="•"/>
            </a:pPr>
            <a:r>
              <a:rPr lang="en-US" sz="1600" dirty="0"/>
              <a:t>3DSSD</a:t>
            </a:r>
          </a:p>
          <a:p>
            <a:pPr marL="742950" lvl="1" indent="-285750">
              <a:buFont typeface="Arial" panose="020B0604020202020204" pitchFamily="34" charset="0"/>
              <a:buChar char="•"/>
            </a:pPr>
            <a:r>
              <a:rPr lang="en-US" sz="1600" dirty="0"/>
              <a:t>SECOND</a:t>
            </a:r>
          </a:p>
          <a:p>
            <a:endParaRPr lang="en-US" sz="1600" dirty="0"/>
          </a:p>
          <a:p>
            <a:endParaRPr lang="en-US" sz="1600" dirty="0"/>
          </a:p>
          <a:p>
            <a:r>
              <a:rPr lang="en-US" sz="1600" dirty="0"/>
              <a:t>The model was evaluated using the KITTI dataset.</a:t>
            </a:r>
          </a:p>
        </p:txBody>
      </p:sp>
      <p:grpSp>
        <p:nvGrpSpPr>
          <p:cNvPr id="8" name="Group 7">
            <a:extLst>
              <a:ext uri="{FF2B5EF4-FFF2-40B4-BE49-F238E27FC236}">
                <a16:creationId xmlns:a16="http://schemas.microsoft.com/office/drawing/2014/main" id="{6ED06EDB-9680-E032-8435-2A727844BB76}"/>
              </a:ext>
            </a:extLst>
          </p:cNvPr>
          <p:cNvGrpSpPr/>
          <p:nvPr/>
        </p:nvGrpSpPr>
        <p:grpSpPr>
          <a:xfrm>
            <a:off x="5966753" y="1612513"/>
            <a:ext cx="5489657" cy="3756531"/>
            <a:chOff x="5988667" y="2517824"/>
            <a:chExt cx="6537014" cy="3766994"/>
          </a:xfrm>
        </p:grpSpPr>
        <p:sp>
          <p:nvSpPr>
            <p:cNvPr id="9" name="Oval 8">
              <a:extLst>
                <a:ext uri="{FF2B5EF4-FFF2-40B4-BE49-F238E27FC236}">
                  <a16:creationId xmlns:a16="http://schemas.microsoft.com/office/drawing/2014/main" id="{895DF76B-B231-B5A7-C7A4-890A5E9B1CB5}"/>
                </a:ext>
              </a:extLst>
            </p:cNvPr>
            <p:cNvSpPr/>
            <p:nvPr/>
          </p:nvSpPr>
          <p:spPr>
            <a:xfrm>
              <a:off x="6096000" y="2667896"/>
              <a:ext cx="1021976" cy="527125"/>
            </a:xfrm>
            <a:prstGeom prst="ellipse">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a:solidFill>
                      <a:schemeClr val="tx2"/>
                    </a:solidFill>
                  </a:ln>
                  <a:solidFill>
                    <a:schemeClr val="accent5"/>
                  </a:solidFill>
                </a:rPr>
                <a:t>Start</a:t>
              </a:r>
            </a:p>
          </p:txBody>
        </p:sp>
        <p:sp>
          <p:nvSpPr>
            <p:cNvPr id="10" name="Flowchart: Stored Data 9">
              <a:extLst>
                <a:ext uri="{FF2B5EF4-FFF2-40B4-BE49-F238E27FC236}">
                  <a16:creationId xmlns:a16="http://schemas.microsoft.com/office/drawing/2014/main" id="{08EA2C30-663A-A265-EC7F-25D9C44AD3FE}"/>
                </a:ext>
              </a:extLst>
            </p:cNvPr>
            <p:cNvSpPr/>
            <p:nvPr/>
          </p:nvSpPr>
          <p:spPr>
            <a:xfrm>
              <a:off x="10682341" y="2517824"/>
              <a:ext cx="1843340" cy="946135"/>
            </a:xfrm>
            <a:prstGeom prst="flowChartOnlineStorage">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a:solidFill>
                      <a:schemeClr val="tx2"/>
                    </a:solidFill>
                  </a:ln>
                  <a:solidFill>
                    <a:schemeClr val="accent5"/>
                  </a:solidFill>
                </a:rPr>
                <a:t>Synthetic Data</a:t>
              </a:r>
            </a:p>
          </p:txBody>
        </p:sp>
        <p:cxnSp>
          <p:nvCxnSpPr>
            <p:cNvPr id="11" name="Straight Arrow Connector 10">
              <a:extLst>
                <a:ext uri="{FF2B5EF4-FFF2-40B4-BE49-F238E27FC236}">
                  <a16:creationId xmlns:a16="http://schemas.microsoft.com/office/drawing/2014/main" id="{C714A9C5-126C-36FE-2385-AE6AD5F0F036}"/>
                </a:ext>
              </a:extLst>
            </p:cNvPr>
            <p:cNvCxnSpPr>
              <a:cxnSpLocks/>
              <a:stCxn id="9" idx="6"/>
            </p:cNvCxnSpPr>
            <p:nvPr/>
          </p:nvCxnSpPr>
          <p:spPr>
            <a:xfrm>
              <a:off x="7117976" y="2931459"/>
              <a:ext cx="1214784" cy="2161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AFEC612-F78F-8CFE-5419-9FF895356F46}"/>
                </a:ext>
              </a:extLst>
            </p:cNvPr>
            <p:cNvCxnSpPr>
              <a:cxnSpLocks/>
              <a:stCxn id="10" idx="1"/>
              <a:endCxn id="14" idx="3"/>
            </p:cNvCxnSpPr>
            <p:nvPr/>
          </p:nvCxnSpPr>
          <p:spPr>
            <a:xfrm flipH="1" flipV="1">
              <a:off x="9494586" y="2987892"/>
              <a:ext cx="1187755" cy="300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459E25E-8D42-F65C-15F8-EB88521771C7}"/>
                </a:ext>
              </a:extLst>
            </p:cNvPr>
            <p:cNvSpPr/>
            <p:nvPr/>
          </p:nvSpPr>
          <p:spPr>
            <a:xfrm>
              <a:off x="8332760" y="2536435"/>
              <a:ext cx="1161826" cy="902915"/>
            </a:xfrm>
            <a:prstGeom prst="rect">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a:solidFill>
                      <a:schemeClr val="tx2"/>
                    </a:solidFill>
                  </a:ln>
                  <a:solidFill>
                    <a:schemeClr val="accent5"/>
                  </a:solidFill>
                </a:rPr>
                <a:t>Models Training</a:t>
              </a:r>
            </a:p>
          </p:txBody>
        </p:sp>
        <p:sp>
          <p:nvSpPr>
            <p:cNvPr id="15" name="Flowchart: Sequential Access Storage 14">
              <a:extLst>
                <a:ext uri="{FF2B5EF4-FFF2-40B4-BE49-F238E27FC236}">
                  <a16:creationId xmlns:a16="http://schemas.microsoft.com/office/drawing/2014/main" id="{3A2A757B-C44A-5FEC-2581-27355019D781}"/>
                </a:ext>
              </a:extLst>
            </p:cNvPr>
            <p:cNvSpPr/>
            <p:nvPr/>
          </p:nvSpPr>
          <p:spPr>
            <a:xfrm>
              <a:off x="6096000" y="3684590"/>
              <a:ext cx="1541929" cy="957216"/>
            </a:xfrm>
            <a:prstGeom prst="flowChartMagneticTape">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a:solidFill>
                      <a:schemeClr val="tx2"/>
                    </a:solidFill>
                  </a:ln>
                  <a:solidFill>
                    <a:schemeClr val="accent5"/>
                  </a:solidFill>
                </a:rPr>
                <a:t>Trained Weight</a:t>
              </a:r>
            </a:p>
          </p:txBody>
        </p:sp>
        <p:cxnSp>
          <p:nvCxnSpPr>
            <p:cNvPr id="16" name="Connector: Elbow 15">
              <a:extLst>
                <a:ext uri="{FF2B5EF4-FFF2-40B4-BE49-F238E27FC236}">
                  <a16:creationId xmlns:a16="http://schemas.microsoft.com/office/drawing/2014/main" id="{325E1506-9F27-7AB3-1F6E-CCE28463B805}"/>
                </a:ext>
              </a:extLst>
            </p:cNvPr>
            <p:cNvCxnSpPr>
              <a:cxnSpLocks/>
              <a:stCxn id="14" idx="2"/>
              <a:endCxn id="15" idx="3"/>
            </p:cNvCxnSpPr>
            <p:nvPr/>
          </p:nvCxnSpPr>
          <p:spPr>
            <a:xfrm rot="5400000">
              <a:off x="7913877" y="3163402"/>
              <a:ext cx="723848" cy="1275744"/>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7" name="Flowchart: Stored Data 16">
              <a:extLst>
                <a:ext uri="{FF2B5EF4-FFF2-40B4-BE49-F238E27FC236}">
                  <a16:creationId xmlns:a16="http://schemas.microsoft.com/office/drawing/2014/main" id="{1C6176C1-C4C2-5C2A-5B21-8FEFB2348202}"/>
                </a:ext>
              </a:extLst>
            </p:cNvPr>
            <p:cNvSpPr/>
            <p:nvPr/>
          </p:nvSpPr>
          <p:spPr>
            <a:xfrm>
              <a:off x="10682343" y="3937684"/>
              <a:ext cx="1430767" cy="790562"/>
            </a:xfrm>
            <a:prstGeom prst="flowChartOnlineStorage">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a:solidFill>
                      <a:schemeClr val="tx2"/>
                    </a:solidFill>
                  </a:ln>
                  <a:solidFill>
                    <a:schemeClr val="accent5"/>
                  </a:solidFill>
                </a:rPr>
                <a:t>KITTI data</a:t>
              </a:r>
            </a:p>
          </p:txBody>
        </p:sp>
        <p:sp>
          <p:nvSpPr>
            <p:cNvPr id="18" name="Flowchart: Process 17">
              <a:extLst>
                <a:ext uri="{FF2B5EF4-FFF2-40B4-BE49-F238E27FC236}">
                  <a16:creationId xmlns:a16="http://schemas.microsoft.com/office/drawing/2014/main" id="{CB1A553B-F874-575D-3079-131B11103A95}"/>
                </a:ext>
              </a:extLst>
            </p:cNvPr>
            <p:cNvSpPr/>
            <p:nvPr/>
          </p:nvSpPr>
          <p:spPr>
            <a:xfrm>
              <a:off x="8300481" y="4605095"/>
              <a:ext cx="1414655" cy="902915"/>
            </a:xfrm>
            <a:prstGeom prst="flowChartProcess">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a:solidFill>
                      <a:schemeClr val="tx2"/>
                    </a:solidFill>
                  </a:ln>
                  <a:solidFill>
                    <a:schemeClr val="accent5"/>
                  </a:solidFill>
                </a:rPr>
                <a:t>Model Evaluation</a:t>
              </a:r>
            </a:p>
          </p:txBody>
        </p:sp>
        <p:cxnSp>
          <p:nvCxnSpPr>
            <p:cNvPr id="19" name="Connector: Elbow 18">
              <a:extLst>
                <a:ext uri="{FF2B5EF4-FFF2-40B4-BE49-F238E27FC236}">
                  <a16:creationId xmlns:a16="http://schemas.microsoft.com/office/drawing/2014/main" id="{A8488E7F-D418-B368-A5DF-30CA23837E97}"/>
                </a:ext>
              </a:extLst>
            </p:cNvPr>
            <p:cNvCxnSpPr>
              <a:cxnSpLocks/>
              <a:stCxn id="15" idx="2"/>
              <a:endCxn id="18" idx="1"/>
            </p:cNvCxnSpPr>
            <p:nvPr/>
          </p:nvCxnSpPr>
          <p:spPr>
            <a:xfrm rot="16200000" flipH="1">
              <a:off x="7376349" y="4132421"/>
              <a:ext cx="414746" cy="1433516"/>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6F17C71-4EDA-EF82-1389-EFAAC0356DDA}"/>
                </a:ext>
              </a:extLst>
            </p:cNvPr>
            <p:cNvCxnSpPr>
              <a:stCxn id="10" idx="1"/>
              <a:endCxn id="18" idx="3"/>
            </p:cNvCxnSpPr>
            <p:nvPr/>
          </p:nvCxnSpPr>
          <p:spPr>
            <a:xfrm rot="10800000" flipV="1">
              <a:off x="9715136" y="2990892"/>
              <a:ext cx="967205" cy="2065660"/>
            </a:xfrm>
            <a:prstGeom prst="bentConnector3">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8317F2D-2D28-2110-F7A5-FC3EB81202BA}"/>
                </a:ext>
              </a:extLst>
            </p:cNvPr>
            <p:cNvCxnSpPr>
              <a:stCxn id="17" idx="1"/>
              <a:endCxn id="18" idx="0"/>
            </p:cNvCxnSpPr>
            <p:nvPr/>
          </p:nvCxnSpPr>
          <p:spPr>
            <a:xfrm rot="10800000" flipV="1">
              <a:off x="9007808" y="4332966"/>
              <a:ext cx="1674535" cy="272129"/>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 name="Flowchart: Multidocument 21">
              <a:extLst>
                <a:ext uri="{FF2B5EF4-FFF2-40B4-BE49-F238E27FC236}">
                  <a16:creationId xmlns:a16="http://schemas.microsoft.com/office/drawing/2014/main" id="{1C34642A-3237-2A27-FB80-946BD33CB4CA}"/>
                </a:ext>
              </a:extLst>
            </p:cNvPr>
            <p:cNvSpPr/>
            <p:nvPr/>
          </p:nvSpPr>
          <p:spPr>
            <a:xfrm>
              <a:off x="5988667" y="5248440"/>
              <a:ext cx="1800471" cy="1036378"/>
            </a:xfrm>
            <a:prstGeom prst="flowChartMultidocument">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a:solidFill>
                      <a:schemeClr val="tx2"/>
                    </a:solidFill>
                  </a:ln>
                  <a:solidFill>
                    <a:schemeClr val="accent5"/>
                  </a:solidFill>
                </a:rPr>
                <a:t>AP Comparison</a:t>
              </a:r>
            </a:p>
          </p:txBody>
        </p:sp>
        <p:cxnSp>
          <p:nvCxnSpPr>
            <p:cNvPr id="23" name="Connector: Elbow 22">
              <a:extLst>
                <a:ext uri="{FF2B5EF4-FFF2-40B4-BE49-F238E27FC236}">
                  <a16:creationId xmlns:a16="http://schemas.microsoft.com/office/drawing/2014/main" id="{B8C11557-C794-265C-D74D-D1290AE61AB9}"/>
                </a:ext>
              </a:extLst>
            </p:cNvPr>
            <p:cNvCxnSpPr>
              <a:cxnSpLocks/>
              <a:stCxn id="18" idx="2"/>
              <a:endCxn id="22" idx="3"/>
            </p:cNvCxnSpPr>
            <p:nvPr/>
          </p:nvCxnSpPr>
          <p:spPr>
            <a:xfrm rot="5400000">
              <a:off x="8269163" y="5027984"/>
              <a:ext cx="258620" cy="1218671"/>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15926CD-B093-131D-BA5D-0CF7CD2160C0}"/>
                </a:ext>
              </a:extLst>
            </p:cNvPr>
            <p:cNvSpPr/>
            <p:nvPr/>
          </p:nvSpPr>
          <p:spPr>
            <a:xfrm>
              <a:off x="10627933" y="5688851"/>
              <a:ext cx="1021976" cy="527125"/>
            </a:xfrm>
            <a:prstGeom prst="ellipse">
              <a:avLst/>
            </a:pr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a:solidFill>
                      <a:schemeClr val="tx2"/>
                    </a:solidFill>
                  </a:ln>
                  <a:solidFill>
                    <a:schemeClr val="accent5"/>
                  </a:solidFill>
                </a:rPr>
                <a:t>End</a:t>
              </a:r>
            </a:p>
          </p:txBody>
        </p:sp>
        <p:cxnSp>
          <p:nvCxnSpPr>
            <p:cNvPr id="25" name="Connector: Elbow 24">
              <a:extLst>
                <a:ext uri="{FF2B5EF4-FFF2-40B4-BE49-F238E27FC236}">
                  <a16:creationId xmlns:a16="http://schemas.microsoft.com/office/drawing/2014/main" id="{E54BCCB9-C142-DC02-2EAD-0767FF9C9B9A}"/>
                </a:ext>
              </a:extLst>
            </p:cNvPr>
            <p:cNvCxnSpPr>
              <a:cxnSpLocks/>
              <a:stCxn id="22" idx="2"/>
              <a:endCxn id="24" idx="2"/>
            </p:cNvCxnSpPr>
            <p:nvPr/>
          </p:nvCxnSpPr>
          <p:spPr>
            <a:xfrm rot="5400000" flipH="1" flipV="1">
              <a:off x="8549238" y="4166877"/>
              <a:ext cx="293156" cy="3864230"/>
            </a:xfrm>
            <a:prstGeom prst="bentConnector4">
              <a:avLst>
                <a:gd name="adj1" fmla="val -96698"/>
                <a:gd name="adj2" fmla="val 63268"/>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4855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BE3BC-E32F-AF30-A78C-C2E567974F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989A63-D219-5054-82FA-3997F379F995}"/>
              </a:ext>
            </a:extLst>
          </p:cNvPr>
          <p:cNvSpPr>
            <a:spLocks noGrp="1"/>
          </p:cNvSpPr>
          <p:nvPr>
            <p:ph type="title"/>
          </p:nvPr>
        </p:nvSpPr>
        <p:spPr>
          <a:xfrm>
            <a:off x="950976" y="1091644"/>
            <a:ext cx="10287000" cy="566928"/>
          </a:xfrm>
        </p:spPr>
        <p:txBody>
          <a:bodyPr>
            <a:normAutofit fontScale="90000"/>
          </a:bodyPr>
          <a:lstStyle/>
          <a:p>
            <a:r>
              <a:rPr lang="en-US" b="1" dirty="0"/>
              <a:t>Evaluation</a:t>
            </a:r>
            <a:br>
              <a:rPr lang="en-US" sz="1500" b="1" dirty="0"/>
            </a:br>
            <a:endParaRPr lang="en-US" sz="1500" dirty="0"/>
          </a:p>
        </p:txBody>
      </p:sp>
      <p:sp>
        <p:nvSpPr>
          <p:cNvPr id="7" name="Slide Number Placeholder 6">
            <a:extLst>
              <a:ext uri="{FF2B5EF4-FFF2-40B4-BE49-F238E27FC236}">
                <a16:creationId xmlns:a16="http://schemas.microsoft.com/office/drawing/2014/main" id="{E80C6B76-61F5-A9CB-581A-A7D8059CFD67}"/>
              </a:ext>
            </a:extLst>
          </p:cNvPr>
          <p:cNvSpPr>
            <a:spLocks noGrp="1"/>
          </p:cNvSpPr>
          <p:nvPr>
            <p:ph type="sldNum" sz="quarter" idx="4"/>
          </p:nvPr>
        </p:nvSpPr>
        <p:spPr>
          <a:xfrm>
            <a:off x="11286752" y="6494870"/>
            <a:ext cx="486149" cy="302805"/>
          </a:xfrm>
        </p:spPr>
        <p:txBody>
          <a:bodyPr anchor="ctr">
            <a:normAutofit/>
          </a:bodyPr>
          <a:lstStyle/>
          <a:p>
            <a:pPr>
              <a:lnSpc>
                <a:spcPct val="90000"/>
              </a:lnSpc>
              <a:spcAft>
                <a:spcPts val="600"/>
              </a:spcAft>
            </a:pPr>
            <a:fld id="{2DA5447E-0822-1949-A150-34FFF811F168}" type="slidenum">
              <a:rPr lang="en-US" smtClean="0"/>
              <a:pPr>
                <a:lnSpc>
                  <a:spcPct val="90000"/>
                </a:lnSpc>
                <a:spcAft>
                  <a:spcPts val="600"/>
                </a:spcAft>
              </a:pPr>
              <a:t>13</a:t>
            </a:fld>
            <a:endParaRPr lang="en-US"/>
          </a:p>
        </p:txBody>
      </p:sp>
      <p:pic>
        <p:nvPicPr>
          <p:cNvPr id="3" name="Picture 2">
            <a:extLst>
              <a:ext uri="{FF2B5EF4-FFF2-40B4-BE49-F238E27FC236}">
                <a16:creationId xmlns:a16="http://schemas.microsoft.com/office/drawing/2014/main" id="{B379D434-0C1A-3E02-EC26-99D0BDA58178}"/>
              </a:ext>
            </a:extLst>
          </p:cNvPr>
          <p:cNvPicPr>
            <a:picLocks noChangeAspect="1"/>
          </p:cNvPicPr>
          <p:nvPr/>
        </p:nvPicPr>
        <p:blipFill>
          <a:blip r:embed="rId3"/>
          <a:stretch>
            <a:fillRect/>
          </a:stretch>
        </p:blipFill>
        <p:spPr>
          <a:xfrm>
            <a:off x="3056149" y="1658572"/>
            <a:ext cx="6723530" cy="4236218"/>
          </a:xfrm>
          <a:prstGeom prst="rect">
            <a:avLst/>
          </a:prstGeom>
        </p:spPr>
      </p:pic>
    </p:spTree>
    <p:extLst>
      <p:ext uri="{BB962C8B-B14F-4D97-AF65-F5344CB8AC3E}">
        <p14:creationId xmlns:p14="http://schemas.microsoft.com/office/powerpoint/2010/main" val="4022314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1A38-8969-2481-349C-3ACF830B45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FB6FC1-2540-A817-F36F-F4BB21FD2459}"/>
              </a:ext>
            </a:extLst>
          </p:cNvPr>
          <p:cNvSpPr>
            <a:spLocks noGrp="1"/>
          </p:cNvSpPr>
          <p:nvPr>
            <p:ph type="title"/>
          </p:nvPr>
        </p:nvSpPr>
        <p:spPr>
          <a:xfrm>
            <a:off x="950976" y="1091644"/>
            <a:ext cx="10287000" cy="566928"/>
          </a:xfrm>
        </p:spPr>
        <p:txBody>
          <a:bodyPr>
            <a:normAutofit fontScale="90000"/>
          </a:bodyPr>
          <a:lstStyle/>
          <a:p>
            <a:pPr marL="457200" indent="-457200">
              <a:buFont typeface="Wingdings" panose="05000000000000000000" pitchFamily="2" charset="2"/>
              <a:buChar char="q"/>
            </a:pPr>
            <a:r>
              <a:rPr lang="en-US" b="1" dirty="0"/>
              <a:t>Results</a:t>
            </a:r>
            <a:br>
              <a:rPr lang="en-US" sz="1500" b="1" dirty="0"/>
            </a:br>
            <a:endParaRPr lang="en-US" sz="1500" dirty="0"/>
          </a:p>
        </p:txBody>
      </p:sp>
      <p:sp>
        <p:nvSpPr>
          <p:cNvPr id="7" name="Slide Number Placeholder 6">
            <a:extLst>
              <a:ext uri="{FF2B5EF4-FFF2-40B4-BE49-F238E27FC236}">
                <a16:creationId xmlns:a16="http://schemas.microsoft.com/office/drawing/2014/main" id="{6B942EC7-50E1-26AD-20FB-94160A63903E}"/>
              </a:ext>
            </a:extLst>
          </p:cNvPr>
          <p:cNvSpPr>
            <a:spLocks noGrp="1"/>
          </p:cNvSpPr>
          <p:nvPr>
            <p:ph type="sldNum" sz="quarter" idx="4"/>
          </p:nvPr>
        </p:nvSpPr>
        <p:spPr>
          <a:xfrm>
            <a:off x="11286752" y="6494870"/>
            <a:ext cx="486149" cy="302805"/>
          </a:xfrm>
        </p:spPr>
        <p:txBody>
          <a:bodyPr anchor="ctr">
            <a:normAutofit/>
          </a:bodyPr>
          <a:lstStyle/>
          <a:p>
            <a:pPr>
              <a:lnSpc>
                <a:spcPct val="90000"/>
              </a:lnSpc>
              <a:spcAft>
                <a:spcPts val="600"/>
              </a:spcAft>
            </a:pPr>
            <a:fld id="{2DA5447E-0822-1949-A150-34FFF811F168}" type="slidenum">
              <a:rPr lang="en-US" smtClean="0"/>
              <a:pPr>
                <a:lnSpc>
                  <a:spcPct val="90000"/>
                </a:lnSpc>
                <a:spcAft>
                  <a:spcPts val="600"/>
                </a:spcAft>
              </a:pPr>
              <a:t>14</a:t>
            </a:fld>
            <a:endParaRPr lang="en-US"/>
          </a:p>
        </p:txBody>
      </p:sp>
      <p:sp>
        <p:nvSpPr>
          <p:cNvPr id="5" name="TextBox 4">
            <a:extLst>
              <a:ext uri="{FF2B5EF4-FFF2-40B4-BE49-F238E27FC236}">
                <a16:creationId xmlns:a16="http://schemas.microsoft.com/office/drawing/2014/main" id="{A2D97C78-7689-29DA-66C3-4A6AEF1B5A3D}"/>
              </a:ext>
            </a:extLst>
          </p:cNvPr>
          <p:cNvSpPr txBox="1"/>
          <p:nvPr/>
        </p:nvSpPr>
        <p:spPr>
          <a:xfrm>
            <a:off x="907915" y="1658572"/>
            <a:ext cx="10287000" cy="496887"/>
          </a:xfrm>
          <a:prstGeom prst="rect">
            <a:avLst/>
          </a:prstGeom>
        </p:spPr>
        <p:txBody>
          <a:bodyPr>
            <a:normAutofit/>
          </a:bodyPr>
          <a:lstStyle>
            <a:defPPr>
              <a:defRPr lang="en-US"/>
            </a:defPPr>
            <a:lvl1pPr indent="0">
              <a:lnSpc>
                <a:spcPct val="95000"/>
              </a:lnSpc>
              <a:spcBef>
                <a:spcPts val="1000"/>
              </a:spcBef>
              <a:buFont typeface="Arial" panose="020B0604020202020204" pitchFamily="34" charset="0"/>
              <a:buNone/>
              <a:defRPr sz="2400" b="1" i="1" spc="-150">
                <a:solidFill>
                  <a:schemeClr val="accent1"/>
                </a:solidFill>
                <a:latin typeface="Book Antiqua" panose="0204060205030503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i="0" dirty="0"/>
              <a:t>Data Collection for Investigated Towns</a:t>
            </a:r>
          </a:p>
        </p:txBody>
      </p:sp>
      <p:sp>
        <p:nvSpPr>
          <p:cNvPr id="8" name="TextBox 7">
            <a:extLst>
              <a:ext uri="{FF2B5EF4-FFF2-40B4-BE49-F238E27FC236}">
                <a16:creationId xmlns:a16="http://schemas.microsoft.com/office/drawing/2014/main" id="{E8D4E870-BFC9-D366-F31E-61475B6BA524}"/>
              </a:ext>
            </a:extLst>
          </p:cNvPr>
          <p:cNvSpPr txBox="1"/>
          <p:nvPr/>
        </p:nvSpPr>
        <p:spPr>
          <a:xfrm>
            <a:off x="1075717" y="2066018"/>
            <a:ext cx="3564377" cy="4379597"/>
          </a:xfrm>
          <a:prstGeom prst="rect">
            <a:avLst/>
          </a:prstGeom>
          <a:noFill/>
        </p:spPr>
        <p:txBody>
          <a:bodyPr wrap="square">
            <a:spAutoFit/>
          </a:bodyPr>
          <a:lstStyle/>
          <a:p>
            <a:r>
              <a:rPr lang="en-US" sz="1600" kern="0" dirty="0">
                <a:latin typeface="Times New Roman" panose="02020603050405020304" pitchFamily="18" charset="0"/>
              </a:rPr>
              <a:t>Each consecutive </a:t>
            </a:r>
            <a:r>
              <a:rPr lang="en-US" sz="1600" kern="0" dirty="0">
                <a:solidFill>
                  <a:srgbClr val="00B0F0"/>
                </a:solidFill>
                <a:latin typeface="Times New Roman" panose="02020603050405020304" pitchFamily="18" charset="0"/>
              </a:rPr>
              <a:t>third frame </a:t>
            </a:r>
            <a:r>
              <a:rPr lang="en-US" sz="1600" kern="0" dirty="0">
                <a:latin typeface="Times New Roman" panose="02020603050405020304" pitchFamily="18" charset="0"/>
              </a:rPr>
              <a:t>was saved. </a:t>
            </a:r>
          </a:p>
          <a:p>
            <a:r>
              <a:rPr lang="en-US" sz="1600" kern="0" dirty="0">
                <a:latin typeface="Times New Roman" panose="02020603050405020304" pitchFamily="18" charset="0"/>
              </a:rPr>
              <a:t>A total of </a:t>
            </a:r>
            <a:r>
              <a:rPr lang="en-US" sz="1600" kern="0" dirty="0">
                <a:solidFill>
                  <a:srgbClr val="00B0F0"/>
                </a:solidFill>
                <a:latin typeface="Times New Roman" panose="02020603050405020304" pitchFamily="18" charset="0"/>
              </a:rPr>
              <a:t>41,842 objects</a:t>
            </a:r>
            <a:r>
              <a:rPr lang="en-US" sz="1600" kern="0" dirty="0">
                <a:latin typeface="Times New Roman" panose="02020603050405020304" pitchFamily="18" charset="0"/>
              </a:rPr>
              <a:t> were captured. Individual class contribution is shown below:</a:t>
            </a:r>
          </a:p>
          <a:p>
            <a:pPr marL="742950" lvl="1" indent="-285750">
              <a:buFont typeface="Wingdings" panose="05000000000000000000" pitchFamily="2" charset="2"/>
              <a:buChar char="v"/>
            </a:pPr>
            <a:r>
              <a:rPr lang="en-US" sz="1600" kern="0" dirty="0">
                <a:latin typeface="Times New Roman" panose="02020603050405020304" pitchFamily="18" charset="0"/>
              </a:rPr>
              <a:t>Frames </a:t>
            </a:r>
            <a:r>
              <a:rPr lang="en-US" sz="1600" kern="0" dirty="0">
                <a:latin typeface="Times New Roman" panose="02020603050405020304" pitchFamily="18" charset="0"/>
                <a:sym typeface="Wingdings" panose="05000000000000000000" pitchFamily="2" charset="2"/>
              </a:rPr>
              <a:t> 3,000</a:t>
            </a:r>
          </a:p>
          <a:p>
            <a:pPr marL="742950" lvl="1" indent="-285750">
              <a:buFont typeface="Wingdings" panose="05000000000000000000" pitchFamily="2" charset="2"/>
              <a:buChar char="v"/>
            </a:pPr>
            <a:r>
              <a:rPr lang="en-US" sz="1600" kern="0" dirty="0">
                <a:latin typeface="Times New Roman" panose="02020603050405020304" pitchFamily="18" charset="0"/>
              </a:rPr>
              <a:t>Cars  </a:t>
            </a:r>
            <a:r>
              <a:rPr lang="en-US" sz="1600" kern="0" dirty="0">
                <a:latin typeface="Times New Roman" panose="02020603050405020304" pitchFamily="18" charset="0"/>
                <a:sym typeface="Wingdings" panose="05000000000000000000" pitchFamily="2" charset="2"/>
              </a:rPr>
              <a:t></a:t>
            </a:r>
            <a:r>
              <a:rPr lang="en-US" sz="1600" kern="0" dirty="0">
                <a:latin typeface="Times New Roman" panose="02020603050405020304" pitchFamily="18" charset="0"/>
              </a:rPr>
              <a:t>  21,747 </a:t>
            </a:r>
          </a:p>
          <a:p>
            <a:pPr marL="742950" lvl="1" indent="-285750">
              <a:buFont typeface="Wingdings" panose="05000000000000000000" pitchFamily="2" charset="2"/>
              <a:buChar char="v"/>
            </a:pPr>
            <a:r>
              <a:rPr lang="en-US" sz="1600" kern="0" dirty="0">
                <a:latin typeface="Times New Roman" panose="02020603050405020304" pitchFamily="18" charset="0"/>
              </a:rPr>
              <a:t>Ambulance </a:t>
            </a:r>
            <a:r>
              <a:rPr lang="en-US" sz="1600" kern="0" dirty="0">
                <a:latin typeface="Times New Roman" panose="02020603050405020304" pitchFamily="18" charset="0"/>
                <a:sym typeface="Wingdings" panose="05000000000000000000" pitchFamily="2" charset="2"/>
              </a:rPr>
              <a:t></a:t>
            </a:r>
            <a:r>
              <a:rPr lang="en-US" sz="1600" kern="0" dirty="0">
                <a:latin typeface="Times New Roman" panose="02020603050405020304" pitchFamily="18" charset="0"/>
              </a:rPr>
              <a:t> 10,103 </a:t>
            </a:r>
          </a:p>
          <a:p>
            <a:pPr marL="742950" lvl="1" indent="-285750">
              <a:buFont typeface="Wingdings" panose="05000000000000000000" pitchFamily="2" charset="2"/>
              <a:buChar char="v"/>
            </a:pPr>
            <a:r>
              <a:rPr lang="en-US" sz="1600" kern="0" dirty="0">
                <a:latin typeface="Times New Roman" panose="02020603050405020304" pitchFamily="18" charset="0"/>
              </a:rPr>
              <a:t>Bikers </a:t>
            </a:r>
            <a:r>
              <a:rPr lang="en-US" sz="1600" kern="0" dirty="0">
                <a:latin typeface="Times New Roman" panose="02020603050405020304" pitchFamily="18" charset="0"/>
                <a:sym typeface="Wingdings" panose="05000000000000000000" pitchFamily="2" charset="2"/>
              </a:rPr>
              <a:t></a:t>
            </a:r>
            <a:r>
              <a:rPr lang="en-US" sz="1600" kern="0" dirty="0">
                <a:latin typeface="Times New Roman" panose="02020603050405020304" pitchFamily="18" charset="0"/>
              </a:rPr>
              <a:t> 5,151 </a:t>
            </a:r>
          </a:p>
          <a:p>
            <a:pPr marL="742950" lvl="1" indent="-285750">
              <a:buFont typeface="Wingdings" panose="05000000000000000000" pitchFamily="2" charset="2"/>
              <a:buChar char="v"/>
            </a:pPr>
            <a:r>
              <a:rPr lang="en-US" sz="1600" kern="0" dirty="0">
                <a:latin typeface="Times New Roman" panose="02020603050405020304" pitchFamily="18" charset="0"/>
              </a:rPr>
              <a:t>Police Car </a:t>
            </a:r>
            <a:r>
              <a:rPr lang="en-US" sz="1600" kern="0" dirty="0">
                <a:latin typeface="Times New Roman" panose="02020603050405020304" pitchFamily="18" charset="0"/>
                <a:sym typeface="Wingdings" panose="05000000000000000000" pitchFamily="2" charset="2"/>
              </a:rPr>
              <a:t></a:t>
            </a:r>
            <a:r>
              <a:rPr lang="en-US" sz="1600" kern="0" dirty="0">
                <a:latin typeface="Times New Roman" panose="02020603050405020304" pitchFamily="18" charset="0"/>
              </a:rPr>
              <a:t>  4,449  </a:t>
            </a:r>
          </a:p>
          <a:p>
            <a:pPr marL="742950" lvl="1" indent="-285750">
              <a:buFont typeface="Wingdings" panose="05000000000000000000" pitchFamily="2" charset="2"/>
              <a:buChar char="v"/>
            </a:pPr>
            <a:r>
              <a:rPr lang="en-US" sz="1600" kern="0" dirty="0">
                <a:latin typeface="Times New Roman" panose="02020603050405020304" pitchFamily="18" charset="0"/>
              </a:rPr>
              <a:t>Pedestrians </a:t>
            </a:r>
            <a:r>
              <a:rPr lang="en-US" sz="1600" kern="0" dirty="0">
                <a:latin typeface="Times New Roman" panose="02020603050405020304" pitchFamily="18" charset="0"/>
                <a:sym typeface="Wingdings" panose="05000000000000000000" pitchFamily="2" charset="2"/>
              </a:rPr>
              <a:t></a:t>
            </a:r>
            <a:r>
              <a:rPr lang="en-US" sz="1600" kern="0" dirty="0">
                <a:latin typeface="Times New Roman" panose="02020603050405020304" pitchFamily="18" charset="0"/>
              </a:rPr>
              <a:t>  204 </a:t>
            </a:r>
          </a:p>
          <a:p>
            <a:pPr marL="742950" lvl="1" indent="-285750">
              <a:buFont typeface="Wingdings" panose="05000000000000000000" pitchFamily="2" charset="2"/>
              <a:buChar char="v"/>
            </a:pPr>
            <a:r>
              <a:rPr lang="en-US" sz="1600" kern="0" dirty="0">
                <a:latin typeface="Times New Roman" panose="02020603050405020304" pitchFamily="18" charset="0"/>
              </a:rPr>
              <a:t>Not classified </a:t>
            </a:r>
            <a:r>
              <a:rPr lang="en-US" sz="1600" kern="0" dirty="0">
                <a:latin typeface="Times New Roman" panose="02020603050405020304" pitchFamily="18" charset="0"/>
                <a:sym typeface="Wingdings" panose="05000000000000000000" pitchFamily="2" charset="2"/>
              </a:rPr>
              <a:t></a:t>
            </a:r>
            <a:r>
              <a:rPr lang="en-US" sz="1600" kern="0" dirty="0">
                <a:latin typeface="Times New Roman" panose="02020603050405020304" pitchFamily="18" charset="0"/>
              </a:rPr>
              <a:t>188 </a:t>
            </a:r>
          </a:p>
          <a:p>
            <a:pPr marL="0" marR="0">
              <a:lnSpc>
                <a:spcPct val="107000"/>
              </a:lnSpc>
              <a:spcBef>
                <a:spcPts val="0"/>
              </a:spcBef>
              <a:spcAft>
                <a:spcPts val="800"/>
              </a:spcAft>
            </a:pPr>
            <a:r>
              <a:rPr lang="en-US"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This Dataset has been made Public with the Journal in Data in brief </a:t>
            </a:r>
            <a:r>
              <a:rPr lang="en-US" sz="1200" b="0" i="0" u="none" strike="noStrike" dirty="0">
                <a:solidFill>
                  <a:srgbClr val="0272B1"/>
                </a:solidFill>
                <a:effectLst/>
                <a:latin typeface="ElsevierSans"/>
                <a:hlinkClick r:id="rId3" tooltip="Persistent link using digital object identifier"/>
              </a:rPr>
              <a:t>https://doi.org/10.1016/j.dib.2024.111221</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GB"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Data identification number:</a:t>
            </a:r>
            <a:r>
              <a:rPr lang="en-GB" sz="1200" kern="1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r>
              <a:rPr lang="en-GB" sz="12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https://doi.org/</a:t>
            </a:r>
            <a:r>
              <a:rPr lang="en-GB" sz="12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10.5281/zenodo.13824217</a:t>
            </a:r>
            <a:r>
              <a:rPr lang="en-GB" sz="1200" kern="1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GB"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Direct URL to data:</a:t>
            </a:r>
            <a:r>
              <a:rPr lang="en-GB"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2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5"/>
              </a:rPr>
              <a:t>https://zenodo.org/records/13824218</a:t>
            </a:r>
            <a:endParaRPr lang="en-US" sz="1600" kern="0" dirty="0">
              <a:latin typeface="Times New Roman" panose="02020603050405020304" pitchFamily="18" charset="0"/>
            </a:endParaRPr>
          </a:p>
        </p:txBody>
      </p:sp>
      <p:graphicFrame>
        <p:nvGraphicFramePr>
          <p:cNvPr id="9" name="Table 8">
            <a:extLst>
              <a:ext uri="{FF2B5EF4-FFF2-40B4-BE49-F238E27FC236}">
                <a16:creationId xmlns:a16="http://schemas.microsoft.com/office/drawing/2014/main" id="{C2B9E7C2-7EB0-A4DC-95C5-D901A706EC1D}"/>
              </a:ext>
            </a:extLst>
          </p:cNvPr>
          <p:cNvGraphicFramePr>
            <a:graphicFrameLocks noGrp="1"/>
          </p:cNvGraphicFramePr>
          <p:nvPr>
            <p:extLst>
              <p:ext uri="{D42A27DB-BD31-4B8C-83A1-F6EECF244321}">
                <p14:modId xmlns:p14="http://schemas.microsoft.com/office/powerpoint/2010/main" val="2017615440"/>
              </p:ext>
            </p:extLst>
          </p:nvPr>
        </p:nvGraphicFramePr>
        <p:xfrm>
          <a:off x="4746623" y="2083823"/>
          <a:ext cx="7330264" cy="4030015"/>
        </p:xfrm>
        <a:graphic>
          <a:graphicData uri="http://schemas.openxmlformats.org/drawingml/2006/table">
            <a:tbl>
              <a:tblPr firstRow="1" firstCol="1" bandRow="1">
                <a:tableStyleId>{93296810-A885-4BE3-A3E7-6D5BEEA58F35}</a:tableStyleId>
              </a:tblPr>
              <a:tblGrid>
                <a:gridCol w="916283">
                  <a:extLst>
                    <a:ext uri="{9D8B030D-6E8A-4147-A177-3AD203B41FA5}">
                      <a16:colId xmlns:a16="http://schemas.microsoft.com/office/drawing/2014/main" val="777322223"/>
                    </a:ext>
                  </a:extLst>
                </a:gridCol>
                <a:gridCol w="916283">
                  <a:extLst>
                    <a:ext uri="{9D8B030D-6E8A-4147-A177-3AD203B41FA5}">
                      <a16:colId xmlns:a16="http://schemas.microsoft.com/office/drawing/2014/main" val="2794106840"/>
                    </a:ext>
                  </a:extLst>
                </a:gridCol>
                <a:gridCol w="916283">
                  <a:extLst>
                    <a:ext uri="{9D8B030D-6E8A-4147-A177-3AD203B41FA5}">
                      <a16:colId xmlns:a16="http://schemas.microsoft.com/office/drawing/2014/main" val="3143163114"/>
                    </a:ext>
                  </a:extLst>
                </a:gridCol>
                <a:gridCol w="916283">
                  <a:extLst>
                    <a:ext uri="{9D8B030D-6E8A-4147-A177-3AD203B41FA5}">
                      <a16:colId xmlns:a16="http://schemas.microsoft.com/office/drawing/2014/main" val="4031640847"/>
                    </a:ext>
                  </a:extLst>
                </a:gridCol>
                <a:gridCol w="916283">
                  <a:extLst>
                    <a:ext uri="{9D8B030D-6E8A-4147-A177-3AD203B41FA5}">
                      <a16:colId xmlns:a16="http://schemas.microsoft.com/office/drawing/2014/main" val="740310277"/>
                    </a:ext>
                  </a:extLst>
                </a:gridCol>
                <a:gridCol w="916283">
                  <a:extLst>
                    <a:ext uri="{9D8B030D-6E8A-4147-A177-3AD203B41FA5}">
                      <a16:colId xmlns:a16="http://schemas.microsoft.com/office/drawing/2014/main" val="688217459"/>
                    </a:ext>
                  </a:extLst>
                </a:gridCol>
                <a:gridCol w="916283">
                  <a:extLst>
                    <a:ext uri="{9D8B030D-6E8A-4147-A177-3AD203B41FA5}">
                      <a16:colId xmlns:a16="http://schemas.microsoft.com/office/drawing/2014/main" val="402202924"/>
                    </a:ext>
                  </a:extLst>
                </a:gridCol>
                <a:gridCol w="916283">
                  <a:extLst>
                    <a:ext uri="{9D8B030D-6E8A-4147-A177-3AD203B41FA5}">
                      <a16:colId xmlns:a16="http://schemas.microsoft.com/office/drawing/2014/main" val="3824225899"/>
                    </a:ext>
                  </a:extLst>
                </a:gridCol>
              </a:tblGrid>
              <a:tr h="331068">
                <a:tc>
                  <a:txBody>
                    <a:bodyPr/>
                    <a:lstStyle/>
                    <a:p>
                      <a:pPr marL="0" marR="0" lvl="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  Town</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Frames</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Cars</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Ambulance</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Bikers</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Police</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Pedestrian</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Don't Care</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2948046"/>
                  </a:ext>
                </a:extLst>
              </a:tr>
              <a:tr h="421392">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1</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1000/3000</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2,414</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989</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550</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264</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118</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17</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4765551"/>
                  </a:ext>
                </a:extLst>
              </a:tr>
              <a:tr h="421392">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2</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1000/3000</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5,418</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2,141</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531</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653</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NA </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9</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7558976"/>
                  </a:ext>
                </a:extLst>
              </a:tr>
              <a:tr h="421392">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3</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1000/3000</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1,324</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611</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717</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315</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49</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25</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1490687"/>
                  </a:ext>
                </a:extLst>
              </a:tr>
              <a:tr h="421392">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4</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1000/3000</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993</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191</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946</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205</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95</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7</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1750802"/>
                  </a:ext>
                </a:extLst>
              </a:tr>
              <a:tr h="421392">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5</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1000/3000</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2,036</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808</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294</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514</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24</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111</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913153"/>
                  </a:ext>
                </a:extLst>
              </a:tr>
              <a:tr h="421392">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6</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1000/3000</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2,743</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784</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949</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845</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141</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15</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6735595"/>
                  </a:ext>
                </a:extLst>
              </a:tr>
              <a:tr h="421392">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7</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a:ln w="0"/>
                          <a:solidFill>
                            <a:schemeClr val="accent1"/>
                          </a:solidFill>
                          <a:effectLst>
                            <a:outerShdw blurRad="38100" dist="25400" dir="5400000" algn="ctr" rotWithShape="0">
                              <a:srgbClr val="6E747A">
                                <a:alpha val="43000"/>
                              </a:srgbClr>
                            </a:outerShdw>
                          </a:effectLst>
                        </a:rPr>
                        <a:t>1000/3000</a:t>
                      </a:r>
                      <a:endParaRPr lang="en-US" sz="1400" b="0" kern="10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3,385</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2,958</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428</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851</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 NA</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4</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4678635"/>
                  </a:ext>
                </a:extLst>
              </a:tr>
              <a:tr h="421392">
                <a:tc>
                  <a:txBody>
                    <a:bodyPr/>
                    <a:lstStyle/>
                    <a:p>
                      <a:pPr marL="0" marR="0" algn="ctr">
                        <a:lnSpc>
                          <a:spcPct val="150000"/>
                        </a:lnSpc>
                        <a:spcBef>
                          <a:spcPts val="0"/>
                        </a:spcBef>
                        <a:spcAft>
                          <a:spcPts val="0"/>
                        </a:spcAft>
                      </a:pPr>
                      <a:r>
                        <a:rPr lang="en-US" sz="1100" b="1" kern="0" cap="none" spc="0" dirty="0">
                          <a:ln w="0"/>
                          <a:solidFill>
                            <a:schemeClr val="accent1"/>
                          </a:solidFill>
                          <a:effectLst>
                            <a:outerShdw blurRad="38100" dist="25400" dir="5400000" algn="ctr" rotWithShape="0">
                              <a:srgbClr val="6E747A">
                                <a:alpha val="43000"/>
                              </a:srgbClr>
                            </a:outerShdw>
                          </a:effectLst>
                        </a:rPr>
                        <a:t>10</a:t>
                      </a:r>
                      <a:endPar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1000/3000</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3,434</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1,621</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736</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802</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204</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0" cap="none" spc="0" dirty="0">
                          <a:ln w="0"/>
                          <a:solidFill>
                            <a:schemeClr val="accent1"/>
                          </a:solidFill>
                          <a:effectLst>
                            <a:outerShdw blurRad="38100" dist="25400" dir="5400000" algn="ctr" rotWithShape="0">
                              <a:srgbClr val="6E747A">
                                <a:alpha val="43000"/>
                              </a:srgbClr>
                            </a:outerShdw>
                          </a:effectLst>
                        </a:rPr>
                        <a:t>NA </a:t>
                      </a: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3301978361"/>
                  </a:ext>
                </a:extLst>
              </a:tr>
              <a:tr h="327811">
                <a:tc>
                  <a:txBody>
                    <a:bodyPr/>
                    <a:lstStyle/>
                    <a:p>
                      <a:pPr marL="0" marR="0" algn="ctr">
                        <a:lnSpc>
                          <a:spcPct val="150000"/>
                        </a:lnSpc>
                        <a:spcBef>
                          <a:spcPts val="0"/>
                        </a:spcBef>
                        <a:spcAft>
                          <a:spcPts val="0"/>
                        </a:spcAft>
                      </a:pPr>
                      <a:r>
                        <a:rPr lang="en-US" sz="1100" b="1"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Total</a:t>
                      </a:r>
                    </a:p>
                  </a:txBody>
                  <a:tcPr marL="68580" marR="68580" marT="0" marB="0" anchor="ctr"/>
                </a:tc>
                <a:tc>
                  <a:txBody>
                    <a:bodyPr/>
                    <a:lstStyle/>
                    <a:p>
                      <a:pPr marL="0" marR="0" algn="ctr">
                        <a:lnSpc>
                          <a:spcPct val="150000"/>
                        </a:lnSpc>
                        <a:spcBef>
                          <a:spcPts val="0"/>
                        </a:spcBef>
                        <a:spcAft>
                          <a:spcPts val="0"/>
                        </a:spcAft>
                      </a:pPr>
                      <a:endPar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21,747</a:t>
                      </a:r>
                    </a:p>
                  </a:txBody>
                  <a:tcPr marL="68580" marR="68580" marT="0" marB="0" anchor="ctr"/>
                </a:tc>
                <a:tc>
                  <a:txBody>
                    <a:bodyPr/>
                    <a:lstStyle/>
                    <a:p>
                      <a:pPr marL="0" marR="0" algn="ctr">
                        <a:lnSpc>
                          <a:spcPct val="150000"/>
                        </a:lnSpc>
                        <a:spcBef>
                          <a:spcPts val="0"/>
                        </a:spcBef>
                        <a:spcAft>
                          <a:spcPts val="0"/>
                        </a:spcAft>
                      </a:pPr>
                      <a:r>
                        <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10,103</a:t>
                      </a:r>
                    </a:p>
                  </a:txBody>
                  <a:tcPr marL="68580" marR="68580" marT="0" marB="0" anchor="ctr"/>
                </a:tc>
                <a:tc>
                  <a:txBody>
                    <a:bodyPr/>
                    <a:lstStyle/>
                    <a:p>
                      <a:pPr marL="0" marR="0" algn="ctr">
                        <a:lnSpc>
                          <a:spcPct val="150000"/>
                        </a:lnSpc>
                        <a:spcBef>
                          <a:spcPts val="0"/>
                        </a:spcBef>
                        <a:spcAft>
                          <a:spcPts val="0"/>
                        </a:spcAft>
                      </a:pPr>
                      <a:r>
                        <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5,151</a:t>
                      </a:r>
                    </a:p>
                  </a:txBody>
                  <a:tcPr marL="68580" marR="68580" marT="0" marB="0" anchor="ctr"/>
                </a:tc>
                <a:tc>
                  <a:txBody>
                    <a:bodyPr/>
                    <a:lstStyle/>
                    <a:p>
                      <a:pPr marL="0" marR="0" algn="ctr">
                        <a:lnSpc>
                          <a:spcPct val="150000"/>
                        </a:lnSpc>
                        <a:spcBef>
                          <a:spcPts val="0"/>
                        </a:spcBef>
                        <a:spcAft>
                          <a:spcPts val="0"/>
                        </a:spcAft>
                      </a:pPr>
                      <a:r>
                        <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4,449</a:t>
                      </a:r>
                    </a:p>
                  </a:txBody>
                  <a:tcPr marL="68580" marR="68580" marT="0" marB="0" anchor="ctr"/>
                </a:tc>
                <a:tc>
                  <a:txBody>
                    <a:bodyPr/>
                    <a:lstStyle/>
                    <a:p>
                      <a:pPr marL="0" marR="0" algn="ctr">
                        <a:lnSpc>
                          <a:spcPct val="150000"/>
                        </a:lnSpc>
                        <a:spcBef>
                          <a:spcPts val="0"/>
                        </a:spcBef>
                        <a:spcAft>
                          <a:spcPts val="0"/>
                        </a:spcAft>
                      </a:pPr>
                      <a:r>
                        <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204</a:t>
                      </a:r>
                    </a:p>
                  </a:txBody>
                  <a:tcPr marL="68580" marR="68580" marT="0" marB="0" anchor="ctr"/>
                </a:tc>
                <a:tc>
                  <a:txBody>
                    <a:bodyPr/>
                    <a:lstStyle/>
                    <a:p>
                      <a:pPr marL="0" marR="0" algn="ctr">
                        <a:lnSpc>
                          <a:spcPct val="150000"/>
                        </a:lnSpc>
                        <a:spcBef>
                          <a:spcPts val="0"/>
                        </a:spcBef>
                        <a:spcAft>
                          <a:spcPts val="0"/>
                        </a:spcAft>
                      </a:pPr>
                      <a:r>
                        <a:rPr lang="en-US" sz="1400" b="0" kern="10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188</a:t>
                      </a:r>
                    </a:p>
                  </a:txBody>
                  <a:tcPr marL="68580" marR="68580" marT="0" marB="0" anchor="ctr">
                    <a:solidFill>
                      <a:schemeClr val="accent6">
                        <a:lumMod val="40000"/>
                        <a:lumOff val="60000"/>
                      </a:schemeClr>
                    </a:solidFill>
                  </a:tcPr>
                </a:tc>
                <a:extLst>
                  <a:ext uri="{0D108BD9-81ED-4DB2-BD59-A6C34878D82A}">
                    <a16:rowId xmlns:a16="http://schemas.microsoft.com/office/drawing/2014/main" val="3937395168"/>
                  </a:ext>
                </a:extLst>
              </a:tr>
            </a:tbl>
          </a:graphicData>
        </a:graphic>
      </p:graphicFrame>
    </p:spTree>
    <p:extLst>
      <p:ext uri="{BB962C8B-B14F-4D97-AF65-F5344CB8AC3E}">
        <p14:creationId xmlns:p14="http://schemas.microsoft.com/office/powerpoint/2010/main" val="2675090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8933B-C893-D880-EC56-9A111627948D}"/>
              </a:ext>
            </a:extLst>
          </p:cNvPr>
          <p:cNvSpPr>
            <a:spLocks noGrp="1"/>
          </p:cNvSpPr>
          <p:nvPr>
            <p:ph type="title"/>
          </p:nvPr>
        </p:nvSpPr>
        <p:spPr>
          <a:xfrm>
            <a:off x="435410" y="1151092"/>
            <a:ext cx="10287000" cy="566928"/>
          </a:xfrm>
        </p:spPr>
        <p:txBody>
          <a:bodyPr/>
          <a:lstStyle/>
          <a:p>
            <a:pPr marL="457200" indent="-457200">
              <a:buFont typeface="Wingdings" panose="05000000000000000000" pitchFamily="2" charset="2"/>
              <a:buChar char="q"/>
            </a:pPr>
            <a:r>
              <a:rPr lang="en-US" dirty="0"/>
              <a:t>Results</a:t>
            </a:r>
          </a:p>
        </p:txBody>
      </p:sp>
      <p:sp>
        <p:nvSpPr>
          <p:cNvPr id="7" name="Slide Number Placeholder 6">
            <a:extLst>
              <a:ext uri="{FF2B5EF4-FFF2-40B4-BE49-F238E27FC236}">
                <a16:creationId xmlns:a16="http://schemas.microsoft.com/office/drawing/2014/main" id="{8CCE6A20-7033-EE74-51F2-362AC55D77DF}"/>
              </a:ext>
            </a:extLst>
          </p:cNvPr>
          <p:cNvSpPr>
            <a:spLocks noGrp="1"/>
          </p:cNvSpPr>
          <p:nvPr>
            <p:ph type="sldNum" sz="quarter" idx="4"/>
          </p:nvPr>
        </p:nvSpPr>
        <p:spPr/>
        <p:txBody>
          <a:bodyPr/>
          <a:lstStyle/>
          <a:p>
            <a:fld id="{2DA5447E-0822-1949-A150-34FFF811F168}" type="slidenum">
              <a:rPr lang="en-US" smtClean="0"/>
              <a:pPr/>
              <a:t>15</a:t>
            </a:fld>
            <a:endParaRPr lang="en-US" dirty="0"/>
          </a:p>
        </p:txBody>
      </p:sp>
      <p:sp>
        <p:nvSpPr>
          <p:cNvPr id="12" name="TextBox 11">
            <a:extLst>
              <a:ext uri="{FF2B5EF4-FFF2-40B4-BE49-F238E27FC236}">
                <a16:creationId xmlns:a16="http://schemas.microsoft.com/office/drawing/2014/main" id="{802123F3-7D80-7350-2D7F-387B63E093DF}"/>
              </a:ext>
            </a:extLst>
          </p:cNvPr>
          <p:cNvSpPr txBox="1"/>
          <p:nvPr/>
        </p:nvSpPr>
        <p:spPr>
          <a:xfrm>
            <a:off x="4663197" y="5830018"/>
            <a:ext cx="4028467" cy="246221"/>
          </a:xfrm>
          <a:prstGeom prst="rect">
            <a:avLst/>
          </a:prstGeom>
          <a:noFill/>
        </p:spPr>
        <p:txBody>
          <a:bodyPr wrap="square">
            <a:spAutoFit/>
          </a:bodyPr>
          <a:lstStyle/>
          <a:p>
            <a:r>
              <a:rPr lang="en-US" sz="1000" dirty="0">
                <a:effectLst/>
                <a:latin typeface="Times New Roman" panose="02020603050405020304" pitchFamily="18" charset="0"/>
                <a:ea typeface="SimSun" panose="02010600030101010101" pitchFamily="2" charset="-122"/>
              </a:rPr>
              <a:t>Dataset objects and splitting distribution</a:t>
            </a:r>
            <a:endParaRPr lang="en-US" sz="1000" dirty="0"/>
          </a:p>
        </p:txBody>
      </p:sp>
      <p:pic>
        <p:nvPicPr>
          <p:cNvPr id="4" name="Picture 3">
            <a:extLst>
              <a:ext uri="{FF2B5EF4-FFF2-40B4-BE49-F238E27FC236}">
                <a16:creationId xmlns:a16="http://schemas.microsoft.com/office/drawing/2014/main" id="{E652CFCF-A6C7-BF5B-EEE5-918F642711E7}"/>
              </a:ext>
            </a:extLst>
          </p:cNvPr>
          <p:cNvPicPr>
            <a:picLocks noChangeAspect="1"/>
          </p:cNvPicPr>
          <p:nvPr/>
        </p:nvPicPr>
        <p:blipFill>
          <a:blip r:embed="rId2"/>
          <a:stretch>
            <a:fillRect/>
          </a:stretch>
        </p:blipFill>
        <p:spPr>
          <a:xfrm>
            <a:off x="1172183" y="2086583"/>
            <a:ext cx="10325912" cy="4020826"/>
          </a:xfrm>
          <a:prstGeom prst="rect">
            <a:avLst/>
          </a:prstGeom>
        </p:spPr>
      </p:pic>
      <p:sp>
        <p:nvSpPr>
          <p:cNvPr id="5" name="Text Placeholder 3">
            <a:extLst>
              <a:ext uri="{FF2B5EF4-FFF2-40B4-BE49-F238E27FC236}">
                <a16:creationId xmlns:a16="http://schemas.microsoft.com/office/drawing/2014/main" id="{438D5468-AA6E-BBF1-BAD9-31904E7BDC6D}"/>
              </a:ext>
            </a:extLst>
          </p:cNvPr>
          <p:cNvSpPr txBox="1">
            <a:spLocks/>
          </p:cNvSpPr>
          <p:nvPr/>
        </p:nvSpPr>
        <p:spPr>
          <a:xfrm>
            <a:off x="1225877" y="1654713"/>
            <a:ext cx="8048626" cy="431870"/>
          </a:xfrm>
          <a:prstGeom prst="rect">
            <a:avLst/>
          </a:prstGeom>
        </p:spPr>
        <p:txBody>
          <a:bodyPr>
            <a:normAutofit lnSpcReduction="10000"/>
          </a:bodyPr>
          <a:lstStyle>
            <a:defPPr>
              <a:defRPr lang="en-US"/>
            </a:defPPr>
            <a:lvl1pPr indent="0">
              <a:lnSpc>
                <a:spcPct val="95000"/>
              </a:lnSpc>
              <a:spcBef>
                <a:spcPts val="1000"/>
              </a:spcBef>
              <a:buFont typeface="Arial" panose="020B0604020202020204" pitchFamily="34" charset="0"/>
              <a:buNone/>
              <a:defRPr sz="2400" b="1" i="1" spc="-150">
                <a:solidFill>
                  <a:schemeClr val="accent1"/>
                </a:solidFill>
                <a:latin typeface="Book Antiqua" panose="0204060205030503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Point Pillars</a:t>
            </a:r>
          </a:p>
          <a:p>
            <a:endParaRPr lang="en-US" dirty="0"/>
          </a:p>
        </p:txBody>
      </p:sp>
    </p:spTree>
    <p:extLst>
      <p:ext uri="{BB962C8B-B14F-4D97-AF65-F5344CB8AC3E}">
        <p14:creationId xmlns:p14="http://schemas.microsoft.com/office/powerpoint/2010/main" val="1768374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F003-7E44-8AB9-0301-A89E07B2E5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C2C0B9-1248-A1A4-C9EE-EFDFC665FD22}"/>
              </a:ext>
            </a:extLst>
          </p:cNvPr>
          <p:cNvSpPr>
            <a:spLocks noGrp="1"/>
          </p:cNvSpPr>
          <p:nvPr>
            <p:ph type="title"/>
          </p:nvPr>
        </p:nvSpPr>
        <p:spPr>
          <a:xfrm>
            <a:off x="435410" y="1151092"/>
            <a:ext cx="10287000" cy="566928"/>
          </a:xfrm>
        </p:spPr>
        <p:txBody>
          <a:bodyPr/>
          <a:lstStyle/>
          <a:p>
            <a:pPr marL="457200" indent="-457200">
              <a:buFont typeface="Wingdings" panose="05000000000000000000" pitchFamily="2" charset="2"/>
              <a:buChar char="q"/>
            </a:pPr>
            <a:r>
              <a:rPr lang="en-US" dirty="0"/>
              <a:t>Results</a:t>
            </a:r>
          </a:p>
        </p:txBody>
      </p:sp>
      <p:sp>
        <p:nvSpPr>
          <p:cNvPr id="7" name="Slide Number Placeholder 6">
            <a:extLst>
              <a:ext uri="{FF2B5EF4-FFF2-40B4-BE49-F238E27FC236}">
                <a16:creationId xmlns:a16="http://schemas.microsoft.com/office/drawing/2014/main" id="{2F605576-F2C1-365E-4BB4-45D82EAF85F1}"/>
              </a:ext>
            </a:extLst>
          </p:cNvPr>
          <p:cNvSpPr>
            <a:spLocks noGrp="1"/>
          </p:cNvSpPr>
          <p:nvPr>
            <p:ph type="sldNum" sz="quarter" idx="4"/>
          </p:nvPr>
        </p:nvSpPr>
        <p:spPr/>
        <p:txBody>
          <a:bodyPr/>
          <a:lstStyle/>
          <a:p>
            <a:fld id="{2DA5447E-0822-1949-A150-34FFF811F168}" type="slidenum">
              <a:rPr lang="en-US" smtClean="0"/>
              <a:pPr/>
              <a:t>16</a:t>
            </a:fld>
            <a:endParaRPr lang="en-US" dirty="0"/>
          </a:p>
        </p:txBody>
      </p:sp>
      <p:sp>
        <p:nvSpPr>
          <p:cNvPr id="6" name="Text Placeholder 3">
            <a:extLst>
              <a:ext uri="{FF2B5EF4-FFF2-40B4-BE49-F238E27FC236}">
                <a16:creationId xmlns:a16="http://schemas.microsoft.com/office/drawing/2014/main" id="{06E4207E-6E81-7815-ACB5-19E4282915DE}"/>
              </a:ext>
            </a:extLst>
          </p:cNvPr>
          <p:cNvSpPr txBox="1">
            <a:spLocks/>
          </p:cNvSpPr>
          <p:nvPr/>
        </p:nvSpPr>
        <p:spPr>
          <a:xfrm>
            <a:off x="950976" y="1740521"/>
            <a:ext cx="8048626" cy="388949"/>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i="1" spc="-150" dirty="0">
                <a:solidFill>
                  <a:schemeClr val="accent1"/>
                </a:solidFill>
                <a:latin typeface="Book Antiqua" panose="02040602050305030304" pitchFamily="18" charset="0"/>
                <a:cs typeface="Times New Roman" panose="02020603050405020304" pitchFamily="18" charset="0"/>
              </a:rPr>
              <a:t>Second</a:t>
            </a:r>
            <a:r>
              <a:rPr lang="en-US" dirty="0">
                <a:solidFill>
                  <a:srgbClr val="004684"/>
                </a:solidFill>
              </a:rPr>
              <a:t>   </a:t>
            </a:r>
          </a:p>
          <a:p>
            <a:pPr marL="0" indent="0">
              <a:buNone/>
            </a:pPr>
            <a:endParaRPr lang="en-US" sz="3400" dirty="0">
              <a:solidFill>
                <a:srgbClr val="004684"/>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solidFill>
                <a:schemeClr val="accent6"/>
              </a:solidFill>
            </a:endParaRPr>
          </a:p>
        </p:txBody>
      </p:sp>
      <p:pic>
        <p:nvPicPr>
          <p:cNvPr id="2" name="Picture 1">
            <a:extLst>
              <a:ext uri="{FF2B5EF4-FFF2-40B4-BE49-F238E27FC236}">
                <a16:creationId xmlns:a16="http://schemas.microsoft.com/office/drawing/2014/main" id="{5E9F2729-A8C9-7CBA-C853-B5FE24556A05}"/>
              </a:ext>
            </a:extLst>
          </p:cNvPr>
          <p:cNvPicPr>
            <a:picLocks noChangeAspect="1"/>
          </p:cNvPicPr>
          <p:nvPr/>
        </p:nvPicPr>
        <p:blipFill>
          <a:blip r:embed="rId2"/>
          <a:stretch>
            <a:fillRect/>
          </a:stretch>
        </p:blipFill>
        <p:spPr>
          <a:xfrm>
            <a:off x="5007091" y="2165582"/>
            <a:ext cx="3111183" cy="1828800"/>
          </a:xfrm>
          <a:prstGeom prst="rect">
            <a:avLst/>
          </a:prstGeom>
        </p:spPr>
      </p:pic>
      <p:pic>
        <p:nvPicPr>
          <p:cNvPr id="4" name="Picture 3">
            <a:extLst>
              <a:ext uri="{FF2B5EF4-FFF2-40B4-BE49-F238E27FC236}">
                <a16:creationId xmlns:a16="http://schemas.microsoft.com/office/drawing/2014/main" id="{AFF390CF-B814-4B6D-820A-1B0D5463146A}"/>
              </a:ext>
            </a:extLst>
          </p:cNvPr>
          <p:cNvPicPr>
            <a:picLocks noChangeAspect="1"/>
          </p:cNvPicPr>
          <p:nvPr/>
        </p:nvPicPr>
        <p:blipFill>
          <a:blip r:embed="rId3"/>
          <a:stretch>
            <a:fillRect/>
          </a:stretch>
        </p:blipFill>
        <p:spPr>
          <a:xfrm>
            <a:off x="8437579" y="2165580"/>
            <a:ext cx="2639769" cy="1828800"/>
          </a:xfrm>
          <a:prstGeom prst="rect">
            <a:avLst/>
          </a:prstGeom>
        </p:spPr>
      </p:pic>
      <p:pic>
        <p:nvPicPr>
          <p:cNvPr id="5" name="Picture 4">
            <a:extLst>
              <a:ext uri="{FF2B5EF4-FFF2-40B4-BE49-F238E27FC236}">
                <a16:creationId xmlns:a16="http://schemas.microsoft.com/office/drawing/2014/main" id="{82D9005C-FD49-BA13-B962-5868D8E6B429}"/>
              </a:ext>
            </a:extLst>
          </p:cNvPr>
          <p:cNvPicPr>
            <a:picLocks noChangeAspect="1"/>
          </p:cNvPicPr>
          <p:nvPr/>
        </p:nvPicPr>
        <p:blipFill>
          <a:blip r:embed="rId4"/>
          <a:stretch>
            <a:fillRect/>
          </a:stretch>
        </p:blipFill>
        <p:spPr>
          <a:xfrm>
            <a:off x="3185298" y="4245783"/>
            <a:ext cx="3141478" cy="1828800"/>
          </a:xfrm>
          <a:prstGeom prst="rect">
            <a:avLst/>
          </a:prstGeom>
        </p:spPr>
      </p:pic>
      <p:pic>
        <p:nvPicPr>
          <p:cNvPr id="8" name="Picture 7">
            <a:extLst>
              <a:ext uri="{FF2B5EF4-FFF2-40B4-BE49-F238E27FC236}">
                <a16:creationId xmlns:a16="http://schemas.microsoft.com/office/drawing/2014/main" id="{71AD809A-B109-0421-8DA0-3E5A211EFCE3}"/>
              </a:ext>
            </a:extLst>
          </p:cNvPr>
          <p:cNvPicPr>
            <a:picLocks noChangeAspect="1"/>
          </p:cNvPicPr>
          <p:nvPr/>
        </p:nvPicPr>
        <p:blipFill>
          <a:blip r:embed="rId5"/>
          <a:stretch>
            <a:fillRect/>
          </a:stretch>
        </p:blipFill>
        <p:spPr>
          <a:xfrm>
            <a:off x="6798589" y="4245784"/>
            <a:ext cx="2958675" cy="1828800"/>
          </a:xfrm>
          <a:prstGeom prst="rect">
            <a:avLst/>
          </a:prstGeom>
        </p:spPr>
      </p:pic>
      <p:pic>
        <p:nvPicPr>
          <p:cNvPr id="11" name="Picture 10">
            <a:extLst>
              <a:ext uri="{FF2B5EF4-FFF2-40B4-BE49-F238E27FC236}">
                <a16:creationId xmlns:a16="http://schemas.microsoft.com/office/drawing/2014/main" id="{A70495DA-FFED-E4D3-4B10-68A5C69F3300}"/>
              </a:ext>
            </a:extLst>
          </p:cNvPr>
          <p:cNvPicPr>
            <a:picLocks noChangeAspect="1"/>
          </p:cNvPicPr>
          <p:nvPr/>
        </p:nvPicPr>
        <p:blipFill>
          <a:blip r:embed="rId6"/>
          <a:stretch>
            <a:fillRect/>
          </a:stretch>
        </p:blipFill>
        <p:spPr>
          <a:xfrm>
            <a:off x="1393800" y="2165581"/>
            <a:ext cx="3111183" cy="1828800"/>
          </a:xfrm>
          <a:prstGeom prst="rect">
            <a:avLst/>
          </a:prstGeom>
        </p:spPr>
      </p:pic>
    </p:spTree>
    <p:extLst>
      <p:ext uri="{BB962C8B-B14F-4D97-AF65-F5344CB8AC3E}">
        <p14:creationId xmlns:p14="http://schemas.microsoft.com/office/powerpoint/2010/main" val="2821819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12E0-AB50-F8F0-89D8-CA9AC488BA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270A15-6E40-9102-5E1B-BD883FB7574C}"/>
              </a:ext>
            </a:extLst>
          </p:cNvPr>
          <p:cNvSpPr>
            <a:spLocks noGrp="1"/>
          </p:cNvSpPr>
          <p:nvPr>
            <p:ph type="title"/>
          </p:nvPr>
        </p:nvSpPr>
        <p:spPr>
          <a:xfrm>
            <a:off x="435410" y="1151092"/>
            <a:ext cx="10287000" cy="566928"/>
          </a:xfrm>
        </p:spPr>
        <p:txBody>
          <a:bodyPr/>
          <a:lstStyle/>
          <a:p>
            <a:pPr marL="457200" indent="-457200">
              <a:buFont typeface="Wingdings" panose="05000000000000000000" pitchFamily="2" charset="2"/>
              <a:buChar char="q"/>
            </a:pPr>
            <a:r>
              <a:rPr lang="en-US" dirty="0"/>
              <a:t>Results</a:t>
            </a:r>
          </a:p>
        </p:txBody>
      </p:sp>
      <p:sp>
        <p:nvSpPr>
          <p:cNvPr id="7" name="Slide Number Placeholder 6">
            <a:extLst>
              <a:ext uri="{FF2B5EF4-FFF2-40B4-BE49-F238E27FC236}">
                <a16:creationId xmlns:a16="http://schemas.microsoft.com/office/drawing/2014/main" id="{BC609254-20C6-0E46-AECA-3CD15F48D437}"/>
              </a:ext>
            </a:extLst>
          </p:cNvPr>
          <p:cNvSpPr>
            <a:spLocks noGrp="1"/>
          </p:cNvSpPr>
          <p:nvPr>
            <p:ph type="sldNum" sz="quarter" idx="4"/>
          </p:nvPr>
        </p:nvSpPr>
        <p:spPr/>
        <p:txBody>
          <a:bodyPr/>
          <a:lstStyle/>
          <a:p>
            <a:fld id="{2DA5447E-0822-1949-A150-34FFF811F168}" type="slidenum">
              <a:rPr lang="en-US" smtClean="0"/>
              <a:pPr/>
              <a:t>17</a:t>
            </a:fld>
            <a:endParaRPr lang="en-US" dirty="0"/>
          </a:p>
        </p:txBody>
      </p:sp>
      <p:sp>
        <p:nvSpPr>
          <p:cNvPr id="4" name="Text Placeholder 3">
            <a:extLst>
              <a:ext uri="{FF2B5EF4-FFF2-40B4-BE49-F238E27FC236}">
                <a16:creationId xmlns:a16="http://schemas.microsoft.com/office/drawing/2014/main" id="{952BAB95-E183-ACD9-4832-4FB373071A8D}"/>
              </a:ext>
            </a:extLst>
          </p:cNvPr>
          <p:cNvSpPr txBox="1">
            <a:spLocks/>
          </p:cNvSpPr>
          <p:nvPr/>
        </p:nvSpPr>
        <p:spPr>
          <a:xfrm>
            <a:off x="856226" y="1786438"/>
            <a:ext cx="2079735" cy="431870"/>
          </a:xfrm>
          <a:prstGeom prst="rect">
            <a:avLst/>
          </a:prstGeom>
        </p:spPr>
        <p:txBody>
          <a:bodyPr>
            <a:noAutofit/>
          </a:bodyPr>
          <a:lstStyle>
            <a:defPPr>
              <a:defRPr lang="en-US"/>
            </a:defPPr>
            <a:lvl1pPr indent="0">
              <a:lnSpc>
                <a:spcPct val="95000"/>
              </a:lnSpc>
              <a:spcBef>
                <a:spcPts val="1000"/>
              </a:spcBef>
              <a:buFont typeface="Arial" panose="020B0604020202020204" pitchFamily="34" charset="0"/>
              <a:buNone/>
              <a:defRPr sz="2400" b="1" i="1" spc="-150">
                <a:solidFill>
                  <a:schemeClr val="accent1"/>
                </a:solidFill>
                <a:latin typeface="Book Antiqua" panose="0204060205030503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3DSSD</a:t>
            </a:r>
          </a:p>
        </p:txBody>
      </p:sp>
      <p:pic>
        <p:nvPicPr>
          <p:cNvPr id="5" name="Picture 4">
            <a:extLst>
              <a:ext uri="{FF2B5EF4-FFF2-40B4-BE49-F238E27FC236}">
                <a16:creationId xmlns:a16="http://schemas.microsoft.com/office/drawing/2014/main" id="{2D36CA87-D7A9-6A0D-A419-FA83DA138A79}"/>
              </a:ext>
            </a:extLst>
          </p:cNvPr>
          <p:cNvPicPr>
            <a:picLocks noChangeAspect="1"/>
          </p:cNvPicPr>
          <p:nvPr/>
        </p:nvPicPr>
        <p:blipFill>
          <a:blip r:embed="rId2"/>
          <a:stretch>
            <a:fillRect/>
          </a:stretch>
        </p:blipFill>
        <p:spPr>
          <a:xfrm>
            <a:off x="3331723" y="2218308"/>
            <a:ext cx="4742234" cy="2757390"/>
          </a:xfrm>
          <a:prstGeom prst="rect">
            <a:avLst/>
          </a:prstGeom>
        </p:spPr>
      </p:pic>
    </p:spTree>
    <p:extLst>
      <p:ext uri="{BB962C8B-B14F-4D97-AF65-F5344CB8AC3E}">
        <p14:creationId xmlns:p14="http://schemas.microsoft.com/office/powerpoint/2010/main" val="1825986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3C2B-F33E-39A8-D78D-D33A9B469B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6CFABA-D9B3-4393-BB0F-D1EA9D75192E}"/>
              </a:ext>
            </a:extLst>
          </p:cNvPr>
          <p:cNvSpPr>
            <a:spLocks noGrp="1"/>
          </p:cNvSpPr>
          <p:nvPr>
            <p:ph type="title"/>
          </p:nvPr>
        </p:nvSpPr>
        <p:spPr>
          <a:xfrm>
            <a:off x="435410" y="1151092"/>
            <a:ext cx="10287000" cy="566928"/>
          </a:xfrm>
        </p:spPr>
        <p:txBody>
          <a:bodyPr/>
          <a:lstStyle/>
          <a:p>
            <a:pPr marL="457200" indent="-457200">
              <a:buFont typeface="Wingdings" panose="05000000000000000000" pitchFamily="2" charset="2"/>
              <a:buChar char="q"/>
            </a:pPr>
            <a:r>
              <a:rPr lang="en-US" dirty="0"/>
              <a:t>Results</a:t>
            </a:r>
          </a:p>
        </p:txBody>
      </p:sp>
      <p:sp>
        <p:nvSpPr>
          <p:cNvPr id="7" name="Slide Number Placeholder 6">
            <a:extLst>
              <a:ext uri="{FF2B5EF4-FFF2-40B4-BE49-F238E27FC236}">
                <a16:creationId xmlns:a16="http://schemas.microsoft.com/office/drawing/2014/main" id="{5919773B-D425-6D8D-2AE9-243BE7BE264D}"/>
              </a:ext>
            </a:extLst>
          </p:cNvPr>
          <p:cNvSpPr>
            <a:spLocks noGrp="1"/>
          </p:cNvSpPr>
          <p:nvPr>
            <p:ph type="sldNum" sz="quarter" idx="4"/>
          </p:nvPr>
        </p:nvSpPr>
        <p:spPr/>
        <p:txBody>
          <a:bodyPr/>
          <a:lstStyle/>
          <a:p>
            <a:fld id="{2DA5447E-0822-1949-A150-34FFF811F168}" type="slidenum">
              <a:rPr lang="en-US" smtClean="0"/>
              <a:pPr/>
              <a:t>18</a:t>
            </a:fld>
            <a:endParaRPr lang="en-US" dirty="0"/>
          </a:p>
        </p:txBody>
      </p:sp>
      <p:sp>
        <p:nvSpPr>
          <p:cNvPr id="2" name="Text Placeholder 3">
            <a:extLst>
              <a:ext uri="{FF2B5EF4-FFF2-40B4-BE49-F238E27FC236}">
                <a16:creationId xmlns:a16="http://schemas.microsoft.com/office/drawing/2014/main" id="{57179CF6-27C1-FB05-FCCD-E8E2C5D24276}"/>
              </a:ext>
            </a:extLst>
          </p:cNvPr>
          <p:cNvSpPr txBox="1">
            <a:spLocks/>
          </p:cNvSpPr>
          <p:nvPr/>
        </p:nvSpPr>
        <p:spPr>
          <a:xfrm>
            <a:off x="922351" y="1502467"/>
            <a:ext cx="9539315" cy="744227"/>
          </a:xfrm>
          <a:prstGeom prst="rect">
            <a:avLst/>
          </a:prstGeom>
        </p:spPr>
        <p:txBody>
          <a:bodyPr anchor="ctr">
            <a:normAutofit/>
          </a:bodyPr>
          <a:lstStyle>
            <a:defPPr>
              <a:defRPr lang="en-US"/>
            </a:defPPr>
            <a:lvl1pPr indent="0">
              <a:lnSpc>
                <a:spcPct val="95000"/>
              </a:lnSpc>
              <a:spcBef>
                <a:spcPts val="1000"/>
              </a:spcBef>
              <a:buFont typeface="Arial" panose="020B0604020202020204" pitchFamily="34" charset="0"/>
              <a:buNone/>
              <a:defRPr sz="2400" b="1" i="1" spc="-150">
                <a:solidFill>
                  <a:schemeClr val="accent1"/>
                </a:solidFill>
                <a:latin typeface="Book Antiqua" panose="0204060205030503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b="0" i="0" dirty="0">
                <a:solidFill>
                  <a:schemeClr val="tx2">
                    <a:lumMod val="50000"/>
                  </a:schemeClr>
                </a:solidFill>
                <a:cs typeface="Arial" panose="020B0604020202020204" pitchFamily="34" charset="0"/>
              </a:rPr>
              <a:t>Object Detection Methods Outcomes based on Synthesized Dataset and KITTI Validation Set</a:t>
            </a:r>
          </a:p>
        </p:txBody>
      </p:sp>
      <p:pic>
        <p:nvPicPr>
          <p:cNvPr id="10" name="Picture 9">
            <a:extLst>
              <a:ext uri="{FF2B5EF4-FFF2-40B4-BE49-F238E27FC236}">
                <a16:creationId xmlns:a16="http://schemas.microsoft.com/office/drawing/2014/main" id="{50200851-FC15-7680-6A75-74B8C5FC43DB}"/>
              </a:ext>
            </a:extLst>
          </p:cNvPr>
          <p:cNvPicPr>
            <a:picLocks noChangeAspect="1"/>
          </p:cNvPicPr>
          <p:nvPr/>
        </p:nvPicPr>
        <p:blipFill>
          <a:blip r:embed="rId3"/>
          <a:stretch>
            <a:fillRect/>
          </a:stretch>
        </p:blipFill>
        <p:spPr>
          <a:xfrm>
            <a:off x="746966" y="2139690"/>
            <a:ext cx="10698068" cy="3894206"/>
          </a:xfrm>
          <a:prstGeom prst="rect">
            <a:avLst/>
          </a:prstGeom>
        </p:spPr>
      </p:pic>
    </p:spTree>
    <p:extLst>
      <p:ext uri="{BB962C8B-B14F-4D97-AF65-F5344CB8AC3E}">
        <p14:creationId xmlns:p14="http://schemas.microsoft.com/office/powerpoint/2010/main" val="2433222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E0A301-D634-89E9-AAB6-9C34B3AB9509}"/>
              </a:ext>
            </a:extLst>
          </p:cNvPr>
          <p:cNvSpPr>
            <a:spLocks noGrp="1"/>
          </p:cNvSpPr>
          <p:nvPr>
            <p:ph type="title"/>
          </p:nvPr>
        </p:nvSpPr>
        <p:spPr>
          <a:xfrm>
            <a:off x="406226" y="999028"/>
            <a:ext cx="10287000" cy="566928"/>
          </a:xfrm>
        </p:spPr>
        <p:txBody>
          <a:bodyPr/>
          <a:lstStyle/>
          <a:p>
            <a:pPr marL="457200" indent="-457200">
              <a:buFont typeface="Wingdings" panose="05000000000000000000" pitchFamily="2" charset="2"/>
              <a:buChar char="q"/>
            </a:pPr>
            <a:r>
              <a:rPr lang="en-US" dirty="0"/>
              <a:t>Observation and Conclusion- </a:t>
            </a:r>
            <a:r>
              <a:rPr lang="en-US" sz="2000" dirty="0"/>
              <a:t>Data-Centric Impact &amp; RTC Relevance</a:t>
            </a:r>
          </a:p>
        </p:txBody>
      </p:sp>
      <p:sp>
        <p:nvSpPr>
          <p:cNvPr id="7" name="Slide Number Placeholder 6">
            <a:extLst>
              <a:ext uri="{FF2B5EF4-FFF2-40B4-BE49-F238E27FC236}">
                <a16:creationId xmlns:a16="http://schemas.microsoft.com/office/drawing/2014/main" id="{7164FF2A-8259-4A6E-02F9-6DD05787792D}"/>
              </a:ext>
            </a:extLst>
          </p:cNvPr>
          <p:cNvSpPr>
            <a:spLocks noGrp="1"/>
          </p:cNvSpPr>
          <p:nvPr>
            <p:ph type="sldNum" sz="quarter" idx="4"/>
          </p:nvPr>
        </p:nvSpPr>
        <p:spPr/>
        <p:txBody>
          <a:bodyPr/>
          <a:lstStyle/>
          <a:p>
            <a:fld id="{2DA5447E-0822-1949-A150-34FFF811F168}" type="slidenum">
              <a:rPr lang="en-US" smtClean="0"/>
              <a:pPr/>
              <a:t>19</a:t>
            </a:fld>
            <a:endParaRPr lang="en-US" dirty="0"/>
          </a:p>
        </p:txBody>
      </p:sp>
      <p:sp>
        <p:nvSpPr>
          <p:cNvPr id="6" name="Content Placeholder 2">
            <a:extLst>
              <a:ext uri="{FF2B5EF4-FFF2-40B4-BE49-F238E27FC236}">
                <a16:creationId xmlns:a16="http://schemas.microsoft.com/office/drawing/2014/main" id="{044786EE-828E-7DA7-035D-36E4948D03EA}"/>
              </a:ext>
            </a:extLst>
          </p:cNvPr>
          <p:cNvSpPr txBox="1">
            <a:spLocks/>
          </p:cNvSpPr>
          <p:nvPr/>
        </p:nvSpPr>
        <p:spPr>
          <a:xfrm>
            <a:off x="771153" y="1616404"/>
            <a:ext cx="10515599" cy="2742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692775">
              <a:lnSpc>
                <a:spcPct val="150000"/>
              </a:lnSpc>
              <a:spcBef>
                <a:spcPct val="20000"/>
              </a:spcBef>
              <a:buFont typeface="Wingdings" panose="05000000000000000000" pitchFamily="2" charset="2"/>
              <a:buChar char="v"/>
              <a:defRPr/>
            </a:pPr>
            <a:r>
              <a:rPr lang="en-US" sz="1600" b="1" dirty="0"/>
              <a:t>Stronger training signal:</a:t>
            </a:r>
            <a:r>
              <a:rPr lang="en-US" sz="1600" dirty="0"/>
              <a:t> faster </a:t>
            </a:r>
            <a:r>
              <a:rPr lang="en-US" sz="1600" b="1" dirty="0"/>
              <a:t>early-epoch convergence</a:t>
            </a:r>
            <a:r>
              <a:rPr lang="en-US" sz="1600" dirty="0"/>
              <a:t> and better </a:t>
            </a:r>
            <a:r>
              <a:rPr lang="en-US" sz="1600" b="1" dirty="0"/>
              <a:t>generalization with domain randomization</a:t>
            </a:r>
            <a:r>
              <a:rPr lang="en-US" sz="1600" dirty="0"/>
              <a:t> → fewer EMS/rare-object misses.</a:t>
            </a:r>
          </a:p>
          <a:p>
            <a:pPr defTabSz="5692775">
              <a:lnSpc>
                <a:spcPct val="150000"/>
              </a:lnSpc>
              <a:spcBef>
                <a:spcPct val="20000"/>
              </a:spcBef>
              <a:buFont typeface="Wingdings" panose="05000000000000000000" pitchFamily="2" charset="2"/>
              <a:buChar char="v"/>
              <a:defRPr/>
            </a:pPr>
            <a:r>
              <a:rPr lang="en-US" sz="1600" b="1" dirty="0"/>
              <a:t>Fix the long tail:</a:t>
            </a:r>
            <a:r>
              <a:rPr lang="en-US" sz="1600" dirty="0"/>
              <a:t> reproducible </a:t>
            </a:r>
            <a:r>
              <a:rPr lang="en-US" sz="1600" b="1" dirty="0"/>
              <a:t>CARLA→KITTI EMS set</a:t>
            </a:r>
            <a:r>
              <a:rPr lang="en-US" sz="1600" dirty="0"/>
              <a:t> fills the public </a:t>
            </a:r>
            <a:r>
              <a:rPr lang="en-US" sz="1600" b="1" dirty="0"/>
              <a:t>benchmark gap</a:t>
            </a:r>
            <a:r>
              <a:rPr lang="en-US" sz="1600" dirty="0"/>
              <a:t>, and serves as a </a:t>
            </a:r>
            <a:r>
              <a:rPr lang="en-US" sz="1600" b="1" dirty="0"/>
              <a:t>generator to rebalance</a:t>
            </a:r>
            <a:r>
              <a:rPr lang="en-US" sz="1600" dirty="0"/>
              <a:t> classes toward distribution neutrality.</a:t>
            </a:r>
          </a:p>
          <a:p>
            <a:pPr defTabSz="5692775">
              <a:lnSpc>
                <a:spcPct val="150000"/>
              </a:lnSpc>
              <a:spcBef>
                <a:spcPct val="20000"/>
              </a:spcBef>
              <a:buFont typeface="Wingdings" panose="05000000000000000000" pitchFamily="2" charset="2"/>
              <a:buChar char="v"/>
              <a:defRPr/>
            </a:pPr>
            <a:r>
              <a:rPr lang="en-US" sz="1600" b="1" dirty="0"/>
              <a:t>Why RTC cares:</a:t>
            </a:r>
            <a:r>
              <a:rPr lang="en-US" sz="1600" dirty="0"/>
              <a:t> </a:t>
            </a:r>
            <a:r>
              <a:rPr lang="en-US" sz="1600" b="1" dirty="0"/>
              <a:t>more reliable, stable detections</a:t>
            </a:r>
            <a:r>
              <a:rPr lang="en-US" sz="1600" dirty="0"/>
              <a:t> (fewer false negatives/oscillation) reduce reprocessing and decision stalls — </a:t>
            </a:r>
            <a:r>
              <a:rPr lang="en-US" sz="1600" b="1" dirty="0"/>
              <a:t>easier to meet tight latency budgets</a:t>
            </a:r>
            <a:r>
              <a:rPr lang="en-US" sz="1600" dirty="0"/>
              <a:t> without changing the RTC stack.</a:t>
            </a: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defTabSz="5692775">
              <a:lnSpc>
                <a:spcPct val="150000"/>
              </a:lnSpc>
              <a:spcBef>
                <a:spcPct val="20000"/>
              </a:spcBef>
              <a:buFont typeface="Wingdings" panose="05000000000000000000" pitchFamily="2" charset="2"/>
              <a:buChar char="v"/>
              <a:defRPr/>
            </a:pPr>
            <a:endParaRPr lang="en-US" altLang="en-US" sz="2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dirty="0"/>
          </a:p>
        </p:txBody>
      </p:sp>
    </p:spTree>
    <p:extLst>
      <p:ext uri="{BB962C8B-B14F-4D97-AF65-F5344CB8AC3E}">
        <p14:creationId xmlns:p14="http://schemas.microsoft.com/office/powerpoint/2010/main" val="2946389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5283B-FBCC-9201-660C-ECDA6C939B1A}"/>
            </a:ext>
          </a:extLst>
        </p:cNvPr>
        <p:cNvGrpSpPr/>
        <p:nvPr/>
      </p:nvGrpSpPr>
      <p:grpSpPr>
        <a:xfrm>
          <a:off x="0" y="0"/>
          <a:ext cx="0" cy="0"/>
          <a:chOff x="0" y="0"/>
          <a:chExt cx="0" cy="0"/>
        </a:xfrm>
      </p:grpSpPr>
      <p:sp>
        <p:nvSpPr>
          <p:cNvPr id="27" name="Slide Number Placeholder 7">
            <a:extLst>
              <a:ext uri="{FF2B5EF4-FFF2-40B4-BE49-F238E27FC236}">
                <a16:creationId xmlns:a16="http://schemas.microsoft.com/office/drawing/2014/main" id="{BAB9D324-AC51-EC77-97D2-CA26CF080A6E}"/>
              </a:ext>
            </a:extLst>
          </p:cNvPr>
          <p:cNvSpPr>
            <a:spLocks noGrp="1"/>
          </p:cNvSpPr>
          <p:nvPr>
            <p:ph type="sldNum" sz="quarter" idx="4"/>
          </p:nvPr>
        </p:nvSpPr>
        <p:spPr>
          <a:xfrm>
            <a:off x="11286752" y="6494870"/>
            <a:ext cx="486149" cy="302805"/>
          </a:xfrm>
        </p:spPr>
        <p:txBody>
          <a:bodyPr/>
          <a:lstStyle/>
          <a:p>
            <a:pPr>
              <a:spcAft>
                <a:spcPts val="600"/>
              </a:spcAft>
            </a:pPr>
            <a:fld id="{2DA5447E-0822-1949-A150-34FFF811F168}" type="slidenum">
              <a:rPr lang="en-US" smtClean="0"/>
              <a:pPr>
                <a:spcAft>
                  <a:spcPts val="600"/>
                </a:spcAft>
              </a:pPr>
              <a:t>2</a:t>
            </a:fld>
            <a:endParaRPr lang="en-US"/>
          </a:p>
        </p:txBody>
      </p:sp>
      <p:sp>
        <p:nvSpPr>
          <p:cNvPr id="2" name="Title 1">
            <a:extLst>
              <a:ext uri="{FF2B5EF4-FFF2-40B4-BE49-F238E27FC236}">
                <a16:creationId xmlns:a16="http://schemas.microsoft.com/office/drawing/2014/main" id="{A08E59C1-6144-048E-635B-0EAAF5520AAC}"/>
              </a:ext>
            </a:extLst>
          </p:cNvPr>
          <p:cNvSpPr txBox="1">
            <a:spLocks/>
          </p:cNvSpPr>
          <p:nvPr/>
        </p:nvSpPr>
        <p:spPr>
          <a:xfrm>
            <a:off x="950976" y="1187378"/>
            <a:ext cx="10287000" cy="566928"/>
          </a:xfrm>
          <a:prstGeom prst="rect">
            <a:avLst/>
          </a:prstGeom>
        </p:spPr>
        <p:txBody>
          <a:bodyPr>
            <a:normAutofit/>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r>
              <a:rPr lang="en-US" dirty="0">
                <a:solidFill>
                  <a:srgbClr val="FF0000"/>
                </a:solidFill>
                <a:latin typeface="Times New Roman" panose="02020603050405020304" pitchFamily="18" charset="0"/>
                <a:ea typeface="SimSun" panose="02010600030101010101" pitchFamily="2" charset="-122"/>
              </a:rPr>
              <a:t>Why</a:t>
            </a:r>
            <a:r>
              <a:rPr lang="en-US" dirty="0">
                <a:latin typeface="Aptos" panose="020B0004020202020204" pitchFamily="34" charset="0"/>
                <a:ea typeface="Aptos" panose="020B0004020202020204" pitchFamily="34" charset="0"/>
                <a:cs typeface="Times New Roman" panose="02020603050405020304" pitchFamily="18" charset="0"/>
              </a:rPr>
              <a:t> </a:t>
            </a:r>
            <a:r>
              <a:rPr lang="en-US" dirty="0">
                <a:solidFill>
                  <a:srgbClr val="FF0000"/>
                </a:solidFill>
                <a:latin typeface="Times New Roman" panose="02020603050405020304" pitchFamily="18" charset="0"/>
                <a:ea typeface="SimSun" panose="02010600030101010101" pitchFamily="2" charset="-122"/>
              </a:rPr>
              <a:t>Emergency Medical Services(EMS)</a:t>
            </a:r>
            <a:r>
              <a:rPr lang="en-US" dirty="0">
                <a:latin typeface="Aptos" panose="020B0004020202020204" pitchFamily="34" charset="0"/>
                <a:ea typeface="Aptos" panose="020B0004020202020204" pitchFamily="34" charset="0"/>
                <a:cs typeface="Times New Roman" panose="02020603050405020304" pitchFamily="18" charset="0"/>
              </a:rPr>
              <a:t> </a:t>
            </a:r>
            <a:r>
              <a:rPr lang="en-US" dirty="0">
                <a:solidFill>
                  <a:srgbClr val="FF0000"/>
                </a:solidFill>
                <a:latin typeface="Times New Roman" panose="02020603050405020304" pitchFamily="18" charset="0"/>
                <a:ea typeface="SimSun" panose="02010600030101010101" pitchFamily="2" charset="-122"/>
              </a:rPr>
              <a:t>Identification?</a:t>
            </a:r>
          </a:p>
          <a:p>
            <a:endParaRPr lang="en-US" dirty="0"/>
          </a:p>
        </p:txBody>
      </p:sp>
      <p:sp>
        <p:nvSpPr>
          <p:cNvPr id="3" name="TextBox 2">
            <a:extLst>
              <a:ext uri="{FF2B5EF4-FFF2-40B4-BE49-F238E27FC236}">
                <a16:creationId xmlns:a16="http://schemas.microsoft.com/office/drawing/2014/main" id="{DCDE5432-48D5-EC02-8567-5F5FC3793D65}"/>
              </a:ext>
            </a:extLst>
          </p:cNvPr>
          <p:cNvSpPr txBox="1"/>
          <p:nvPr/>
        </p:nvSpPr>
        <p:spPr>
          <a:xfrm>
            <a:off x="546980" y="1761245"/>
            <a:ext cx="4782945"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a:t>High risk to EMS crews:</a:t>
            </a:r>
            <a:r>
              <a:rPr lang="en-US" dirty="0"/>
              <a:t> 1,312 fatalities (1992–2011, NIOSH) and ~</a:t>
            </a:r>
            <a:r>
              <a:rPr lang="en-US" b="1" dirty="0"/>
              <a:t>4.8 crashes per 100k</a:t>
            </a:r>
            <a:r>
              <a:rPr lang="en-US" dirty="0"/>
              <a:t> responses.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Every minute counts:</a:t>
            </a:r>
            <a:r>
              <a:rPr lang="en-US" dirty="0"/>
              <a:t> Urban response is </a:t>
            </a:r>
            <a:r>
              <a:rPr lang="en-US" b="1" dirty="0"/>
              <a:t>8–14 min</a:t>
            </a:r>
            <a:r>
              <a:rPr lang="en-US" dirty="0"/>
              <a:t>; cutting </a:t>
            </a:r>
            <a:r>
              <a:rPr lang="en-US" b="1" dirty="0"/>
              <a:t>1 minute</a:t>
            </a:r>
            <a:r>
              <a:rPr lang="en-US" dirty="0"/>
              <a:t> could save </a:t>
            </a:r>
            <a:r>
              <a:rPr lang="en-US" b="1" dirty="0"/>
              <a:t>up to 10,000 lives/year</a:t>
            </a:r>
            <a:r>
              <a:rPr lang="en-US" dirty="0"/>
              <a:t> (NHTSA).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AV perception gap:</a:t>
            </a:r>
            <a:r>
              <a:rPr lang="en-US" dirty="0"/>
              <a:t> </a:t>
            </a:r>
            <a:r>
              <a:rPr lang="en-US" b="1" dirty="0"/>
              <a:t>&gt;50%</a:t>
            </a:r>
            <a:r>
              <a:rPr lang="en-US" dirty="0"/>
              <a:t> of AVs misidentify EMS vehicles in urban occlusion/low-visibility tests (2020 study).</a:t>
            </a:r>
            <a:endParaRPr lang="en-US" dirty="0">
              <a:latin typeface="Aptos" panose="020B000402020202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D6E7375D-D885-B02B-6DAB-6CEA3E1EA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112" y="1761245"/>
            <a:ext cx="5743908" cy="388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41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43CEB-D67F-C0AE-1260-C8E35FB8CB30}"/>
              </a:ext>
            </a:extLst>
          </p:cNvPr>
          <p:cNvSpPr>
            <a:spLocks noGrp="1"/>
          </p:cNvSpPr>
          <p:nvPr>
            <p:ph type="title"/>
          </p:nvPr>
        </p:nvSpPr>
        <p:spPr>
          <a:xfrm>
            <a:off x="3431529" y="2302536"/>
            <a:ext cx="4039313" cy="1510707"/>
          </a:xfrm>
        </p:spPr>
        <p:txBody>
          <a:bodyPr>
            <a:normAutofit/>
          </a:bodyPr>
          <a:lstStyle/>
          <a:p>
            <a:r>
              <a:rPr lang="en-US" sz="9600" dirty="0"/>
              <a:t>Q &amp; A</a:t>
            </a:r>
          </a:p>
        </p:txBody>
      </p:sp>
      <p:sp>
        <p:nvSpPr>
          <p:cNvPr id="49" name="Slide Number Placeholder 5">
            <a:extLst>
              <a:ext uri="{FF2B5EF4-FFF2-40B4-BE49-F238E27FC236}">
                <a16:creationId xmlns:a16="http://schemas.microsoft.com/office/drawing/2014/main" id="{4B9567B6-1F8C-7AD4-A7B2-508B21121F53}"/>
              </a:ext>
            </a:extLst>
          </p:cNvPr>
          <p:cNvSpPr>
            <a:spLocks noGrp="1"/>
          </p:cNvSpPr>
          <p:nvPr>
            <p:ph type="sldNum" sz="quarter" idx="4"/>
          </p:nvPr>
        </p:nvSpPr>
        <p:spPr>
          <a:xfrm>
            <a:off x="11286752" y="6494870"/>
            <a:ext cx="486149" cy="302805"/>
          </a:xfrm>
        </p:spPr>
        <p:txBody>
          <a:bodyPr/>
          <a:lstStyle/>
          <a:p>
            <a:pPr>
              <a:spcAft>
                <a:spcPts val="600"/>
              </a:spcAft>
            </a:pPr>
            <a:fld id="{2DA5447E-0822-1949-A150-34FFF811F168}" type="slidenum">
              <a:rPr lang="en-US" smtClean="0"/>
              <a:pPr>
                <a:spcAft>
                  <a:spcPts val="600"/>
                </a:spcAft>
              </a:pPr>
              <a:t>20</a:t>
            </a:fld>
            <a:endParaRPr lang="en-US"/>
          </a:p>
        </p:txBody>
      </p:sp>
      <p:sp>
        <p:nvSpPr>
          <p:cNvPr id="7" name="Slide Number Placeholder 6" hidden="1">
            <a:extLst>
              <a:ext uri="{FF2B5EF4-FFF2-40B4-BE49-F238E27FC236}">
                <a16:creationId xmlns:a16="http://schemas.microsoft.com/office/drawing/2014/main" id="{4F0429E1-4690-35E5-C62C-306228F4CF08}"/>
              </a:ext>
            </a:extLst>
          </p:cNvPr>
          <p:cNvSpPr>
            <a:spLocks noGrp="1"/>
          </p:cNvSpPr>
          <p:nvPr>
            <p:ph type="sldNum" sz="quarter" idx="4294967295"/>
          </p:nvPr>
        </p:nvSpPr>
        <p:spPr>
          <a:xfrm>
            <a:off x="11286752" y="6494870"/>
            <a:ext cx="486149" cy="302805"/>
          </a:xfrm>
        </p:spPr>
        <p:txBody>
          <a:bodyPr/>
          <a:lstStyle/>
          <a:p>
            <a:pPr>
              <a:spcAft>
                <a:spcPts val="600"/>
              </a:spcAft>
            </a:pPr>
            <a:fld id="{2DA5447E-0822-1949-A150-34FFF811F168}" type="slidenum">
              <a:rPr lang="en-US" smtClean="0"/>
              <a:pPr>
                <a:spcAft>
                  <a:spcPts val="600"/>
                </a:spcAft>
              </a:pPr>
              <a:t>20</a:t>
            </a:fld>
            <a:endParaRPr lang="en-US"/>
          </a:p>
        </p:txBody>
      </p:sp>
      <p:sp>
        <p:nvSpPr>
          <p:cNvPr id="28" name="Slide Number Placeholder 5" hidden="1">
            <a:extLst>
              <a:ext uri="{FF2B5EF4-FFF2-40B4-BE49-F238E27FC236}">
                <a16:creationId xmlns:a16="http://schemas.microsoft.com/office/drawing/2014/main" id="{BE313680-BE37-CE0B-4338-7C34F889BED5}"/>
              </a:ext>
            </a:extLst>
          </p:cNvPr>
          <p:cNvSpPr>
            <a:spLocks noGrp="1"/>
          </p:cNvSpPr>
          <p:nvPr>
            <p:ph type="sldNum" sz="quarter" idx="4294967295"/>
          </p:nvPr>
        </p:nvSpPr>
        <p:spPr>
          <a:xfrm>
            <a:off x="11286752" y="6494870"/>
            <a:ext cx="486149" cy="302805"/>
          </a:xfrm>
        </p:spPr>
        <p:txBody>
          <a:bodyPr/>
          <a:lstStyle/>
          <a:p>
            <a:pPr>
              <a:spcAft>
                <a:spcPts val="600"/>
              </a:spcAft>
            </a:pPr>
            <a:fld id="{2DA5447E-0822-1949-A150-34FFF811F168}" type="slidenum">
              <a:rPr lang="en-US" smtClean="0"/>
              <a:pPr>
                <a:spcAft>
                  <a:spcPts val="600"/>
                </a:spcAft>
              </a:pPr>
              <a:t>20</a:t>
            </a:fld>
            <a:endParaRPr lang="en-US"/>
          </a:p>
        </p:txBody>
      </p:sp>
    </p:spTree>
    <p:extLst>
      <p:ext uri="{BB962C8B-B14F-4D97-AF65-F5344CB8AC3E}">
        <p14:creationId xmlns:p14="http://schemas.microsoft.com/office/powerpoint/2010/main" val="414845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7">
            <a:extLst>
              <a:ext uri="{FF2B5EF4-FFF2-40B4-BE49-F238E27FC236}">
                <a16:creationId xmlns:a16="http://schemas.microsoft.com/office/drawing/2014/main" id="{F4C371C5-106C-94A2-77FC-A4343E1A2A00}"/>
              </a:ext>
            </a:extLst>
          </p:cNvPr>
          <p:cNvSpPr>
            <a:spLocks noGrp="1"/>
          </p:cNvSpPr>
          <p:nvPr>
            <p:ph type="sldNum" sz="quarter" idx="4"/>
          </p:nvPr>
        </p:nvSpPr>
        <p:spPr>
          <a:xfrm>
            <a:off x="11286752" y="6494870"/>
            <a:ext cx="486149" cy="302805"/>
          </a:xfrm>
        </p:spPr>
        <p:txBody>
          <a:bodyPr/>
          <a:lstStyle/>
          <a:p>
            <a:pPr>
              <a:spcAft>
                <a:spcPts val="600"/>
              </a:spcAft>
            </a:pPr>
            <a:fld id="{2DA5447E-0822-1949-A150-34FFF811F168}" type="slidenum">
              <a:rPr lang="en-US" smtClean="0"/>
              <a:pPr>
                <a:spcAft>
                  <a:spcPts val="600"/>
                </a:spcAft>
              </a:pPr>
              <a:t>3</a:t>
            </a:fld>
            <a:endParaRPr lang="en-US"/>
          </a:p>
        </p:txBody>
      </p:sp>
      <p:sp>
        <p:nvSpPr>
          <p:cNvPr id="2" name="Title 1">
            <a:extLst>
              <a:ext uri="{FF2B5EF4-FFF2-40B4-BE49-F238E27FC236}">
                <a16:creationId xmlns:a16="http://schemas.microsoft.com/office/drawing/2014/main" id="{CB2CAF85-C3E0-FFCA-5AE6-E5F293BC16E8}"/>
              </a:ext>
            </a:extLst>
          </p:cNvPr>
          <p:cNvSpPr txBox="1">
            <a:spLocks/>
          </p:cNvSpPr>
          <p:nvPr/>
        </p:nvSpPr>
        <p:spPr>
          <a:xfrm>
            <a:off x="950976" y="1187378"/>
            <a:ext cx="10287000" cy="566928"/>
          </a:xfrm>
          <a:prstGeom prst="rect">
            <a:avLst/>
          </a:prstGeom>
        </p:spPr>
        <p:txBody>
          <a:bodyPr>
            <a:normAutofit/>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r>
              <a:rPr lang="en-US" dirty="0">
                <a:solidFill>
                  <a:schemeClr val="tx1">
                    <a:lumMod val="50000"/>
                  </a:schemeClr>
                </a:solidFill>
                <a:latin typeface="Arial" panose="020B0604020202020204" pitchFamily="34" charset="0"/>
                <a:cs typeface="Arial" panose="020B0604020202020204" pitchFamily="34" charset="0"/>
              </a:rPr>
              <a:t>Current Challenges with the EMS Identification:</a:t>
            </a:r>
            <a:endParaRPr lang="en-US" b="0" dirty="0">
              <a:solidFill>
                <a:schemeClr val="tx1">
                  <a:lumMod val="50000"/>
                </a:schemeClr>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D47030FA-0678-2C21-625C-93B149E42515}"/>
              </a:ext>
            </a:extLst>
          </p:cNvPr>
          <p:cNvSpPr txBox="1"/>
          <p:nvPr/>
        </p:nvSpPr>
        <p:spPr>
          <a:xfrm>
            <a:off x="846404" y="1969982"/>
            <a:ext cx="4902643" cy="3539430"/>
          </a:xfrm>
          <a:prstGeom prst="rect">
            <a:avLst/>
          </a:prstGeom>
          <a:noFill/>
        </p:spPr>
        <p:txBody>
          <a:bodyPr wrap="square" rtlCol="0">
            <a:spAutoFit/>
          </a:bodyPr>
          <a:lstStyle/>
          <a:p>
            <a:pPr marL="742950" lvl="1" indent="-285750">
              <a:buFont typeface="+mj-lt"/>
              <a:buAutoNum type="arabicPeriod"/>
            </a:pPr>
            <a:r>
              <a:rPr lang="en-US" sz="1600" b="1" dirty="0"/>
              <a:t>Data gap &amp; labels:</a:t>
            </a:r>
            <a:r>
              <a:rPr lang="en-US" sz="1600" dirty="0"/>
              <a:t> Public datasets lack EMS examples, often with </a:t>
            </a:r>
            <a:r>
              <a:rPr lang="en-US" sz="1600" b="1" dirty="0"/>
              <a:t>no distinct EMS class</a:t>
            </a:r>
            <a:r>
              <a:rPr lang="en-US" sz="1600" dirty="0"/>
              <a:t> and </a:t>
            </a:r>
            <a:r>
              <a:rPr lang="en-US" sz="1600" b="1" dirty="0"/>
              <a:t>imbalanced/inconsistent annotations</a:t>
            </a:r>
            <a:r>
              <a:rPr lang="en-US" sz="1600" dirty="0"/>
              <a:t>.</a:t>
            </a:r>
          </a:p>
          <a:p>
            <a:pPr marL="742950" lvl="1" indent="-285750">
              <a:buFont typeface="+mj-lt"/>
              <a:buAutoNum type="arabicPeriod"/>
            </a:pPr>
            <a:endParaRPr lang="en-US" sz="1600" dirty="0"/>
          </a:p>
          <a:p>
            <a:pPr marL="742950" lvl="1" indent="-285750">
              <a:buFont typeface="+mj-lt"/>
              <a:buAutoNum type="arabicPeriod"/>
            </a:pPr>
            <a:r>
              <a:rPr lang="en-US" sz="1600" b="1" dirty="0"/>
              <a:t>Model blindness:</a:t>
            </a:r>
            <a:r>
              <a:rPr lang="en-US" sz="1600" dirty="0"/>
              <a:t> Too few EMS samples in training → weights don’t learn EMS features → </a:t>
            </a:r>
            <a:r>
              <a:rPr lang="en-US" sz="1600" b="1" dirty="0"/>
              <a:t>misses/misclassifications</a:t>
            </a:r>
            <a:r>
              <a:rPr lang="en-US" sz="1600" dirty="0"/>
              <a:t>.</a:t>
            </a:r>
          </a:p>
          <a:p>
            <a:pPr marL="742950" lvl="1" indent="-285750">
              <a:buFont typeface="+mj-lt"/>
              <a:buAutoNum type="arabicPeriod"/>
            </a:pPr>
            <a:endParaRPr lang="en-US" sz="1600" dirty="0"/>
          </a:p>
          <a:p>
            <a:pPr marL="742950" lvl="1" indent="-285750">
              <a:buFont typeface="+mj-lt"/>
              <a:buAutoNum type="arabicPeriod"/>
            </a:pPr>
            <a:r>
              <a:rPr lang="en-US" sz="1600" b="1" dirty="0"/>
              <a:t>Perception limits &amp; fix:</a:t>
            </a:r>
            <a:r>
              <a:rPr lang="en-US" sz="1600" dirty="0"/>
              <a:t> Forward-only FOV misses EMS from cross-traffic/behind; add multi-view sensing and </a:t>
            </a:r>
            <a:r>
              <a:rPr lang="en-US" sz="1600" b="1" dirty="0"/>
              <a:t>siren/audio cues</a:t>
            </a:r>
            <a:r>
              <a:rPr lang="en-US" sz="1600" dirty="0"/>
              <a:t> to trigger reliable detection.</a:t>
            </a:r>
            <a:endParaRPr lang="en-US" sz="1600" dirty="0">
              <a:solidFill>
                <a:srgbClr val="000000"/>
              </a:solidFill>
              <a:latin typeface="Arial" panose="020B0604020202020204" pitchFamily="34" charset="0"/>
              <a:cs typeface="Arial" panose="020B0604020202020204" pitchFamily="34" charset="0"/>
            </a:endParaRPr>
          </a:p>
          <a:p>
            <a:pPr marL="742950" lvl="1" indent="-285750">
              <a:buFont typeface="+mj-lt"/>
              <a:buAutoNum type="arabicPeriod"/>
            </a:pPr>
            <a:endParaRPr lang="en-US" sz="1600" dirty="0">
              <a:solidFill>
                <a:srgbClr val="000000"/>
              </a:solidFill>
              <a:latin typeface="Arial" panose="020B0604020202020204" pitchFamily="34" charset="0"/>
              <a:cs typeface="Arial" panose="020B0604020202020204" pitchFamily="34" charset="0"/>
            </a:endParaRPr>
          </a:p>
        </p:txBody>
      </p:sp>
      <p:pic>
        <p:nvPicPr>
          <p:cNvPr id="4" name="Picture 3" descr="A graph of data with red and blue lines&#10;&#10;Description automatically generated">
            <a:extLst>
              <a:ext uri="{FF2B5EF4-FFF2-40B4-BE49-F238E27FC236}">
                <a16:creationId xmlns:a16="http://schemas.microsoft.com/office/drawing/2014/main" id="{A4A2A729-821F-F9A2-9408-90B72E21764D}"/>
              </a:ext>
            </a:extLst>
          </p:cNvPr>
          <p:cNvPicPr>
            <a:picLocks noChangeAspect="1"/>
          </p:cNvPicPr>
          <p:nvPr/>
        </p:nvPicPr>
        <p:blipFill>
          <a:blip r:embed="rId3"/>
          <a:stretch>
            <a:fillRect/>
          </a:stretch>
        </p:blipFill>
        <p:spPr>
          <a:xfrm>
            <a:off x="6142762" y="1682885"/>
            <a:ext cx="5387064" cy="4367040"/>
          </a:xfrm>
          <a:prstGeom prst="rect">
            <a:avLst/>
          </a:prstGeom>
        </p:spPr>
      </p:pic>
    </p:spTree>
    <p:extLst>
      <p:ext uri="{BB962C8B-B14F-4D97-AF65-F5344CB8AC3E}">
        <p14:creationId xmlns:p14="http://schemas.microsoft.com/office/powerpoint/2010/main" val="1477317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A54A7-FED9-302B-C71D-E31458FBA004}"/>
            </a:ext>
          </a:extLst>
        </p:cNvPr>
        <p:cNvGrpSpPr/>
        <p:nvPr/>
      </p:nvGrpSpPr>
      <p:grpSpPr>
        <a:xfrm>
          <a:off x="0" y="0"/>
          <a:ext cx="0" cy="0"/>
          <a:chOff x="0" y="0"/>
          <a:chExt cx="0" cy="0"/>
        </a:xfrm>
      </p:grpSpPr>
      <p:sp>
        <p:nvSpPr>
          <p:cNvPr id="27" name="Slide Number Placeholder 7">
            <a:extLst>
              <a:ext uri="{FF2B5EF4-FFF2-40B4-BE49-F238E27FC236}">
                <a16:creationId xmlns:a16="http://schemas.microsoft.com/office/drawing/2014/main" id="{A663AB08-CFAE-A15A-DFBA-CF868AF66FE5}"/>
              </a:ext>
            </a:extLst>
          </p:cNvPr>
          <p:cNvSpPr>
            <a:spLocks noGrp="1"/>
          </p:cNvSpPr>
          <p:nvPr>
            <p:ph type="sldNum" sz="quarter" idx="4"/>
          </p:nvPr>
        </p:nvSpPr>
        <p:spPr>
          <a:xfrm>
            <a:off x="11286752" y="6494870"/>
            <a:ext cx="486149" cy="302805"/>
          </a:xfrm>
        </p:spPr>
        <p:txBody>
          <a:bodyPr/>
          <a:lstStyle/>
          <a:p>
            <a:pPr>
              <a:spcAft>
                <a:spcPts val="600"/>
              </a:spcAft>
            </a:pPr>
            <a:fld id="{2DA5447E-0822-1949-A150-34FFF811F168}" type="slidenum">
              <a:rPr lang="en-US" smtClean="0"/>
              <a:pPr>
                <a:spcAft>
                  <a:spcPts val="600"/>
                </a:spcAft>
              </a:pPr>
              <a:t>4</a:t>
            </a:fld>
            <a:endParaRPr lang="en-US"/>
          </a:p>
        </p:txBody>
      </p:sp>
      <p:sp>
        <p:nvSpPr>
          <p:cNvPr id="2" name="Title 1">
            <a:extLst>
              <a:ext uri="{FF2B5EF4-FFF2-40B4-BE49-F238E27FC236}">
                <a16:creationId xmlns:a16="http://schemas.microsoft.com/office/drawing/2014/main" id="{478459E4-CC85-6E1F-148C-A8318974C7E8}"/>
              </a:ext>
            </a:extLst>
          </p:cNvPr>
          <p:cNvSpPr txBox="1">
            <a:spLocks/>
          </p:cNvSpPr>
          <p:nvPr/>
        </p:nvSpPr>
        <p:spPr>
          <a:xfrm>
            <a:off x="950976" y="1083363"/>
            <a:ext cx="10287000" cy="567985"/>
          </a:xfrm>
          <a:prstGeom prst="rect">
            <a:avLst/>
          </a:prstGeom>
        </p:spPr>
        <p:txBody>
          <a:bodyPr>
            <a:normAutofit fontScale="70000" lnSpcReduction="20000"/>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endParaRPr lang="en-US" dirty="0">
              <a:solidFill>
                <a:srgbClr val="FF0000"/>
              </a:solidFill>
              <a:latin typeface="Arial" panose="020B0604020202020204" pitchFamily="34" charset="0"/>
              <a:ea typeface="SimSun" panose="02010600030101010101" pitchFamily="2" charset="-122"/>
              <a:cs typeface="Arial" panose="020B0604020202020204" pitchFamily="34" charset="0"/>
            </a:endParaRPr>
          </a:p>
          <a:p>
            <a:r>
              <a:rPr lang="en-US" dirty="0"/>
              <a:t>Fixing EMS Data Scarcity (CARLA → KITTI)</a:t>
            </a:r>
            <a:endParaRPr lang="en-US" dirty="0">
              <a:solidFill>
                <a:srgbClr val="FF0000"/>
              </a:solidFill>
              <a:latin typeface="Arial" panose="020B0604020202020204" pitchFamily="34" charset="0"/>
              <a:ea typeface="SimSun" panose="02010600030101010101" pitchFamily="2" charset="-122"/>
              <a:cs typeface="Arial" panose="020B0604020202020204" pitchFamily="34" charset="0"/>
            </a:endParaRPr>
          </a:p>
          <a:p>
            <a:endParaRPr lang="en-US" dirty="0"/>
          </a:p>
        </p:txBody>
      </p:sp>
      <p:sp>
        <p:nvSpPr>
          <p:cNvPr id="9" name="Thought Bubble: Cloud 8">
            <a:extLst>
              <a:ext uri="{FF2B5EF4-FFF2-40B4-BE49-F238E27FC236}">
                <a16:creationId xmlns:a16="http://schemas.microsoft.com/office/drawing/2014/main" id="{8512E6F5-C515-DD3C-EEC6-19FF3EF166B2}"/>
              </a:ext>
            </a:extLst>
          </p:cNvPr>
          <p:cNvSpPr/>
          <p:nvPr/>
        </p:nvSpPr>
        <p:spPr>
          <a:xfrm>
            <a:off x="9771321" y="1495561"/>
            <a:ext cx="2200100" cy="1893893"/>
          </a:xfrm>
          <a:prstGeom prst="cloudCallout">
            <a:avLst>
              <a:gd name="adj1" fmla="val -36914"/>
              <a:gd name="adj2" fmla="val 72044"/>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0000"/>
                </a:solidFill>
              </a:rPr>
              <a:t>Society,</a:t>
            </a:r>
          </a:p>
          <a:p>
            <a:r>
              <a:rPr lang="en-US" dirty="0">
                <a:solidFill>
                  <a:srgbClr val="000000"/>
                </a:solidFill>
              </a:rPr>
              <a:t>Road Safety, Economic</a:t>
            </a:r>
          </a:p>
          <a:p>
            <a:r>
              <a:rPr lang="en-US" dirty="0">
                <a:solidFill>
                  <a:srgbClr val="000000"/>
                </a:solidFill>
              </a:rPr>
              <a:t>Impact? </a:t>
            </a:r>
          </a:p>
        </p:txBody>
      </p:sp>
      <p:pic>
        <p:nvPicPr>
          <p:cNvPr id="10" name="Graphic 9" descr="Head with gears with solid fill">
            <a:extLst>
              <a:ext uri="{FF2B5EF4-FFF2-40B4-BE49-F238E27FC236}">
                <a16:creationId xmlns:a16="http://schemas.microsoft.com/office/drawing/2014/main" id="{80DC8F5E-66C8-32CD-C088-B8B771C90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0479" y="3958756"/>
            <a:ext cx="2019347" cy="1815881"/>
          </a:xfrm>
          <a:prstGeom prst="rect">
            <a:avLst/>
          </a:prstGeom>
        </p:spPr>
      </p:pic>
      <p:sp>
        <p:nvSpPr>
          <p:cNvPr id="5" name="TextBox 4">
            <a:extLst>
              <a:ext uri="{FF2B5EF4-FFF2-40B4-BE49-F238E27FC236}">
                <a16:creationId xmlns:a16="http://schemas.microsoft.com/office/drawing/2014/main" id="{AFB99C79-95D9-8156-869A-594BFC44D921}"/>
              </a:ext>
            </a:extLst>
          </p:cNvPr>
          <p:cNvSpPr txBox="1"/>
          <p:nvPr/>
        </p:nvSpPr>
        <p:spPr>
          <a:xfrm>
            <a:off x="915623" y="1768102"/>
            <a:ext cx="8438640" cy="3108543"/>
          </a:xfrm>
          <a:prstGeom prst="rect">
            <a:avLst/>
          </a:prstGeom>
          <a:noFill/>
        </p:spPr>
        <p:txBody>
          <a:bodyPr wrap="square">
            <a:spAutoFit/>
          </a:bodyPr>
          <a:lstStyle/>
          <a:p>
            <a:endParaRPr lang="en-US" sz="2800" b="1" dirty="0"/>
          </a:p>
          <a:p>
            <a:pPr marL="457200" indent="-457200">
              <a:buFont typeface="Wingdings" panose="05000000000000000000" pitchFamily="2" charset="2"/>
              <a:buChar char="Ø"/>
            </a:pPr>
            <a:r>
              <a:rPr lang="en-US" sz="2400" b="1" dirty="0"/>
              <a:t>Simulate EMS-rich scenes (CARLA)</a:t>
            </a:r>
            <a:endParaRPr lang="en-US" sz="2400" dirty="0"/>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b="1" dirty="0"/>
              <a:t>Auto-label EMS objects</a:t>
            </a:r>
            <a:endParaRPr lang="en-US" sz="2400" dirty="0"/>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b="1" dirty="0"/>
              <a:t>Package in KITTI (with calibration)</a:t>
            </a:r>
            <a:endParaRPr lang="en-US" sz="2400" dirty="0"/>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b="1" dirty="0"/>
              <a:t>Train &amp; Validate</a:t>
            </a:r>
            <a:endParaRPr lang="en-US" sz="2400" dirty="0"/>
          </a:p>
        </p:txBody>
      </p:sp>
    </p:spTree>
    <p:extLst>
      <p:ext uri="{BB962C8B-B14F-4D97-AF65-F5344CB8AC3E}">
        <p14:creationId xmlns:p14="http://schemas.microsoft.com/office/powerpoint/2010/main" val="3360813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1472-42E7-32FA-1F2E-3FF701A09CF4}"/>
              </a:ext>
            </a:extLst>
          </p:cNvPr>
          <p:cNvSpPr>
            <a:spLocks noGrp="1"/>
          </p:cNvSpPr>
          <p:nvPr>
            <p:ph type="title"/>
          </p:nvPr>
        </p:nvSpPr>
        <p:spPr>
          <a:xfrm>
            <a:off x="950976" y="1187378"/>
            <a:ext cx="10287000" cy="566928"/>
          </a:xfrm>
        </p:spPr>
        <p:txBody>
          <a:bodyPr>
            <a:normAutofit/>
          </a:bodyPr>
          <a:lstStyle/>
          <a:p>
            <a:r>
              <a:rPr lang="en-US" dirty="0"/>
              <a:t>Previous Approaches — Data Generation</a:t>
            </a:r>
          </a:p>
        </p:txBody>
      </p:sp>
      <p:sp>
        <p:nvSpPr>
          <p:cNvPr id="8" name="Slide Number Placeholder 7">
            <a:extLst>
              <a:ext uri="{FF2B5EF4-FFF2-40B4-BE49-F238E27FC236}">
                <a16:creationId xmlns:a16="http://schemas.microsoft.com/office/drawing/2014/main" id="{4C9D1553-69C2-9E01-510C-18C3398B330A}"/>
              </a:ext>
            </a:extLst>
          </p:cNvPr>
          <p:cNvSpPr>
            <a:spLocks noGrp="1"/>
          </p:cNvSpPr>
          <p:nvPr>
            <p:ph type="sldNum" sz="quarter" idx="4"/>
          </p:nvPr>
        </p:nvSpPr>
        <p:spPr>
          <a:xfrm>
            <a:off x="11286752" y="6494870"/>
            <a:ext cx="486149" cy="302805"/>
          </a:xfrm>
        </p:spPr>
        <p:txBody>
          <a:bodyPr anchor="ctr">
            <a:normAutofit/>
          </a:bodyPr>
          <a:lstStyle/>
          <a:p>
            <a:pPr>
              <a:lnSpc>
                <a:spcPct val="90000"/>
              </a:lnSpc>
              <a:spcAft>
                <a:spcPts val="600"/>
              </a:spcAft>
            </a:pPr>
            <a:fld id="{2DA5447E-0822-1949-A150-34FFF811F168}" type="slidenum">
              <a:rPr lang="en-US" smtClean="0"/>
              <a:pPr>
                <a:lnSpc>
                  <a:spcPct val="90000"/>
                </a:lnSpc>
                <a:spcAft>
                  <a:spcPts val="600"/>
                </a:spcAft>
              </a:pPr>
              <a:t>5</a:t>
            </a:fld>
            <a:endParaRPr lang="en-US"/>
          </a:p>
        </p:txBody>
      </p:sp>
      <p:sp>
        <p:nvSpPr>
          <p:cNvPr id="3" name="Content Placeholder 2">
            <a:extLst>
              <a:ext uri="{FF2B5EF4-FFF2-40B4-BE49-F238E27FC236}">
                <a16:creationId xmlns:a16="http://schemas.microsoft.com/office/drawing/2014/main" id="{2A5F354D-7778-950F-85B4-A099BA2EBED7}"/>
              </a:ext>
            </a:extLst>
          </p:cNvPr>
          <p:cNvSpPr txBox="1">
            <a:spLocks/>
          </p:cNvSpPr>
          <p:nvPr/>
        </p:nvSpPr>
        <p:spPr>
          <a:xfrm>
            <a:off x="546980" y="1707204"/>
            <a:ext cx="5917616" cy="4693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692775">
              <a:spcBef>
                <a:spcPct val="20000"/>
              </a:spcBef>
              <a:buNone/>
              <a:defRPr/>
            </a:pPr>
            <a:endParaRPr lang="en-US" sz="1400" b="1" dirty="0"/>
          </a:p>
          <a:p>
            <a:pPr marL="0" indent="0" defTabSz="5692775">
              <a:spcBef>
                <a:spcPct val="20000"/>
              </a:spcBef>
              <a:buNone/>
              <a:defRPr/>
            </a:pPr>
            <a:r>
              <a:rPr lang="en-US" sz="1400" b="1" dirty="0"/>
              <a:t>Physics-based simulation</a:t>
            </a:r>
            <a:r>
              <a:rPr lang="en-US" sz="1400" dirty="0"/>
              <a:t> in various engines; realism &amp; exact replication can be hard.</a:t>
            </a:r>
          </a:p>
          <a:p>
            <a:pPr marL="0" indent="0" defTabSz="5692775">
              <a:spcBef>
                <a:spcPct val="20000"/>
              </a:spcBef>
              <a:buNone/>
              <a:defRPr/>
            </a:pPr>
            <a:endParaRPr lang="en-US" sz="1400" dirty="0"/>
          </a:p>
          <a:p>
            <a:pPr marL="0" indent="0" defTabSz="5692775">
              <a:spcBef>
                <a:spcPct val="20000"/>
              </a:spcBef>
              <a:buNone/>
              <a:defRPr/>
            </a:pPr>
            <a:r>
              <a:rPr lang="en-US" sz="1400" b="1" dirty="0"/>
              <a:t>GANs / neural rendering</a:t>
            </a:r>
            <a:r>
              <a:rPr lang="en-US" sz="1400" dirty="0"/>
              <a:t> learn distributions but need seed data and can be unstable.</a:t>
            </a:r>
          </a:p>
          <a:p>
            <a:pPr marL="0" indent="0" defTabSz="5692775">
              <a:spcBef>
                <a:spcPct val="20000"/>
              </a:spcBef>
              <a:buNone/>
              <a:defRPr/>
            </a:pPr>
            <a:endParaRPr lang="en-US" sz="1400" dirty="0"/>
          </a:p>
          <a:p>
            <a:pPr marL="0" indent="0" defTabSz="5692775">
              <a:spcBef>
                <a:spcPct val="20000"/>
              </a:spcBef>
              <a:buNone/>
              <a:defRPr/>
            </a:pPr>
            <a:r>
              <a:rPr lang="en-US" sz="1400" b="1" dirty="0"/>
              <a:t>Cut-paste compositing</a:t>
            </a:r>
            <a:r>
              <a:rPr lang="en-US" sz="1400" dirty="0"/>
              <a:t> is fast/cheap, but weak on scene context &amp; realism.</a:t>
            </a:r>
          </a:p>
          <a:p>
            <a:pPr marL="0" indent="0" defTabSz="5692775">
              <a:spcBef>
                <a:spcPct val="20000"/>
              </a:spcBef>
              <a:buNone/>
              <a:defRPr/>
            </a:pPr>
            <a:endParaRPr lang="en-US" sz="1400" dirty="0"/>
          </a:p>
          <a:p>
            <a:pPr marL="0" indent="0" defTabSz="5692775">
              <a:spcBef>
                <a:spcPct val="20000"/>
              </a:spcBef>
              <a:buNone/>
              <a:defRPr/>
            </a:pPr>
            <a:r>
              <a:rPr lang="en-US" sz="1400" b="1" dirty="0"/>
              <a:t>Notes:</a:t>
            </a:r>
            <a:r>
              <a:rPr lang="en-US" sz="1400" dirty="0"/>
              <a:t> “These generated data help, but they’re not targeted to EMS and often don’t give me controllable edge cases.”</a:t>
            </a:r>
            <a:endParaRPr lang="en-US" sz="1400" dirty="0">
              <a:latin typeface="Times New Roman" panose="02020603050405020304" pitchFamily="18" charset="0"/>
              <a:ea typeface="SimSun" panose="02010600030101010101" pitchFamily="2" charset="-122"/>
            </a:endParaRPr>
          </a:p>
        </p:txBody>
      </p:sp>
      <p:pic>
        <p:nvPicPr>
          <p:cNvPr id="4" name="Picture 3">
            <a:extLst>
              <a:ext uri="{FF2B5EF4-FFF2-40B4-BE49-F238E27FC236}">
                <a16:creationId xmlns:a16="http://schemas.microsoft.com/office/drawing/2014/main" id="{50B837CC-CEE6-DA4D-D36F-124AE5A729C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5000" contrast="25000"/>
                    </a14:imgEffect>
                  </a14:imgLayer>
                </a14:imgProps>
              </a:ext>
            </a:extLst>
          </a:blip>
          <a:stretch>
            <a:fillRect/>
          </a:stretch>
        </p:blipFill>
        <p:spPr>
          <a:xfrm>
            <a:off x="6522962" y="1558653"/>
            <a:ext cx="5488779" cy="4555182"/>
          </a:xfrm>
          <a:prstGeom prst="rect">
            <a:avLst/>
          </a:prstGeom>
        </p:spPr>
      </p:pic>
      <p:sp>
        <p:nvSpPr>
          <p:cNvPr id="5" name="TextBox 4">
            <a:extLst>
              <a:ext uri="{FF2B5EF4-FFF2-40B4-BE49-F238E27FC236}">
                <a16:creationId xmlns:a16="http://schemas.microsoft.com/office/drawing/2014/main" id="{13925790-78D4-B871-4BAF-1B69195469FC}"/>
              </a:ext>
            </a:extLst>
          </p:cNvPr>
          <p:cNvSpPr txBox="1"/>
          <p:nvPr/>
        </p:nvSpPr>
        <p:spPr>
          <a:xfrm>
            <a:off x="7447182" y="6173547"/>
            <a:ext cx="3839570" cy="261610"/>
          </a:xfrm>
          <a:prstGeom prst="rect">
            <a:avLst/>
          </a:prstGeom>
          <a:noFill/>
        </p:spPr>
        <p:txBody>
          <a:bodyPr wrap="square">
            <a:spAutoFit/>
          </a:bodyPr>
          <a:lstStyle/>
          <a:p>
            <a:r>
              <a:rPr lang="en-US" sz="1100" b="1" dirty="0"/>
              <a:t>Fig</a:t>
            </a:r>
            <a:r>
              <a:rPr lang="en-US" sz="1100" dirty="0"/>
              <a:t>: https://synthesis.ai/synthetic-data-guide/</a:t>
            </a:r>
          </a:p>
        </p:txBody>
      </p:sp>
    </p:spTree>
    <p:extLst>
      <p:ext uri="{BB962C8B-B14F-4D97-AF65-F5344CB8AC3E}">
        <p14:creationId xmlns:p14="http://schemas.microsoft.com/office/powerpoint/2010/main" val="778986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B6054-3580-BEB6-F9D2-A9D82C869FD3}"/>
              </a:ext>
            </a:extLst>
          </p:cNvPr>
          <p:cNvSpPr>
            <a:spLocks noGrp="1"/>
          </p:cNvSpPr>
          <p:nvPr>
            <p:ph type="title"/>
          </p:nvPr>
        </p:nvSpPr>
        <p:spPr>
          <a:xfrm>
            <a:off x="950976" y="1091644"/>
            <a:ext cx="10287000" cy="566928"/>
          </a:xfrm>
        </p:spPr>
        <p:txBody>
          <a:bodyPr>
            <a:normAutofit fontScale="90000"/>
          </a:bodyPr>
          <a:lstStyle/>
          <a:p>
            <a:r>
              <a:rPr lang="en-US" b="1" dirty="0"/>
              <a:t>Process Pipeline</a:t>
            </a:r>
            <a:br>
              <a:rPr lang="en-US" sz="1500" b="1" dirty="0"/>
            </a:br>
            <a:endParaRPr lang="en-US" sz="1500" dirty="0"/>
          </a:p>
        </p:txBody>
      </p:sp>
      <p:sp>
        <p:nvSpPr>
          <p:cNvPr id="7" name="Slide Number Placeholder 6">
            <a:extLst>
              <a:ext uri="{FF2B5EF4-FFF2-40B4-BE49-F238E27FC236}">
                <a16:creationId xmlns:a16="http://schemas.microsoft.com/office/drawing/2014/main" id="{486E6921-86A1-D5AA-FE66-C6DD63AD4DBE}"/>
              </a:ext>
            </a:extLst>
          </p:cNvPr>
          <p:cNvSpPr>
            <a:spLocks noGrp="1"/>
          </p:cNvSpPr>
          <p:nvPr>
            <p:ph type="sldNum" sz="quarter" idx="4"/>
          </p:nvPr>
        </p:nvSpPr>
        <p:spPr>
          <a:xfrm>
            <a:off x="11286752" y="6494870"/>
            <a:ext cx="486149" cy="302805"/>
          </a:xfrm>
        </p:spPr>
        <p:txBody>
          <a:bodyPr anchor="ctr">
            <a:normAutofit/>
          </a:bodyPr>
          <a:lstStyle/>
          <a:p>
            <a:pPr>
              <a:lnSpc>
                <a:spcPct val="90000"/>
              </a:lnSpc>
              <a:spcAft>
                <a:spcPts val="600"/>
              </a:spcAft>
            </a:pPr>
            <a:fld id="{2DA5447E-0822-1949-A150-34FFF811F168}" type="slidenum">
              <a:rPr lang="en-US" smtClean="0"/>
              <a:pPr>
                <a:lnSpc>
                  <a:spcPct val="90000"/>
                </a:lnSpc>
                <a:spcAft>
                  <a:spcPts val="600"/>
                </a:spcAft>
              </a:pPr>
              <a:t>6</a:t>
            </a:fld>
            <a:endParaRPr lang="en-US"/>
          </a:p>
        </p:txBody>
      </p:sp>
      <p:sp>
        <p:nvSpPr>
          <p:cNvPr id="2" name="Rectangle 1">
            <a:extLst>
              <a:ext uri="{FF2B5EF4-FFF2-40B4-BE49-F238E27FC236}">
                <a16:creationId xmlns:a16="http://schemas.microsoft.com/office/drawing/2014/main" id="{350B99AA-5753-4109-D49E-569795EF396B}"/>
              </a:ext>
            </a:extLst>
          </p:cNvPr>
          <p:cNvSpPr/>
          <p:nvPr/>
        </p:nvSpPr>
        <p:spPr>
          <a:xfrm>
            <a:off x="985303" y="2435137"/>
            <a:ext cx="1090434"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CARLA</a:t>
            </a:r>
          </a:p>
        </p:txBody>
      </p:sp>
      <p:sp>
        <p:nvSpPr>
          <p:cNvPr id="3" name="Rectangle 2">
            <a:extLst>
              <a:ext uri="{FF2B5EF4-FFF2-40B4-BE49-F238E27FC236}">
                <a16:creationId xmlns:a16="http://schemas.microsoft.com/office/drawing/2014/main" id="{5EABDF4D-9A62-AD0F-F515-A116B960AF71}"/>
              </a:ext>
            </a:extLst>
          </p:cNvPr>
          <p:cNvSpPr/>
          <p:nvPr/>
        </p:nvSpPr>
        <p:spPr>
          <a:xfrm>
            <a:off x="2519082" y="2435136"/>
            <a:ext cx="1554153"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Sensors</a:t>
            </a:r>
          </a:p>
          <a:p>
            <a:pPr algn="ctr"/>
            <a:r>
              <a:rPr lang="en-US" dirty="0"/>
              <a:t>(RGB/LiDAR</a:t>
            </a:r>
          </a:p>
        </p:txBody>
      </p:sp>
      <p:sp>
        <p:nvSpPr>
          <p:cNvPr id="5" name="Rectangle 4">
            <a:extLst>
              <a:ext uri="{FF2B5EF4-FFF2-40B4-BE49-F238E27FC236}">
                <a16:creationId xmlns:a16="http://schemas.microsoft.com/office/drawing/2014/main" id="{D3AB3DEB-46AC-4DAD-EE58-7D30CC6F50C5}"/>
              </a:ext>
            </a:extLst>
          </p:cNvPr>
          <p:cNvSpPr/>
          <p:nvPr/>
        </p:nvSpPr>
        <p:spPr>
          <a:xfrm>
            <a:off x="5880032" y="2453928"/>
            <a:ext cx="1090434"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Calib</a:t>
            </a:r>
          </a:p>
        </p:txBody>
      </p:sp>
      <p:sp>
        <p:nvSpPr>
          <p:cNvPr id="8" name="Rectangle 7">
            <a:extLst>
              <a:ext uri="{FF2B5EF4-FFF2-40B4-BE49-F238E27FC236}">
                <a16:creationId xmlns:a16="http://schemas.microsoft.com/office/drawing/2014/main" id="{DD5F024C-AA24-C46F-7A22-C831F0E9FD1F}"/>
              </a:ext>
            </a:extLst>
          </p:cNvPr>
          <p:cNvSpPr/>
          <p:nvPr/>
        </p:nvSpPr>
        <p:spPr>
          <a:xfrm>
            <a:off x="4427751" y="2440026"/>
            <a:ext cx="1090434"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KITTI</a:t>
            </a:r>
          </a:p>
        </p:txBody>
      </p:sp>
      <p:sp>
        <p:nvSpPr>
          <p:cNvPr id="9" name="Rectangle 8">
            <a:extLst>
              <a:ext uri="{FF2B5EF4-FFF2-40B4-BE49-F238E27FC236}">
                <a16:creationId xmlns:a16="http://schemas.microsoft.com/office/drawing/2014/main" id="{8DFB5949-352D-EE35-63F8-133E4FE785DF}"/>
              </a:ext>
            </a:extLst>
          </p:cNvPr>
          <p:cNvSpPr/>
          <p:nvPr/>
        </p:nvSpPr>
        <p:spPr>
          <a:xfrm>
            <a:off x="7214959" y="2458818"/>
            <a:ext cx="1420498"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MMDet3D</a:t>
            </a:r>
          </a:p>
        </p:txBody>
      </p:sp>
      <p:sp>
        <p:nvSpPr>
          <p:cNvPr id="10" name="Rectangle 9">
            <a:extLst>
              <a:ext uri="{FF2B5EF4-FFF2-40B4-BE49-F238E27FC236}">
                <a16:creationId xmlns:a16="http://schemas.microsoft.com/office/drawing/2014/main" id="{C7120C84-68D3-2FE0-4E0C-326FF47C7FC8}"/>
              </a:ext>
            </a:extLst>
          </p:cNvPr>
          <p:cNvSpPr/>
          <p:nvPr/>
        </p:nvSpPr>
        <p:spPr>
          <a:xfrm>
            <a:off x="8971227" y="2463324"/>
            <a:ext cx="1090434"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a:t>
            </a:r>
          </a:p>
        </p:txBody>
      </p:sp>
      <p:sp>
        <p:nvSpPr>
          <p:cNvPr id="11" name="Rectangle 10">
            <a:extLst>
              <a:ext uri="{FF2B5EF4-FFF2-40B4-BE49-F238E27FC236}">
                <a16:creationId xmlns:a16="http://schemas.microsoft.com/office/drawing/2014/main" id="{1A2B2905-2005-5281-2206-5CA274AE6653}"/>
              </a:ext>
            </a:extLst>
          </p:cNvPr>
          <p:cNvSpPr/>
          <p:nvPr/>
        </p:nvSpPr>
        <p:spPr>
          <a:xfrm>
            <a:off x="10427894" y="2463324"/>
            <a:ext cx="1090434"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Eval</a:t>
            </a:r>
          </a:p>
        </p:txBody>
      </p:sp>
      <p:cxnSp>
        <p:nvCxnSpPr>
          <p:cNvPr id="13" name="Straight Arrow Connector 12">
            <a:extLst>
              <a:ext uri="{FF2B5EF4-FFF2-40B4-BE49-F238E27FC236}">
                <a16:creationId xmlns:a16="http://schemas.microsoft.com/office/drawing/2014/main" id="{05CEDA91-51CC-DDB7-9217-D4ECCC9DFAAC}"/>
              </a:ext>
            </a:extLst>
          </p:cNvPr>
          <p:cNvCxnSpPr>
            <a:cxnSpLocks/>
            <a:stCxn id="2" idx="3"/>
            <a:endCxn id="3" idx="1"/>
          </p:cNvCxnSpPr>
          <p:nvPr/>
        </p:nvCxnSpPr>
        <p:spPr>
          <a:xfrm flipV="1">
            <a:off x="2075737" y="2784760"/>
            <a:ext cx="443345"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2BE126B-3C7C-D867-F07F-8AFAB6B50ECA}"/>
              </a:ext>
            </a:extLst>
          </p:cNvPr>
          <p:cNvCxnSpPr>
            <a:cxnSpLocks/>
            <a:stCxn id="3" idx="3"/>
            <a:endCxn id="8" idx="1"/>
          </p:cNvCxnSpPr>
          <p:nvPr/>
        </p:nvCxnSpPr>
        <p:spPr>
          <a:xfrm>
            <a:off x="4073235" y="2784760"/>
            <a:ext cx="354516" cy="4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996590-71F4-B856-1D48-71C109F2B757}"/>
              </a:ext>
            </a:extLst>
          </p:cNvPr>
          <p:cNvCxnSpPr>
            <a:cxnSpLocks/>
            <a:stCxn id="8" idx="3"/>
            <a:endCxn id="5" idx="1"/>
          </p:cNvCxnSpPr>
          <p:nvPr/>
        </p:nvCxnSpPr>
        <p:spPr>
          <a:xfrm>
            <a:off x="5518185" y="2789650"/>
            <a:ext cx="361847" cy="139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28CA20-38BE-3208-0B3D-25B63579AA14}"/>
              </a:ext>
            </a:extLst>
          </p:cNvPr>
          <p:cNvCxnSpPr>
            <a:cxnSpLocks/>
            <a:stCxn id="5" idx="3"/>
            <a:endCxn id="9" idx="1"/>
          </p:cNvCxnSpPr>
          <p:nvPr/>
        </p:nvCxnSpPr>
        <p:spPr>
          <a:xfrm>
            <a:off x="6970466" y="2803552"/>
            <a:ext cx="244493" cy="4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B82281-B90F-E760-C376-C96A4FA983B2}"/>
              </a:ext>
            </a:extLst>
          </p:cNvPr>
          <p:cNvCxnSpPr>
            <a:cxnSpLocks/>
            <a:stCxn id="9" idx="3"/>
            <a:endCxn id="10" idx="1"/>
          </p:cNvCxnSpPr>
          <p:nvPr/>
        </p:nvCxnSpPr>
        <p:spPr>
          <a:xfrm>
            <a:off x="8635457" y="2808442"/>
            <a:ext cx="335770" cy="450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CBCEDA-C1BB-7FB5-FFA2-6575E69560AE}"/>
              </a:ext>
            </a:extLst>
          </p:cNvPr>
          <p:cNvCxnSpPr>
            <a:cxnSpLocks/>
            <a:stCxn id="10" idx="3"/>
            <a:endCxn id="11" idx="1"/>
          </p:cNvCxnSpPr>
          <p:nvPr/>
        </p:nvCxnSpPr>
        <p:spPr>
          <a:xfrm>
            <a:off x="10061661" y="2812948"/>
            <a:ext cx="36623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6307E36-7BE7-599B-3FD8-FABDDB117269}"/>
              </a:ext>
            </a:extLst>
          </p:cNvPr>
          <p:cNvSpPr/>
          <p:nvPr/>
        </p:nvSpPr>
        <p:spPr>
          <a:xfrm>
            <a:off x="985304" y="4660834"/>
            <a:ext cx="1171116"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Camera</a:t>
            </a:r>
          </a:p>
          <a:p>
            <a:pPr algn="ctr"/>
            <a:r>
              <a:rPr lang="en-US" dirty="0"/>
              <a:t>LiDAR</a:t>
            </a:r>
          </a:p>
        </p:txBody>
      </p:sp>
      <p:sp>
        <p:nvSpPr>
          <p:cNvPr id="32" name="Rectangle 31">
            <a:extLst>
              <a:ext uri="{FF2B5EF4-FFF2-40B4-BE49-F238E27FC236}">
                <a16:creationId xmlns:a16="http://schemas.microsoft.com/office/drawing/2014/main" id="{975565BC-F459-FECB-C054-D676907FF616}"/>
              </a:ext>
            </a:extLst>
          </p:cNvPr>
          <p:cNvSpPr/>
          <p:nvPr/>
        </p:nvSpPr>
        <p:spPr>
          <a:xfrm>
            <a:off x="5010455" y="4655176"/>
            <a:ext cx="1496798"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Encode Event(CAN)</a:t>
            </a:r>
          </a:p>
        </p:txBody>
      </p:sp>
      <p:sp>
        <p:nvSpPr>
          <p:cNvPr id="33" name="Rectangle 32">
            <a:extLst>
              <a:ext uri="{FF2B5EF4-FFF2-40B4-BE49-F238E27FC236}">
                <a16:creationId xmlns:a16="http://schemas.microsoft.com/office/drawing/2014/main" id="{1165F80D-806D-82EB-69D9-F0437792C28B}"/>
              </a:ext>
            </a:extLst>
          </p:cNvPr>
          <p:cNvSpPr/>
          <p:nvPr/>
        </p:nvSpPr>
        <p:spPr>
          <a:xfrm>
            <a:off x="2415582" y="4655944"/>
            <a:ext cx="2269390"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Perception Ego Vehicle(Trained Model)</a:t>
            </a:r>
          </a:p>
        </p:txBody>
      </p:sp>
      <p:sp>
        <p:nvSpPr>
          <p:cNvPr id="34" name="Rectangle 33">
            <a:extLst>
              <a:ext uri="{FF2B5EF4-FFF2-40B4-BE49-F238E27FC236}">
                <a16:creationId xmlns:a16="http://schemas.microsoft.com/office/drawing/2014/main" id="{AE76F2D6-EE35-98C5-7346-F0D11D3FDBE4}"/>
              </a:ext>
            </a:extLst>
          </p:cNvPr>
          <p:cNvSpPr/>
          <p:nvPr/>
        </p:nvSpPr>
        <p:spPr>
          <a:xfrm>
            <a:off x="6868596" y="4655176"/>
            <a:ext cx="1420498"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ECU(Consume event)</a:t>
            </a:r>
          </a:p>
        </p:txBody>
      </p:sp>
      <p:sp>
        <p:nvSpPr>
          <p:cNvPr id="35" name="Rectangle 34">
            <a:extLst>
              <a:ext uri="{FF2B5EF4-FFF2-40B4-BE49-F238E27FC236}">
                <a16:creationId xmlns:a16="http://schemas.microsoft.com/office/drawing/2014/main" id="{F623921E-49B1-25C9-BC69-7E78A712DFAA}"/>
              </a:ext>
            </a:extLst>
          </p:cNvPr>
          <p:cNvSpPr/>
          <p:nvPr/>
        </p:nvSpPr>
        <p:spPr>
          <a:xfrm>
            <a:off x="9006273" y="4659682"/>
            <a:ext cx="1090434" cy="699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cxnSp>
        <p:nvCxnSpPr>
          <p:cNvPr id="38" name="Straight Arrow Connector 37">
            <a:extLst>
              <a:ext uri="{FF2B5EF4-FFF2-40B4-BE49-F238E27FC236}">
                <a16:creationId xmlns:a16="http://schemas.microsoft.com/office/drawing/2014/main" id="{64C22F59-FB57-5BD0-72FA-4257D0E0EAA5}"/>
              </a:ext>
            </a:extLst>
          </p:cNvPr>
          <p:cNvCxnSpPr>
            <a:cxnSpLocks/>
            <a:stCxn id="31" idx="3"/>
            <a:endCxn id="33" idx="1"/>
          </p:cNvCxnSpPr>
          <p:nvPr/>
        </p:nvCxnSpPr>
        <p:spPr>
          <a:xfrm flipV="1">
            <a:off x="2156420" y="5005568"/>
            <a:ext cx="259162" cy="48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982F48C-3D21-22B3-D744-6E8A8C55669D}"/>
              </a:ext>
            </a:extLst>
          </p:cNvPr>
          <p:cNvCxnSpPr>
            <a:cxnSpLocks/>
            <a:stCxn id="33" idx="3"/>
            <a:endCxn id="32" idx="1"/>
          </p:cNvCxnSpPr>
          <p:nvPr/>
        </p:nvCxnSpPr>
        <p:spPr>
          <a:xfrm flipV="1">
            <a:off x="4684972" y="5004800"/>
            <a:ext cx="325483" cy="7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6C75765-3666-F427-A7D6-1687BB9C034E}"/>
              </a:ext>
            </a:extLst>
          </p:cNvPr>
          <p:cNvCxnSpPr>
            <a:cxnSpLocks/>
            <a:stCxn id="32" idx="3"/>
            <a:endCxn id="34" idx="1"/>
          </p:cNvCxnSpPr>
          <p:nvPr/>
        </p:nvCxnSpPr>
        <p:spPr>
          <a:xfrm>
            <a:off x="6507253" y="5004800"/>
            <a:ext cx="36134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D97AD41-5A11-1DCA-2A9F-D954D68A5A52}"/>
              </a:ext>
            </a:extLst>
          </p:cNvPr>
          <p:cNvCxnSpPr>
            <a:cxnSpLocks/>
            <a:stCxn id="34" idx="3"/>
            <a:endCxn id="35" idx="1"/>
          </p:cNvCxnSpPr>
          <p:nvPr/>
        </p:nvCxnSpPr>
        <p:spPr>
          <a:xfrm>
            <a:off x="8289094" y="5004800"/>
            <a:ext cx="717179" cy="450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5" name="Title 3">
            <a:extLst>
              <a:ext uri="{FF2B5EF4-FFF2-40B4-BE49-F238E27FC236}">
                <a16:creationId xmlns:a16="http://schemas.microsoft.com/office/drawing/2014/main" id="{1BA92333-C511-7E51-9EF4-B767A1495DD8}"/>
              </a:ext>
            </a:extLst>
          </p:cNvPr>
          <p:cNvSpPr txBox="1">
            <a:spLocks/>
          </p:cNvSpPr>
          <p:nvPr/>
        </p:nvSpPr>
        <p:spPr>
          <a:xfrm>
            <a:off x="985303" y="1763354"/>
            <a:ext cx="10287000" cy="566928"/>
          </a:xfrm>
          <a:prstGeom prst="rect">
            <a:avLst/>
          </a:prstGeom>
        </p:spPr>
        <p:txBody>
          <a:bodyPr>
            <a:normAutofit fontScale="90000" lnSpcReduction="20000"/>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r>
              <a:rPr lang="en-US" dirty="0"/>
              <a:t>Offline Work: </a:t>
            </a:r>
            <a:r>
              <a:rPr lang="en-US" sz="2000" dirty="0"/>
              <a:t>Build the EMS focused dataset &amp; model</a:t>
            </a:r>
            <a:br>
              <a:rPr lang="en-US" sz="1500" dirty="0"/>
            </a:br>
            <a:endParaRPr lang="en-US" sz="1500" dirty="0"/>
          </a:p>
        </p:txBody>
      </p:sp>
      <p:sp>
        <p:nvSpPr>
          <p:cNvPr id="46" name="Title 3">
            <a:extLst>
              <a:ext uri="{FF2B5EF4-FFF2-40B4-BE49-F238E27FC236}">
                <a16:creationId xmlns:a16="http://schemas.microsoft.com/office/drawing/2014/main" id="{FA81469E-780C-1F6C-53D8-C1DC3D0BB5CF}"/>
              </a:ext>
            </a:extLst>
          </p:cNvPr>
          <p:cNvSpPr txBox="1">
            <a:spLocks/>
          </p:cNvSpPr>
          <p:nvPr/>
        </p:nvSpPr>
        <p:spPr>
          <a:xfrm>
            <a:off x="1054574" y="3666321"/>
            <a:ext cx="10287000" cy="566928"/>
          </a:xfrm>
          <a:prstGeom prst="rect">
            <a:avLst/>
          </a:prstGeom>
        </p:spPr>
        <p:txBody>
          <a:bodyPr>
            <a:normAutofit fontScale="90000" lnSpcReduction="20000"/>
          </a:bodyPr>
          <a:lstStyle>
            <a:lvl1pPr algn="l" defTabSz="914400" rtl="0" eaLnBrk="1" latinLnBrk="0" hangingPunct="1">
              <a:lnSpc>
                <a:spcPct val="90000"/>
              </a:lnSpc>
              <a:spcBef>
                <a:spcPct val="0"/>
              </a:spcBef>
              <a:buNone/>
              <a:defRPr lang="en-US" sz="3200" b="1" i="0" kern="1200" spc="-150" dirty="0">
                <a:solidFill>
                  <a:schemeClr val="accent1"/>
                </a:solidFill>
                <a:latin typeface="Book Antiqua" panose="02040602050305030304" pitchFamily="18" charset="0"/>
                <a:ea typeface="+mj-ea"/>
                <a:cs typeface="+mj-cs"/>
              </a:defRPr>
            </a:lvl1pPr>
          </a:lstStyle>
          <a:p>
            <a:r>
              <a:rPr lang="en-US" dirty="0"/>
              <a:t>Online : On Car Runtime(&lt;100 </a:t>
            </a:r>
            <a:r>
              <a:rPr lang="en-US" dirty="0" err="1"/>
              <a:t>ms</a:t>
            </a:r>
            <a:r>
              <a:rPr lang="en-US" dirty="0"/>
              <a:t> end-to-end)</a:t>
            </a:r>
            <a:br>
              <a:rPr lang="en-US" sz="1500" dirty="0"/>
            </a:br>
            <a:endParaRPr lang="en-US" sz="1500" dirty="0"/>
          </a:p>
        </p:txBody>
      </p:sp>
    </p:spTree>
    <p:extLst>
      <p:ext uri="{BB962C8B-B14F-4D97-AF65-F5344CB8AC3E}">
        <p14:creationId xmlns:p14="http://schemas.microsoft.com/office/powerpoint/2010/main" val="236095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74656-598E-E1A6-4B20-FA4B67060E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A0C840-00A5-F63A-58C4-3B041D53D7A5}"/>
              </a:ext>
            </a:extLst>
          </p:cNvPr>
          <p:cNvSpPr>
            <a:spLocks noGrp="1"/>
          </p:cNvSpPr>
          <p:nvPr>
            <p:ph type="title"/>
          </p:nvPr>
        </p:nvSpPr>
        <p:spPr>
          <a:xfrm>
            <a:off x="950976" y="1091644"/>
            <a:ext cx="10287000" cy="566928"/>
          </a:xfrm>
        </p:spPr>
        <p:txBody>
          <a:bodyPr>
            <a:normAutofit fontScale="90000"/>
          </a:bodyPr>
          <a:lstStyle/>
          <a:p>
            <a:r>
              <a:rPr lang="en-US" dirty="0"/>
              <a:t>CARLA Towns with Towns features and focus </a:t>
            </a:r>
            <a:br>
              <a:rPr lang="en-US" sz="1600" dirty="0"/>
            </a:br>
            <a:br>
              <a:rPr lang="en-US" sz="1500" b="1" dirty="0"/>
            </a:br>
            <a:endParaRPr lang="en-US" sz="1500" dirty="0"/>
          </a:p>
        </p:txBody>
      </p:sp>
      <p:sp>
        <p:nvSpPr>
          <p:cNvPr id="7" name="Slide Number Placeholder 6">
            <a:extLst>
              <a:ext uri="{FF2B5EF4-FFF2-40B4-BE49-F238E27FC236}">
                <a16:creationId xmlns:a16="http://schemas.microsoft.com/office/drawing/2014/main" id="{8A3DD504-82A7-DB98-C6A2-810E92669BF6}"/>
              </a:ext>
            </a:extLst>
          </p:cNvPr>
          <p:cNvSpPr>
            <a:spLocks noGrp="1"/>
          </p:cNvSpPr>
          <p:nvPr>
            <p:ph type="sldNum" sz="quarter" idx="4"/>
          </p:nvPr>
        </p:nvSpPr>
        <p:spPr>
          <a:xfrm>
            <a:off x="11286752" y="6494870"/>
            <a:ext cx="486149" cy="302805"/>
          </a:xfrm>
        </p:spPr>
        <p:txBody>
          <a:bodyPr anchor="ctr">
            <a:normAutofit/>
          </a:bodyPr>
          <a:lstStyle/>
          <a:p>
            <a:pPr>
              <a:lnSpc>
                <a:spcPct val="90000"/>
              </a:lnSpc>
              <a:spcAft>
                <a:spcPts val="600"/>
              </a:spcAft>
            </a:pPr>
            <a:fld id="{2DA5447E-0822-1949-A150-34FFF811F168}" type="slidenum">
              <a:rPr lang="en-US" smtClean="0"/>
              <a:pPr>
                <a:lnSpc>
                  <a:spcPct val="90000"/>
                </a:lnSpc>
                <a:spcAft>
                  <a:spcPts val="600"/>
                </a:spcAft>
              </a:pPr>
              <a:t>7</a:t>
            </a:fld>
            <a:endParaRPr lang="en-US"/>
          </a:p>
        </p:txBody>
      </p:sp>
      <p:sp>
        <p:nvSpPr>
          <p:cNvPr id="6" name="TextBox 5">
            <a:extLst>
              <a:ext uri="{FF2B5EF4-FFF2-40B4-BE49-F238E27FC236}">
                <a16:creationId xmlns:a16="http://schemas.microsoft.com/office/drawing/2014/main" id="{299290F9-0C68-5458-8CDE-C1C563D45890}"/>
              </a:ext>
            </a:extLst>
          </p:cNvPr>
          <p:cNvSpPr txBox="1"/>
          <p:nvPr/>
        </p:nvSpPr>
        <p:spPr>
          <a:xfrm>
            <a:off x="950976" y="1658572"/>
            <a:ext cx="10287000" cy="401391"/>
          </a:xfrm>
          <a:prstGeom prst="rect">
            <a:avLst/>
          </a:prstGeom>
        </p:spPr>
        <p:txBody>
          <a:bodyPr>
            <a:normAutofit fontScale="92500" lnSpcReduction="10000"/>
          </a:bodyPr>
          <a:lstStyle>
            <a:defPPr>
              <a:defRPr lang="en-US"/>
            </a:defPPr>
            <a:lvl1pPr indent="0">
              <a:lnSpc>
                <a:spcPct val="95000"/>
              </a:lnSpc>
              <a:spcBef>
                <a:spcPts val="1000"/>
              </a:spcBef>
              <a:buFont typeface="Arial" panose="020B0604020202020204" pitchFamily="34" charset="0"/>
              <a:buNone/>
              <a:defRPr sz="2400" b="1" i="1" spc="-150">
                <a:solidFill>
                  <a:schemeClr val="accent1"/>
                </a:solidFill>
                <a:latin typeface="Book Antiqua" panose="0204060205030503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i="0" dirty="0"/>
          </a:p>
        </p:txBody>
      </p:sp>
      <p:graphicFrame>
        <p:nvGraphicFramePr>
          <p:cNvPr id="9" name="Table 8">
            <a:extLst>
              <a:ext uri="{FF2B5EF4-FFF2-40B4-BE49-F238E27FC236}">
                <a16:creationId xmlns:a16="http://schemas.microsoft.com/office/drawing/2014/main" id="{67138E81-8608-0728-7CE7-D933FF2F99D4}"/>
              </a:ext>
            </a:extLst>
          </p:cNvPr>
          <p:cNvGraphicFramePr>
            <a:graphicFrameLocks noGrp="1"/>
          </p:cNvGraphicFramePr>
          <p:nvPr>
            <p:extLst>
              <p:ext uri="{D42A27DB-BD31-4B8C-83A1-F6EECF244321}">
                <p14:modId xmlns:p14="http://schemas.microsoft.com/office/powerpoint/2010/main" val="2509731922"/>
              </p:ext>
            </p:extLst>
          </p:nvPr>
        </p:nvGraphicFramePr>
        <p:xfrm>
          <a:off x="999751" y="1658571"/>
          <a:ext cx="10287001" cy="4473286"/>
        </p:xfrm>
        <a:graphic>
          <a:graphicData uri="http://schemas.openxmlformats.org/drawingml/2006/table">
            <a:tbl>
              <a:tblPr firstRow="1" firstCol="1" bandRow="1">
                <a:tableStyleId>{5C22544A-7EE6-4342-B048-85BDC9FD1C3A}</a:tableStyleId>
              </a:tblPr>
              <a:tblGrid>
                <a:gridCol w="1625961">
                  <a:extLst>
                    <a:ext uri="{9D8B030D-6E8A-4147-A177-3AD203B41FA5}">
                      <a16:colId xmlns:a16="http://schemas.microsoft.com/office/drawing/2014/main" val="4040735410"/>
                    </a:ext>
                  </a:extLst>
                </a:gridCol>
                <a:gridCol w="8661040">
                  <a:extLst>
                    <a:ext uri="{9D8B030D-6E8A-4147-A177-3AD203B41FA5}">
                      <a16:colId xmlns:a16="http://schemas.microsoft.com/office/drawing/2014/main" val="4078054698"/>
                    </a:ext>
                  </a:extLst>
                </a:gridCol>
              </a:tblGrid>
              <a:tr h="504497">
                <a:tc>
                  <a:txBody>
                    <a:bodyPr/>
                    <a:lstStyle/>
                    <a:p>
                      <a:pPr marL="0" marR="0">
                        <a:lnSpc>
                          <a:spcPct val="107000"/>
                        </a:lnSpc>
                        <a:spcBef>
                          <a:spcPts val="0"/>
                        </a:spcBef>
                        <a:spcAft>
                          <a:spcPts val="0"/>
                        </a:spcAft>
                      </a:pPr>
                      <a:r>
                        <a:rPr lang="en-US" sz="1500" kern="0" dirty="0">
                          <a:effectLst/>
                        </a:rPr>
                        <a:t>Town 1</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tc>
                <a:tc>
                  <a:txBody>
                    <a:bodyPr/>
                    <a:lstStyle/>
                    <a:p>
                      <a:pPr marL="0" marR="0">
                        <a:lnSpc>
                          <a:spcPct val="107000"/>
                        </a:lnSpc>
                        <a:spcBef>
                          <a:spcPts val="0"/>
                        </a:spcBef>
                        <a:spcAft>
                          <a:spcPts val="0"/>
                        </a:spcAft>
                      </a:pPr>
                      <a:r>
                        <a:rPr lang="en-US" sz="1500" b="0" kern="0" dirty="0">
                          <a:solidFill>
                            <a:srgbClr val="000000"/>
                          </a:solidFill>
                          <a:effectLst/>
                        </a:rPr>
                        <a:t>A small, simple town with a </a:t>
                      </a:r>
                      <a:r>
                        <a:rPr lang="en-US" sz="1500" b="0" kern="0" dirty="0">
                          <a:solidFill>
                            <a:srgbClr val="000000"/>
                          </a:solidFill>
                          <a:effectLst/>
                          <a:highlight>
                            <a:srgbClr val="FFFF00"/>
                          </a:highlight>
                        </a:rPr>
                        <a:t>river and several bridges</a:t>
                      </a:r>
                      <a:r>
                        <a:rPr lang="en-US" sz="1500" b="0" kern="0" dirty="0">
                          <a:solidFill>
                            <a:srgbClr val="000000"/>
                          </a:solidFill>
                          <a:effectLst/>
                        </a:rPr>
                        <a:t>.</a:t>
                      </a:r>
                      <a:endParaRPr lang="en-US" sz="15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solidFill>
                      <a:srgbClr val="FDB927"/>
                    </a:solidFill>
                  </a:tcPr>
                </a:tc>
                <a:extLst>
                  <a:ext uri="{0D108BD9-81ED-4DB2-BD59-A6C34878D82A}">
                    <a16:rowId xmlns:a16="http://schemas.microsoft.com/office/drawing/2014/main" val="3212879623"/>
                  </a:ext>
                </a:extLst>
              </a:tr>
              <a:tr h="504497">
                <a:tc>
                  <a:txBody>
                    <a:bodyPr/>
                    <a:lstStyle/>
                    <a:p>
                      <a:pPr marL="0" marR="0">
                        <a:lnSpc>
                          <a:spcPct val="107000"/>
                        </a:lnSpc>
                        <a:spcBef>
                          <a:spcPts val="0"/>
                        </a:spcBef>
                        <a:spcAft>
                          <a:spcPts val="0"/>
                        </a:spcAft>
                      </a:pPr>
                      <a:r>
                        <a:rPr lang="en-US" sz="1500" kern="0" dirty="0">
                          <a:effectLst/>
                        </a:rPr>
                        <a:t>Town 2</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tc>
                <a:tc>
                  <a:txBody>
                    <a:bodyPr/>
                    <a:lstStyle/>
                    <a:p>
                      <a:pPr marL="0" marR="0">
                        <a:lnSpc>
                          <a:spcPct val="107000"/>
                        </a:lnSpc>
                        <a:spcBef>
                          <a:spcPts val="0"/>
                        </a:spcBef>
                        <a:spcAft>
                          <a:spcPts val="0"/>
                        </a:spcAft>
                      </a:pPr>
                      <a:r>
                        <a:rPr lang="en-US" sz="1500" b="0" kern="0" dirty="0">
                          <a:solidFill>
                            <a:srgbClr val="000000"/>
                          </a:solidFill>
                          <a:effectLst/>
                        </a:rPr>
                        <a:t>A small simple town with a mixture of </a:t>
                      </a:r>
                      <a:r>
                        <a:rPr lang="en-US" sz="1500" b="0" kern="0" dirty="0">
                          <a:solidFill>
                            <a:srgbClr val="000000"/>
                          </a:solidFill>
                          <a:effectLst/>
                          <a:highlight>
                            <a:srgbClr val="FFFF00"/>
                          </a:highlight>
                        </a:rPr>
                        <a:t>residential and commercial buildings</a:t>
                      </a:r>
                      <a:r>
                        <a:rPr lang="en-US" sz="1500" b="0" kern="0" dirty="0">
                          <a:solidFill>
                            <a:srgbClr val="000000"/>
                          </a:solidFill>
                          <a:effectLst/>
                        </a:rPr>
                        <a:t>.</a:t>
                      </a:r>
                      <a:endParaRPr lang="en-US" sz="15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solidFill>
                      <a:srgbClr val="FDB927"/>
                    </a:solidFill>
                  </a:tcPr>
                </a:tc>
                <a:extLst>
                  <a:ext uri="{0D108BD9-81ED-4DB2-BD59-A6C34878D82A}">
                    <a16:rowId xmlns:a16="http://schemas.microsoft.com/office/drawing/2014/main" val="138964612"/>
                  </a:ext>
                </a:extLst>
              </a:tr>
              <a:tr h="504497">
                <a:tc>
                  <a:txBody>
                    <a:bodyPr/>
                    <a:lstStyle/>
                    <a:p>
                      <a:pPr marL="0" marR="0">
                        <a:lnSpc>
                          <a:spcPct val="107000"/>
                        </a:lnSpc>
                        <a:spcBef>
                          <a:spcPts val="0"/>
                        </a:spcBef>
                        <a:spcAft>
                          <a:spcPts val="0"/>
                        </a:spcAft>
                      </a:pPr>
                      <a:r>
                        <a:rPr lang="en-US" sz="1500" kern="0" dirty="0">
                          <a:effectLst/>
                        </a:rPr>
                        <a:t>Town 3</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tc>
                <a:tc>
                  <a:txBody>
                    <a:bodyPr/>
                    <a:lstStyle/>
                    <a:p>
                      <a:pPr marL="0" marR="0">
                        <a:lnSpc>
                          <a:spcPct val="107000"/>
                        </a:lnSpc>
                        <a:spcBef>
                          <a:spcPts val="0"/>
                        </a:spcBef>
                        <a:spcAft>
                          <a:spcPts val="0"/>
                        </a:spcAft>
                      </a:pPr>
                      <a:r>
                        <a:rPr lang="en-US" sz="1500" b="0" kern="0" dirty="0">
                          <a:solidFill>
                            <a:srgbClr val="000000"/>
                          </a:solidFill>
                          <a:effectLst/>
                        </a:rPr>
                        <a:t>A larger, urban map with a </a:t>
                      </a:r>
                      <a:r>
                        <a:rPr lang="en-US" sz="1500" b="0" kern="0" dirty="0">
                          <a:solidFill>
                            <a:srgbClr val="000000"/>
                          </a:solidFill>
                          <a:effectLst/>
                          <a:highlight>
                            <a:srgbClr val="FFFF00"/>
                          </a:highlight>
                        </a:rPr>
                        <a:t>roundabout and large junctions</a:t>
                      </a:r>
                      <a:r>
                        <a:rPr lang="en-US" sz="1500" b="0" kern="0" dirty="0">
                          <a:solidFill>
                            <a:srgbClr val="000000"/>
                          </a:solidFill>
                          <a:effectLst/>
                        </a:rPr>
                        <a:t>.</a:t>
                      </a:r>
                      <a:endParaRPr lang="en-US" sz="15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solidFill>
                      <a:srgbClr val="FDB927"/>
                    </a:solidFill>
                  </a:tcPr>
                </a:tc>
                <a:extLst>
                  <a:ext uri="{0D108BD9-81ED-4DB2-BD59-A6C34878D82A}">
                    <a16:rowId xmlns:a16="http://schemas.microsoft.com/office/drawing/2014/main" val="2600436462"/>
                  </a:ext>
                </a:extLst>
              </a:tr>
              <a:tr h="504497">
                <a:tc>
                  <a:txBody>
                    <a:bodyPr/>
                    <a:lstStyle/>
                    <a:p>
                      <a:pPr marL="0" marR="0">
                        <a:lnSpc>
                          <a:spcPct val="107000"/>
                        </a:lnSpc>
                        <a:spcBef>
                          <a:spcPts val="0"/>
                        </a:spcBef>
                        <a:spcAft>
                          <a:spcPts val="0"/>
                        </a:spcAft>
                      </a:pPr>
                      <a:r>
                        <a:rPr lang="en-US" sz="1500" kern="0" dirty="0">
                          <a:effectLst/>
                        </a:rPr>
                        <a:t>Town 4</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tc>
                <a:tc>
                  <a:txBody>
                    <a:bodyPr/>
                    <a:lstStyle/>
                    <a:p>
                      <a:pPr marL="0" marR="0">
                        <a:lnSpc>
                          <a:spcPct val="107000"/>
                        </a:lnSpc>
                        <a:spcBef>
                          <a:spcPts val="0"/>
                        </a:spcBef>
                        <a:spcAft>
                          <a:spcPts val="0"/>
                        </a:spcAft>
                      </a:pPr>
                      <a:r>
                        <a:rPr lang="en-US" sz="1500" b="0" kern="0" dirty="0">
                          <a:solidFill>
                            <a:srgbClr val="000000"/>
                          </a:solidFill>
                          <a:effectLst/>
                        </a:rPr>
                        <a:t>A small town </a:t>
                      </a:r>
                      <a:r>
                        <a:rPr lang="en-US" sz="1500" b="0" kern="0" dirty="0">
                          <a:solidFill>
                            <a:srgbClr val="000000"/>
                          </a:solidFill>
                          <a:effectLst/>
                          <a:highlight>
                            <a:srgbClr val="FFFF00"/>
                          </a:highlight>
                        </a:rPr>
                        <a:t>embedded in the mountains</a:t>
                      </a:r>
                      <a:r>
                        <a:rPr lang="en-US" sz="1500" b="0" kern="0" dirty="0">
                          <a:solidFill>
                            <a:srgbClr val="000000"/>
                          </a:solidFill>
                          <a:effectLst/>
                        </a:rPr>
                        <a:t> with a special "figure of 8" </a:t>
                      </a:r>
                      <a:r>
                        <a:rPr lang="en-US" sz="1500" b="0" kern="0" dirty="0">
                          <a:solidFill>
                            <a:srgbClr val="000000"/>
                          </a:solidFill>
                          <a:effectLst/>
                          <a:highlight>
                            <a:srgbClr val="FFFF00"/>
                          </a:highlight>
                        </a:rPr>
                        <a:t>infinite highway</a:t>
                      </a:r>
                      <a:r>
                        <a:rPr lang="en-US" sz="1500" b="0" kern="0" dirty="0">
                          <a:solidFill>
                            <a:srgbClr val="000000"/>
                          </a:solidFill>
                          <a:effectLst/>
                        </a:rPr>
                        <a:t>.</a:t>
                      </a:r>
                      <a:endParaRPr lang="en-US" sz="15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solidFill>
                      <a:srgbClr val="FDB927"/>
                    </a:solidFill>
                  </a:tcPr>
                </a:tc>
                <a:extLst>
                  <a:ext uri="{0D108BD9-81ED-4DB2-BD59-A6C34878D82A}">
                    <a16:rowId xmlns:a16="http://schemas.microsoft.com/office/drawing/2014/main" val="162893225"/>
                  </a:ext>
                </a:extLst>
              </a:tr>
              <a:tr h="941807">
                <a:tc>
                  <a:txBody>
                    <a:bodyPr/>
                    <a:lstStyle/>
                    <a:p>
                      <a:pPr marL="0" marR="0">
                        <a:lnSpc>
                          <a:spcPct val="107000"/>
                        </a:lnSpc>
                        <a:spcBef>
                          <a:spcPts val="0"/>
                        </a:spcBef>
                        <a:spcAft>
                          <a:spcPts val="0"/>
                        </a:spcAft>
                      </a:pPr>
                      <a:r>
                        <a:rPr lang="en-US" sz="1500" kern="0" dirty="0">
                          <a:effectLst/>
                        </a:rPr>
                        <a:t>Town 5</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tc>
                <a:tc>
                  <a:txBody>
                    <a:bodyPr/>
                    <a:lstStyle/>
                    <a:p>
                      <a:pPr marL="0" marR="0">
                        <a:lnSpc>
                          <a:spcPct val="107000"/>
                        </a:lnSpc>
                        <a:spcBef>
                          <a:spcPts val="0"/>
                        </a:spcBef>
                        <a:spcAft>
                          <a:spcPts val="0"/>
                        </a:spcAft>
                      </a:pPr>
                      <a:r>
                        <a:rPr lang="en-US" sz="1500" b="0" kern="0" dirty="0">
                          <a:solidFill>
                            <a:srgbClr val="000000"/>
                          </a:solidFill>
                          <a:effectLst/>
                        </a:rPr>
                        <a:t>Squared-grid town with </a:t>
                      </a:r>
                      <a:r>
                        <a:rPr lang="en-US" sz="1500" b="0" kern="0" dirty="0">
                          <a:solidFill>
                            <a:srgbClr val="000000"/>
                          </a:solidFill>
                          <a:effectLst/>
                          <a:highlight>
                            <a:srgbClr val="FFFF00"/>
                          </a:highlight>
                        </a:rPr>
                        <a:t>cross junctions and a bridge</a:t>
                      </a:r>
                      <a:r>
                        <a:rPr lang="en-US" sz="1500" b="0" kern="0" dirty="0">
                          <a:solidFill>
                            <a:srgbClr val="000000"/>
                          </a:solidFill>
                          <a:effectLst/>
                        </a:rPr>
                        <a:t>. It has multiple lanes per direction. Useful to </a:t>
                      </a:r>
                      <a:r>
                        <a:rPr lang="en-US" sz="1500" b="0" kern="0" dirty="0">
                          <a:solidFill>
                            <a:srgbClr val="000000"/>
                          </a:solidFill>
                          <a:effectLst/>
                          <a:highlight>
                            <a:srgbClr val="FFFF00"/>
                          </a:highlight>
                        </a:rPr>
                        <a:t>perform lane changes</a:t>
                      </a:r>
                      <a:r>
                        <a:rPr lang="en-US" sz="1500" b="0" kern="0" dirty="0">
                          <a:solidFill>
                            <a:srgbClr val="000000"/>
                          </a:solidFill>
                          <a:effectLst/>
                        </a:rPr>
                        <a:t>.</a:t>
                      </a:r>
                      <a:endParaRPr lang="en-US" sz="15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solidFill>
                      <a:srgbClr val="FDB927"/>
                    </a:solidFill>
                  </a:tcPr>
                </a:tc>
                <a:extLst>
                  <a:ext uri="{0D108BD9-81ED-4DB2-BD59-A6C34878D82A}">
                    <a16:rowId xmlns:a16="http://schemas.microsoft.com/office/drawing/2014/main" val="738923125"/>
                  </a:ext>
                </a:extLst>
              </a:tr>
              <a:tr h="504497">
                <a:tc>
                  <a:txBody>
                    <a:bodyPr/>
                    <a:lstStyle/>
                    <a:p>
                      <a:pPr marL="0" marR="0">
                        <a:lnSpc>
                          <a:spcPct val="107000"/>
                        </a:lnSpc>
                        <a:spcBef>
                          <a:spcPts val="0"/>
                        </a:spcBef>
                        <a:spcAft>
                          <a:spcPts val="0"/>
                        </a:spcAft>
                      </a:pPr>
                      <a:r>
                        <a:rPr lang="en-US" sz="1500" kern="0" dirty="0">
                          <a:effectLst/>
                        </a:rPr>
                        <a:t>Town 6</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tc>
                <a:tc>
                  <a:txBody>
                    <a:bodyPr/>
                    <a:lstStyle/>
                    <a:p>
                      <a:pPr marL="0" marR="0">
                        <a:lnSpc>
                          <a:spcPct val="107000"/>
                        </a:lnSpc>
                        <a:spcBef>
                          <a:spcPts val="0"/>
                        </a:spcBef>
                        <a:spcAft>
                          <a:spcPts val="0"/>
                        </a:spcAft>
                      </a:pPr>
                      <a:r>
                        <a:rPr lang="en-US" sz="1500" b="0" kern="0" dirty="0">
                          <a:solidFill>
                            <a:srgbClr val="000000"/>
                          </a:solidFill>
                          <a:effectLst/>
                        </a:rPr>
                        <a:t>Long many lane </a:t>
                      </a:r>
                      <a:r>
                        <a:rPr lang="en-US" sz="1500" b="0" kern="0" dirty="0">
                          <a:solidFill>
                            <a:srgbClr val="000000"/>
                          </a:solidFill>
                          <a:effectLst/>
                          <a:highlight>
                            <a:srgbClr val="FFFF00"/>
                          </a:highlight>
                        </a:rPr>
                        <a:t>highways with many highway entrances and exits</a:t>
                      </a:r>
                      <a:r>
                        <a:rPr lang="en-US" sz="1500" b="0" kern="0" dirty="0">
                          <a:solidFill>
                            <a:srgbClr val="000000"/>
                          </a:solidFill>
                          <a:effectLst/>
                        </a:rPr>
                        <a:t>. It also has a Michigan left.</a:t>
                      </a:r>
                      <a:endParaRPr lang="en-US" sz="15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solidFill>
                      <a:srgbClr val="FDB927"/>
                    </a:solidFill>
                  </a:tcPr>
                </a:tc>
                <a:extLst>
                  <a:ext uri="{0D108BD9-81ED-4DB2-BD59-A6C34878D82A}">
                    <a16:rowId xmlns:a16="http://schemas.microsoft.com/office/drawing/2014/main" val="602059164"/>
                  </a:ext>
                </a:extLst>
              </a:tr>
              <a:tr h="504497">
                <a:tc>
                  <a:txBody>
                    <a:bodyPr/>
                    <a:lstStyle/>
                    <a:p>
                      <a:pPr marL="0" marR="0">
                        <a:lnSpc>
                          <a:spcPct val="107000"/>
                        </a:lnSpc>
                        <a:spcBef>
                          <a:spcPts val="0"/>
                        </a:spcBef>
                        <a:spcAft>
                          <a:spcPts val="0"/>
                        </a:spcAft>
                      </a:pPr>
                      <a:r>
                        <a:rPr lang="en-US" sz="1500" kern="0" dirty="0">
                          <a:effectLst/>
                        </a:rPr>
                        <a:t>Town 7</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tc>
                <a:tc>
                  <a:txBody>
                    <a:bodyPr/>
                    <a:lstStyle/>
                    <a:p>
                      <a:pPr marL="0" marR="0">
                        <a:lnSpc>
                          <a:spcPct val="107000"/>
                        </a:lnSpc>
                        <a:spcBef>
                          <a:spcPts val="0"/>
                        </a:spcBef>
                        <a:spcAft>
                          <a:spcPts val="0"/>
                        </a:spcAft>
                      </a:pPr>
                      <a:r>
                        <a:rPr lang="en-US" sz="1500" b="0" kern="0" dirty="0">
                          <a:solidFill>
                            <a:srgbClr val="000000"/>
                          </a:solidFill>
                          <a:effectLst/>
                        </a:rPr>
                        <a:t>A rural environment with </a:t>
                      </a:r>
                      <a:r>
                        <a:rPr lang="en-US" sz="1500" b="0" kern="0" dirty="0">
                          <a:solidFill>
                            <a:srgbClr val="000000"/>
                          </a:solidFill>
                          <a:effectLst/>
                          <a:highlight>
                            <a:srgbClr val="FFFF00"/>
                          </a:highlight>
                        </a:rPr>
                        <a:t>narrow roads</a:t>
                      </a:r>
                      <a:r>
                        <a:rPr lang="en-US" sz="1500" b="0" kern="0" dirty="0">
                          <a:solidFill>
                            <a:srgbClr val="000000"/>
                          </a:solidFill>
                          <a:effectLst/>
                        </a:rPr>
                        <a:t>, corn, barns and </a:t>
                      </a:r>
                      <a:r>
                        <a:rPr lang="en-US" sz="1500" b="0" kern="0" dirty="0">
                          <a:solidFill>
                            <a:srgbClr val="000000"/>
                          </a:solidFill>
                          <a:effectLst/>
                          <a:highlight>
                            <a:srgbClr val="FFFF00"/>
                          </a:highlight>
                        </a:rPr>
                        <a:t>hardly any traffic lights</a:t>
                      </a:r>
                      <a:r>
                        <a:rPr lang="en-US" sz="1500" b="0" kern="0" dirty="0">
                          <a:solidFill>
                            <a:srgbClr val="000000"/>
                          </a:solidFill>
                          <a:effectLst/>
                        </a:rPr>
                        <a:t>.</a:t>
                      </a:r>
                      <a:endParaRPr lang="en-US" sz="15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solidFill>
                      <a:srgbClr val="FDB927"/>
                    </a:solidFill>
                  </a:tcPr>
                </a:tc>
                <a:extLst>
                  <a:ext uri="{0D108BD9-81ED-4DB2-BD59-A6C34878D82A}">
                    <a16:rowId xmlns:a16="http://schemas.microsoft.com/office/drawing/2014/main" val="3647828213"/>
                  </a:ext>
                </a:extLst>
              </a:tr>
              <a:tr h="504497">
                <a:tc>
                  <a:txBody>
                    <a:bodyPr/>
                    <a:lstStyle/>
                    <a:p>
                      <a:pPr marL="0" marR="0">
                        <a:lnSpc>
                          <a:spcPct val="107000"/>
                        </a:lnSpc>
                        <a:spcBef>
                          <a:spcPts val="0"/>
                        </a:spcBef>
                        <a:spcAft>
                          <a:spcPts val="0"/>
                        </a:spcAft>
                      </a:pPr>
                      <a:r>
                        <a:rPr lang="en-US" sz="1500" kern="0" dirty="0">
                          <a:effectLst/>
                        </a:rPr>
                        <a:t>Town 10</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tc>
                <a:tc>
                  <a:txBody>
                    <a:bodyPr/>
                    <a:lstStyle/>
                    <a:p>
                      <a:pPr marL="0" marR="0">
                        <a:lnSpc>
                          <a:spcPct val="107000"/>
                        </a:lnSpc>
                        <a:spcBef>
                          <a:spcPts val="0"/>
                        </a:spcBef>
                        <a:spcAft>
                          <a:spcPts val="0"/>
                        </a:spcAft>
                      </a:pPr>
                      <a:r>
                        <a:rPr lang="en-US" sz="1500" b="0" kern="0" dirty="0">
                          <a:solidFill>
                            <a:srgbClr val="000000"/>
                          </a:solidFill>
                          <a:effectLst/>
                        </a:rPr>
                        <a:t>A downtown urban environment with </a:t>
                      </a:r>
                      <a:r>
                        <a:rPr lang="en-US" sz="1500" b="0" kern="0" dirty="0">
                          <a:solidFill>
                            <a:srgbClr val="000000"/>
                          </a:solidFill>
                          <a:effectLst/>
                          <a:highlight>
                            <a:srgbClr val="FFFF00"/>
                          </a:highlight>
                        </a:rPr>
                        <a:t>skyscrapers, residential buildings and an ocean</a:t>
                      </a:r>
                      <a:r>
                        <a:rPr lang="en-US" sz="1500" b="0" kern="0" dirty="0">
                          <a:solidFill>
                            <a:srgbClr val="000000"/>
                          </a:solidFill>
                          <a:effectLst/>
                        </a:rPr>
                        <a:t> promenade.</a:t>
                      </a:r>
                      <a:endParaRPr lang="en-US" sz="15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2707" marR="92707" marT="0" marB="0" anchor="ctr">
                    <a:solidFill>
                      <a:srgbClr val="FDB927"/>
                    </a:solidFill>
                  </a:tcPr>
                </a:tc>
                <a:extLst>
                  <a:ext uri="{0D108BD9-81ED-4DB2-BD59-A6C34878D82A}">
                    <a16:rowId xmlns:a16="http://schemas.microsoft.com/office/drawing/2014/main" val="3783389591"/>
                  </a:ext>
                </a:extLst>
              </a:tr>
            </a:tbl>
          </a:graphicData>
        </a:graphic>
      </p:graphicFrame>
    </p:spTree>
    <p:extLst>
      <p:ext uri="{BB962C8B-B14F-4D97-AF65-F5344CB8AC3E}">
        <p14:creationId xmlns:p14="http://schemas.microsoft.com/office/powerpoint/2010/main" val="240960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FB887-63C3-0A57-BDF8-7C30974EB3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8C5E3C-C428-76FC-1E42-4893FFFD2B43}"/>
              </a:ext>
            </a:extLst>
          </p:cNvPr>
          <p:cNvSpPr>
            <a:spLocks noGrp="1"/>
          </p:cNvSpPr>
          <p:nvPr>
            <p:ph type="title"/>
          </p:nvPr>
        </p:nvSpPr>
        <p:spPr>
          <a:xfrm>
            <a:off x="435410" y="1151092"/>
            <a:ext cx="10287000" cy="566928"/>
          </a:xfrm>
        </p:spPr>
        <p:txBody>
          <a:bodyPr/>
          <a:lstStyle/>
          <a:p>
            <a:r>
              <a:rPr lang="en-US" dirty="0">
                <a:solidFill>
                  <a:srgbClr val="004684"/>
                </a:solidFill>
              </a:rPr>
              <a:t>Sample from Carla   </a:t>
            </a:r>
            <a:br>
              <a:rPr lang="en-US" dirty="0">
                <a:solidFill>
                  <a:srgbClr val="004684"/>
                </a:solidFill>
              </a:rPr>
            </a:br>
            <a:endParaRPr lang="en-US" dirty="0"/>
          </a:p>
        </p:txBody>
      </p:sp>
      <p:sp>
        <p:nvSpPr>
          <p:cNvPr id="7" name="Slide Number Placeholder 6">
            <a:extLst>
              <a:ext uri="{FF2B5EF4-FFF2-40B4-BE49-F238E27FC236}">
                <a16:creationId xmlns:a16="http://schemas.microsoft.com/office/drawing/2014/main" id="{981E02E6-9C57-58C0-D4FF-757073053E03}"/>
              </a:ext>
            </a:extLst>
          </p:cNvPr>
          <p:cNvSpPr>
            <a:spLocks noGrp="1"/>
          </p:cNvSpPr>
          <p:nvPr>
            <p:ph type="sldNum" sz="quarter" idx="4"/>
          </p:nvPr>
        </p:nvSpPr>
        <p:spPr/>
        <p:txBody>
          <a:bodyPr/>
          <a:lstStyle/>
          <a:p>
            <a:fld id="{2DA5447E-0822-1949-A150-34FFF811F168}" type="slidenum">
              <a:rPr lang="en-US" smtClean="0"/>
              <a:pPr/>
              <a:t>8</a:t>
            </a:fld>
            <a:endParaRPr lang="en-US" dirty="0"/>
          </a:p>
        </p:txBody>
      </p:sp>
      <p:sp>
        <p:nvSpPr>
          <p:cNvPr id="6" name="Text Placeholder 3">
            <a:extLst>
              <a:ext uri="{FF2B5EF4-FFF2-40B4-BE49-F238E27FC236}">
                <a16:creationId xmlns:a16="http://schemas.microsoft.com/office/drawing/2014/main" id="{C60D0809-DEAE-5A6C-B8F6-45B2A38CFDBF}"/>
              </a:ext>
            </a:extLst>
          </p:cNvPr>
          <p:cNvSpPr txBox="1">
            <a:spLocks/>
          </p:cNvSpPr>
          <p:nvPr/>
        </p:nvSpPr>
        <p:spPr>
          <a:xfrm>
            <a:off x="950976" y="1740521"/>
            <a:ext cx="8048626" cy="38894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400" dirty="0">
              <a:solidFill>
                <a:srgbClr val="004684"/>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solidFill>
                <a:schemeClr val="accent6"/>
              </a:solidFill>
            </a:endParaRPr>
          </a:p>
        </p:txBody>
      </p:sp>
      <p:sp>
        <p:nvSpPr>
          <p:cNvPr id="9" name="TextBox 8">
            <a:extLst>
              <a:ext uri="{FF2B5EF4-FFF2-40B4-BE49-F238E27FC236}">
                <a16:creationId xmlns:a16="http://schemas.microsoft.com/office/drawing/2014/main" id="{66B306F7-9D62-45CD-DD25-D006213C51E1}"/>
              </a:ext>
            </a:extLst>
          </p:cNvPr>
          <p:cNvSpPr txBox="1"/>
          <p:nvPr/>
        </p:nvSpPr>
        <p:spPr>
          <a:xfrm>
            <a:off x="1027890" y="1685524"/>
            <a:ext cx="10136220" cy="618631"/>
          </a:xfrm>
          <a:prstGeom prst="rect">
            <a:avLst/>
          </a:prstGeom>
          <a:noFill/>
        </p:spPr>
        <p:txBody>
          <a:bodyPr wrap="square">
            <a:spAutoFit/>
          </a:bodyPr>
          <a:lstStyle/>
          <a:p>
            <a:pPr marL="0" marR="0" indent="182880" algn="just">
              <a:lnSpc>
                <a:spcPct val="95000"/>
              </a:lnSpc>
              <a:spcAft>
                <a:spcPts val="600"/>
              </a:spcAft>
              <a:tabLst>
                <a:tab pos="182880" algn="l"/>
              </a:tabLst>
            </a:pPr>
            <a:r>
              <a:rPr lang="en-US" sz="1800" spc="-5" dirty="0">
                <a:effectLst/>
                <a:latin typeface="Times New Roman" panose="02020603050405020304" pitchFamily="18" charset="0"/>
                <a:ea typeface="SimSun" panose="02010600030101010101" pitchFamily="2" charset="-122"/>
              </a:rPr>
              <a:t>The samples from CARLA illustrate that structural and shape similarities can enhance the model’s ability to generate more accurate predictions semantically closer to the ground truth.</a:t>
            </a:r>
          </a:p>
        </p:txBody>
      </p:sp>
      <p:sp>
        <p:nvSpPr>
          <p:cNvPr id="12" name="TextBox 11">
            <a:extLst>
              <a:ext uri="{FF2B5EF4-FFF2-40B4-BE49-F238E27FC236}">
                <a16:creationId xmlns:a16="http://schemas.microsoft.com/office/drawing/2014/main" id="{A9DF45F1-20CF-ACAE-4967-CDA4B8E879C5}"/>
              </a:ext>
            </a:extLst>
          </p:cNvPr>
          <p:cNvSpPr txBox="1"/>
          <p:nvPr/>
        </p:nvSpPr>
        <p:spPr>
          <a:xfrm>
            <a:off x="2140491" y="4186991"/>
            <a:ext cx="1669510" cy="246221"/>
          </a:xfrm>
          <a:prstGeom prst="rect">
            <a:avLst/>
          </a:prstGeom>
          <a:noFill/>
        </p:spPr>
        <p:txBody>
          <a:bodyPr wrap="square">
            <a:spAutoFit/>
          </a:bodyPr>
          <a:lstStyle/>
          <a:p>
            <a:r>
              <a:rPr lang="en-US" sz="1000" dirty="0">
                <a:latin typeface="Times New Roman" panose="02020603050405020304" pitchFamily="18" charset="0"/>
                <a:ea typeface="SimSun" panose="02010600030101010101" pitchFamily="2" charset="-122"/>
              </a:rPr>
              <a:t>Car Dodge - Charger 2020</a:t>
            </a:r>
          </a:p>
        </p:txBody>
      </p:sp>
      <p:pic>
        <p:nvPicPr>
          <p:cNvPr id="2" name="Picture 1" descr="A red car parked in a parking lot&#10;&#10;AI-generated content may be incorrect.">
            <a:extLst>
              <a:ext uri="{FF2B5EF4-FFF2-40B4-BE49-F238E27FC236}">
                <a16:creationId xmlns:a16="http://schemas.microsoft.com/office/drawing/2014/main" id="{A8D49FDA-FED2-1380-813A-1580AE01A2AD}"/>
              </a:ext>
            </a:extLst>
          </p:cNvPr>
          <p:cNvPicPr>
            <a:picLocks noChangeAspect="1"/>
          </p:cNvPicPr>
          <p:nvPr/>
        </p:nvPicPr>
        <p:blipFill>
          <a:blip r:embed="rId2"/>
          <a:stretch>
            <a:fillRect/>
          </a:stretch>
        </p:blipFill>
        <p:spPr>
          <a:xfrm>
            <a:off x="1296160" y="2560745"/>
            <a:ext cx="4178028" cy="1664172"/>
          </a:xfrm>
          <a:prstGeom prst="rect">
            <a:avLst/>
          </a:prstGeom>
        </p:spPr>
      </p:pic>
      <p:pic>
        <p:nvPicPr>
          <p:cNvPr id="4" name="Picture 3" descr="A black and white police car&#10;&#10;AI-generated content may be incorrect.">
            <a:extLst>
              <a:ext uri="{FF2B5EF4-FFF2-40B4-BE49-F238E27FC236}">
                <a16:creationId xmlns:a16="http://schemas.microsoft.com/office/drawing/2014/main" id="{18104683-663F-D534-4647-8E8CC1D327AB}"/>
              </a:ext>
            </a:extLst>
          </p:cNvPr>
          <p:cNvPicPr>
            <a:picLocks noChangeAspect="1"/>
          </p:cNvPicPr>
          <p:nvPr/>
        </p:nvPicPr>
        <p:blipFill>
          <a:blip r:embed="rId3"/>
          <a:stretch>
            <a:fillRect/>
          </a:stretch>
        </p:blipFill>
        <p:spPr>
          <a:xfrm>
            <a:off x="5957906" y="2560745"/>
            <a:ext cx="4290075" cy="1652420"/>
          </a:xfrm>
          <a:prstGeom prst="rect">
            <a:avLst/>
          </a:prstGeom>
        </p:spPr>
      </p:pic>
      <p:pic>
        <p:nvPicPr>
          <p:cNvPr id="5" name="Picture 4" descr="A red fire truck parked on a street&#10;&#10;AI-generated content may be incorrect.">
            <a:extLst>
              <a:ext uri="{FF2B5EF4-FFF2-40B4-BE49-F238E27FC236}">
                <a16:creationId xmlns:a16="http://schemas.microsoft.com/office/drawing/2014/main" id="{0751B004-A7F2-645B-CA17-324AA1579694}"/>
              </a:ext>
            </a:extLst>
          </p:cNvPr>
          <p:cNvPicPr>
            <a:picLocks noChangeAspect="1"/>
          </p:cNvPicPr>
          <p:nvPr/>
        </p:nvPicPr>
        <p:blipFill>
          <a:blip r:embed="rId4"/>
          <a:stretch>
            <a:fillRect/>
          </a:stretch>
        </p:blipFill>
        <p:spPr>
          <a:xfrm>
            <a:off x="1264597" y="4481507"/>
            <a:ext cx="4178028" cy="1608007"/>
          </a:xfrm>
          <a:prstGeom prst="rect">
            <a:avLst/>
          </a:prstGeom>
        </p:spPr>
      </p:pic>
      <p:pic>
        <p:nvPicPr>
          <p:cNvPr id="8" name="Picture 7" descr="A white ambulance parked in a parking lot&#10;&#10;AI-generated content may be incorrect.">
            <a:extLst>
              <a:ext uri="{FF2B5EF4-FFF2-40B4-BE49-F238E27FC236}">
                <a16:creationId xmlns:a16="http://schemas.microsoft.com/office/drawing/2014/main" id="{0CC55A1F-1280-D9C6-09B8-15858958FB0D}"/>
              </a:ext>
            </a:extLst>
          </p:cNvPr>
          <p:cNvPicPr>
            <a:picLocks noChangeAspect="1"/>
          </p:cNvPicPr>
          <p:nvPr/>
        </p:nvPicPr>
        <p:blipFill>
          <a:blip r:embed="rId5"/>
          <a:stretch>
            <a:fillRect/>
          </a:stretch>
        </p:blipFill>
        <p:spPr>
          <a:xfrm>
            <a:off x="6011693" y="4481508"/>
            <a:ext cx="4290075" cy="1608006"/>
          </a:xfrm>
          <a:prstGeom prst="rect">
            <a:avLst/>
          </a:prstGeom>
        </p:spPr>
      </p:pic>
      <p:sp>
        <p:nvSpPr>
          <p:cNvPr id="11" name="TextBox 10">
            <a:extLst>
              <a:ext uri="{FF2B5EF4-FFF2-40B4-BE49-F238E27FC236}">
                <a16:creationId xmlns:a16="http://schemas.microsoft.com/office/drawing/2014/main" id="{B3F27E8D-37B3-652E-BD96-5E6659A63107}"/>
              </a:ext>
            </a:extLst>
          </p:cNvPr>
          <p:cNvSpPr txBox="1"/>
          <p:nvPr/>
        </p:nvSpPr>
        <p:spPr>
          <a:xfrm>
            <a:off x="6950818" y="4100423"/>
            <a:ext cx="1669510" cy="369332"/>
          </a:xfrm>
          <a:prstGeom prst="rect">
            <a:avLst/>
          </a:prstGeom>
          <a:noFill/>
        </p:spPr>
        <p:txBody>
          <a:bodyPr wrap="square">
            <a:spAutoFit/>
          </a:bodyPr>
          <a:lstStyle/>
          <a:p>
            <a:r>
              <a:rPr lang="en-US" sz="1000" dirty="0">
                <a:latin typeface="Times New Roman" panose="02020603050405020304" pitchFamily="18" charset="0"/>
                <a:ea typeface="SimSun" panose="02010600030101010101" pitchFamily="2" charset="-122"/>
              </a:rPr>
              <a:t>Dodge</a:t>
            </a:r>
            <a:r>
              <a:rPr lang="en-US" sz="1800" dirty="0">
                <a:effectLst/>
                <a:latin typeface="Times New Roman" panose="02020603050405020304" pitchFamily="18" charset="0"/>
                <a:ea typeface="SimSun" panose="02010600030101010101" pitchFamily="2" charset="-122"/>
              </a:rPr>
              <a:t> </a:t>
            </a:r>
            <a:r>
              <a:rPr lang="en-US" sz="1000" dirty="0">
                <a:latin typeface="Times New Roman" panose="02020603050405020304" pitchFamily="18" charset="0"/>
                <a:ea typeface="SimSun" panose="02010600030101010101" pitchFamily="2" charset="-122"/>
              </a:rPr>
              <a:t>- Police Charger</a:t>
            </a:r>
          </a:p>
        </p:txBody>
      </p:sp>
      <p:sp>
        <p:nvSpPr>
          <p:cNvPr id="13" name="TextBox 12">
            <a:extLst>
              <a:ext uri="{FF2B5EF4-FFF2-40B4-BE49-F238E27FC236}">
                <a16:creationId xmlns:a16="http://schemas.microsoft.com/office/drawing/2014/main" id="{09AC74D6-8E15-6E8B-39E2-A0E411BBFF0B}"/>
              </a:ext>
            </a:extLst>
          </p:cNvPr>
          <p:cNvSpPr txBox="1"/>
          <p:nvPr/>
        </p:nvSpPr>
        <p:spPr>
          <a:xfrm>
            <a:off x="2140491" y="6119881"/>
            <a:ext cx="1669510" cy="246221"/>
          </a:xfrm>
          <a:prstGeom prst="rect">
            <a:avLst/>
          </a:prstGeom>
          <a:noFill/>
        </p:spPr>
        <p:txBody>
          <a:bodyPr wrap="square">
            <a:spAutoFit/>
          </a:bodyPr>
          <a:lstStyle/>
          <a:p>
            <a:r>
              <a:rPr lang="en-US" sz="1000" dirty="0">
                <a:latin typeface="Times New Roman" panose="02020603050405020304" pitchFamily="18" charset="0"/>
                <a:ea typeface="SimSun" panose="02010600030101010101" pitchFamily="2" charset="-122"/>
              </a:rPr>
              <a:t>CARLA Motors - Firetruck</a:t>
            </a:r>
          </a:p>
        </p:txBody>
      </p:sp>
      <p:sp>
        <p:nvSpPr>
          <p:cNvPr id="14" name="TextBox 13">
            <a:extLst>
              <a:ext uri="{FF2B5EF4-FFF2-40B4-BE49-F238E27FC236}">
                <a16:creationId xmlns:a16="http://schemas.microsoft.com/office/drawing/2014/main" id="{DDAC83A5-50D8-0342-C05D-BB3918AEFA13}"/>
              </a:ext>
            </a:extLst>
          </p:cNvPr>
          <p:cNvSpPr txBox="1"/>
          <p:nvPr/>
        </p:nvSpPr>
        <p:spPr>
          <a:xfrm>
            <a:off x="7412883" y="6119881"/>
            <a:ext cx="1669510" cy="246221"/>
          </a:xfrm>
          <a:prstGeom prst="rect">
            <a:avLst/>
          </a:prstGeom>
          <a:noFill/>
        </p:spPr>
        <p:txBody>
          <a:bodyPr wrap="square">
            <a:spAutoFit/>
          </a:bodyPr>
          <a:lstStyle/>
          <a:p>
            <a:r>
              <a:rPr lang="en-US" sz="1000" dirty="0">
                <a:latin typeface="Times New Roman" panose="02020603050405020304" pitchFamily="18" charset="0"/>
                <a:ea typeface="SimSun" panose="02010600030101010101" pitchFamily="2" charset="-122"/>
              </a:rPr>
              <a:t>Ford - Ambulance</a:t>
            </a:r>
          </a:p>
        </p:txBody>
      </p:sp>
    </p:spTree>
    <p:extLst>
      <p:ext uri="{BB962C8B-B14F-4D97-AF65-F5344CB8AC3E}">
        <p14:creationId xmlns:p14="http://schemas.microsoft.com/office/powerpoint/2010/main" val="3593864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9866D-9889-1A68-0568-F845EAA66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D8C279-1E94-32FB-9427-9ACB9AE157E7}"/>
              </a:ext>
            </a:extLst>
          </p:cNvPr>
          <p:cNvSpPr>
            <a:spLocks noGrp="1"/>
          </p:cNvSpPr>
          <p:nvPr>
            <p:ph type="title"/>
          </p:nvPr>
        </p:nvSpPr>
        <p:spPr>
          <a:xfrm>
            <a:off x="950976" y="1091644"/>
            <a:ext cx="10287000" cy="566928"/>
          </a:xfrm>
        </p:spPr>
        <p:txBody>
          <a:bodyPr>
            <a:normAutofit fontScale="90000"/>
          </a:bodyPr>
          <a:lstStyle/>
          <a:p>
            <a:r>
              <a:rPr lang="en-US" dirty="0"/>
              <a:t>Recording during Simulation Running</a:t>
            </a:r>
            <a:br>
              <a:rPr lang="en-US" sz="1600" dirty="0"/>
            </a:br>
            <a:br>
              <a:rPr lang="en-US" sz="1500" b="1" dirty="0"/>
            </a:br>
            <a:endParaRPr lang="en-US" sz="1500" dirty="0"/>
          </a:p>
        </p:txBody>
      </p:sp>
      <p:sp>
        <p:nvSpPr>
          <p:cNvPr id="7" name="Slide Number Placeholder 6">
            <a:extLst>
              <a:ext uri="{FF2B5EF4-FFF2-40B4-BE49-F238E27FC236}">
                <a16:creationId xmlns:a16="http://schemas.microsoft.com/office/drawing/2014/main" id="{2F26C866-CE5F-DE3B-CA67-3E2A43DE931C}"/>
              </a:ext>
            </a:extLst>
          </p:cNvPr>
          <p:cNvSpPr>
            <a:spLocks noGrp="1"/>
          </p:cNvSpPr>
          <p:nvPr>
            <p:ph type="sldNum" sz="quarter" idx="4"/>
          </p:nvPr>
        </p:nvSpPr>
        <p:spPr>
          <a:xfrm>
            <a:off x="11286752" y="6494870"/>
            <a:ext cx="486149" cy="302805"/>
          </a:xfrm>
        </p:spPr>
        <p:txBody>
          <a:bodyPr anchor="ctr">
            <a:normAutofit/>
          </a:bodyPr>
          <a:lstStyle/>
          <a:p>
            <a:pPr>
              <a:lnSpc>
                <a:spcPct val="90000"/>
              </a:lnSpc>
              <a:spcAft>
                <a:spcPts val="600"/>
              </a:spcAft>
            </a:pPr>
            <a:fld id="{2DA5447E-0822-1949-A150-34FFF811F168}" type="slidenum">
              <a:rPr lang="en-US" smtClean="0"/>
              <a:pPr>
                <a:lnSpc>
                  <a:spcPct val="90000"/>
                </a:lnSpc>
                <a:spcAft>
                  <a:spcPts val="600"/>
                </a:spcAft>
              </a:pPr>
              <a:t>9</a:t>
            </a:fld>
            <a:endParaRPr lang="en-US"/>
          </a:p>
        </p:txBody>
      </p:sp>
      <p:sp>
        <p:nvSpPr>
          <p:cNvPr id="2" name="TextBox 1">
            <a:extLst>
              <a:ext uri="{FF2B5EF4-FFF2-40B4-BE49-F238E27FC236}">
                <a16:creationId xmlns:a16="http://schemas.microsoft.com/office/drawing/2014/main" id="{BB675E1C-8F9C-B7F4-FEDA-E7DA9DD85F10}"/>
              </a:ext>
            </a:extLst>
          </p:cNvPr>
          <p:cNvSpPr txBox="1"/>
          <p:nvPr/>
        </p:nvSpPr>
        <p:spPr>
          <a:xfrm>
            <a:off x="915920" y="1658572"/>
            <a:ext cx="10287000" cy="401391"/>
          </a:xfrm>
          <a:prstGeom prst="rect">
            <a:avLst/>
          </a:prstGeom>
        </p:spPr>
        <p:txBody>
          <a:bodyPr>
            <a:normAutofit fontScale="92500" lnSpcReduction="10000"/>
          </a:bodyPr>
          <a:lstStyle>
            <a:defPPr>
              <a:defRPr lang="en-US"/>
            </a:defPPr>
            <a:lvl1pPr indent="0">
              <a:lnSpc>
                <a:spcPct val="95000"/>
              </a:lnSpc>
              <a:spcBef>
                <a:spcPts val="1000"/>
              </a:spcBef>
              <a:buFont typeface="Arial" panose="020B0604020202020204" pitchFamily="34" charset="0"/>
              <a:buNone/>
              <a:defRPr sz="2400" b="1" i="1" spc="-150">
                <a:solidFill>
                  <a:schemeClr val="accent1"/>
                </a:solidFill>
                <a:latin typeface="Book Antiqua" panose="0204060205030503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i="0" dirty="0"/>
          </a:p>
        </p:txBody>
      </p:sp>
      <p:pic>
        <p:nvPicPr>
          <p:cNvPr id="3" name="Town02_Recording 2024-07-06 204228">
            <a:hlinkClick r:id="" action="ppaction://media"/>
            <a:extLst>
              <a:ext uri="{FF2B5EF4-FFF2-40B4-BE49-F238E27FC236}">
                <a16:creationId xmlns:a16="http://schemas.microsoft.com/office/drawing/2014/main" id="{EA982050-E086-266D-ACFD-39C8FC302A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0976" y="1658572"/>
            <a:ext cx="10251944" cy="4323939"/>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378490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NCAT_Internal_V1">
  <a:themeElements>
    <a:clrScheme name="Custom 18">
      <a:dk1>
        <a:srgbClr val="4C4C4C"/>
      </a:dk1>
      <a:lt1>
        <a:srgbClr val="FFFFFF"/>
      </a:lt1>
      <a:dk2>
        <a:srgbClr val="44546A"/>
      </a:dk2>
      <a:lt2>
        <a:srgbClr val="C2C2C2"/>
      </a:lt2>
      <a:accent1>
        <a:srgbClr val="004684"/>
      </a:accent1>
      <a:accent2>
        <a:srgbClr val="FDB927"/>
      </a:accent2>
      <a:accent3>
        <a:srgbClr val="666666"/>
      </a:accent3>
      <a:accent4>
        <a:srgbClr val="FDB927"/>
      </a:accent4>
      <a:accent5>
        <a:srgbClr val="5B9BD5"/>
      </a:accent5>
      <a:accent6>
        <a:srgbClr val="70AD47"/>
      </a:accent6>
      <a:hlink>
        <a:srgbClr val="004683"/>
      </a:hlink>
      <a:folHlink>
        <a:srgbClr val="004683"/>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AT_Internal" id="{D878A52E-B5C2-4D87-B609-BB644BDD8A0E}" vid="{20844186-CA95-40D6-AEF1-4D66699A3C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NCAT_Internal</Template>
  <TotalTime>12523</TotalTime>
  <Words>2769</Words>
  <Application>Microsoft Office PowerPoint</Application>
  <PresentationFormat>Widescreen</PresentationFormat>
  <Paragraphs>409</Paragraphs>
  <Slides>20</Slides>
  <Notes>13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Airborne</vt:lpstr>
      <vt:lpstr>Aptos</vt:lpstr>
      <vt:lpstr>Arial</vt:lpstr>
      <vt:lpstr>Book Antiqua</vt:lpstr>
      <vt:lpstr>BoomerSerif Book</vt:lpstr>
      <vt:lpstr>Calibri</vt:lpstr>
      <vt:lpstr>Courier New</vt:lpstr>
      <vt:lpstr>ElsevierSans</vt:lpstr>
      <vt:lpstr>Roboto</vt:lpstr>
      <vt:lpstr>Symbol</vt:lpstr>
      <vt:lpstr>Times New Roman</vt:lpstr>
      <vt:lpstr>Wingdings</vt:lpstr>
      <vt:lpstr>NCAT_Internal_V1</vt:lpstr>
      <vt:lpstr>Enhancing Autonomous Vehicle Perception with Synthetic Data: Tackling Class Imbalances in Critical Scenarios  </vt:lpstr>
      <vt:lpstr>PowerPoint Presentation</vt:lpstr>
      <vt:lpstr>PowerPoint Presentation</vt:lpstr>
      <vt:lpstr>PowerPoint Presentation</vt:lpstr>
      <vt:lpstr>Previous Approaches — Data Generation</vt:lpstr>
      <vt:lpstr>Process Pipeline </vt:lpstr>
      <vt:lpstr>CARLA Towns with Towns features and focus   </vt:lpstr>
      <vt:lpstr>Sample from Carla    </vt:lpstr>
      <vt:lpstr>Recording during Simulation Running  </vt:lpstr>
      <vt:lpstr>Distribution of objects and classes for the investigated Categories   </vt:lpstr>
      <vt:lpstr>Data Collection → KITTI Packaging   </vt:lpstr>
      <vt:lpstr>Model Training </vt:lpstr>
      <vt:lpstr>Evaluation </vt:lpstr>
      <vt:lpstr>Results </vt:lpstr>
      <vt:lpstr>Results</vt:lpstr>
      <vt:lpstr>Results</vt:lpstr>
      <vt:lpstr>Results</vt:lpstr>
      <vt:lpstr>Results</vt:lpstr>
      <vt:lpstr>Observation and Conclusion- Data-Centric Impact &amp; RTC Relevance</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Chandra Jaiswal</cp:lastModifiedBy>
  <cp:revision>157</cp:revision>
  <cp:lastPrinted>2018-07-11T15:24:00Z</cp:lastPrinted>
  <dcterms:created xsi:type="dcterms:W3CDTF">2018-07-09T14:47:23Z</dcterms:created>
  <dcterms:modified xsi:type="dcterms:W3CDTF">2025-10-05T21:01:45Z</dcterms:modified>
</cp:coreProperties>
</file>