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5250B-F731-6BFB-C94B-2BAD3388C29A}" v="215" dt="2025-10-05T00:38:46.476"/>
    <p1510:client id="{4B2599F2-A996-3FC0-7BEB-36370BAC45E8}" v="107" dt="2025-10-05T01:14:59.153"/>
    <p1510:client id="{B2EEB496-57AB-7369-53DD-065FB146DA5C}" v="341" dt="2025-10-05T02:48:06.9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12692-93D0-47A2-B35F-C67AE5C37BE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B77BCC5-FAE5-4DBD-8141-FA391783B118}">
      <dgm:prSet/>
      <dgm:spPr/>
      <dgm:t>
        <a:bodyPr/>
        <a:lstStyle/>
        <a:p>
          <a:r>
            <a:rPr lang="en-US" b="1"/>
            <a:t>Data Acquisition</a:t>
          </a:r>
          <a:endParaRPr lang="en-US"/>
        </a:p>
      </dgm:t>
    </dgm:pt>
    <dgm:pt modelId="{F6019784-E814-4EF6-8ECA-E5648840B4E5}" type="parTrans" cxnId="{C564B7CE-D6E6-463A-85EF-E3A8C4E3701A}">
      <dgm:prSet/>
      <dgm:spPr/>
      <dgm:t>
        <a:bodyPr/>
        <a:lstStyle/>
        <a:p>
          <a:endParaRPr lang="en-US"/>
        </a:p>
      </dgm:t>
    </dgm:pt>
    <dgm:pt modelId="{59E5F183-01A6-42F4-985B-A7728D7BB34E}" type="sibTrans" cxnId="{C564B7CE-D6E6-463A-85EF-E3A8C4E3701A}">
      <dgm:prSet/>
      <dgm:spPr/>
      <dgm:t>
        <a:bodyPr/>
        <a:lstStyle/>
        <a:p>
          <a:endParaRPr lang="en-US"/>
        </a:p>
      </dgm:t>
    </dgm:pt>
    <dgm:pt modelId="{0AE512F4-697E-4B68-8CD1-C6675B6D4EDD}">
      <dgm:prSet/>
      <dgm:spPr/>
      <dgm:t>
        <a:bodyPr/>
        <a:lstStyle/>
        <a:p>
          <a:r>
            <a:rPr lang="en-US"/>
            <a:t>10,000+ RF samples collected across benign and malicious devices.</a:t>
          </a:r>
        </a:p>
      </dgm:t>
    </dgm:pt>
    <dgm:pt modelId="{415C0BB5-E1BB-4A00-BE99-2905A332E981}" type="parTrans" cxnId="{9B8A0148-E9D3-478D-AC9D-041D8F260575}">
      <dgm:prSet/>
      <dgm:spPr/>
      <dgm:t>
        <a:bodyPr/>
        <a:lstStyle/>
        <a:p>
          <a:endParaRPr lang="en-US"/>
        </a:p>
      </dgm:t>
    </dgm:pt>
    <dgm:pt modelId="{C6998A79-E46B-4812-A611-4FFC939BF650}" type="sibTrans" cxnId="{9B8A0148-E9D3-478D-AC9D-041D8F260575}">
      <dgm:prSet/>
      <dgm:spPr/>
      <dgm:t>
        <a:bodyPr/>
        <a:lstStyle/>
        <a:p>
          <a:endParaRPr lang="en-US"/>
        </a:p>
      </dgm:t>
    </dgm:pt>
    <dgm:pt modelId="{4E25CFE9-1B37-45D9-899A-4A31785A1F1B}">
      <dgm:prSet/>
      <dgm:spPr/>
      <dgm:t>
        <a:bodyPr/>
        <a:lstStyle/>
        <a:p>
          <a:r>
            <a:rPr lang="en-US"/>
            <a:t>Signals captured include I/Q data, CSI amplitude/phase, and RSSI metrics.</a:t>
          </a:r>
        </a:p>
      </dgm:t>
    </dgm:pt>
    <dgm:pt modelId="{3F131F72-1581-4DB7-9C42-90D89B885BC4}" type="parTrans" cxnId="{24AA1973-5ED7-419C-AFDB-44921F502F86}">
      <dgm:prSet/>
      <dgm:spPr/>
      <dgm:t>
        <a:bodyPr/>
        <a:lstStyle/>
        <a:p>
          <a:endParaRPr lang="en-US"/>
        </a:p>
      </dgm:t>
    </dgm:pt>
    <dgm:pt modelId="{9628E6D2-97AB-4FA7-BBC5-339753BC093C}" type="sibTrans" cxnId="{24AA1973-5ED7-419C-AFDB-44921F502F86}">
      <dgm:prSet/>
      <dgm:spPr/>
      <dgm:t>
        <a:bodyPr/>
        <a:lstStyle/>
        <a:p>
          <a:endParaRPr lang="en-US"/>
        </a:p>
      </dgm:t>
    </dgm:pt>
    <dgm:pt modelId="{C37FDFDB-6BC9-40C3-9811-6D8334D45EE8}">
      <dgm:prSet/>
      <dgm:spPr/>
      <dgm:t>
        <a:bodyPr/>
        <a:lstStyle/>
        <a:p>
          <a:r>
            <a:rPr lang="en-US" b="1"/>
            <a:t>Preprocessing and Feature Engineering</a:t>
          </a:r>
          <a:endParaRPr lang="en-US"/>
        </a:p>
      </dgm:t>
    </dgm:pt>
    <dgm:pt modelId="{12BC7612-8D09-402C-968C-5123C6702EC2}" type="parTrans" cxnId="{6CFAAE5B-50A8-42C2-BEA1-108F242631A5}">
      <dgm:prSet/>
      <dgm:spPr/>
      <dgm:t>
        <a:bodyPr/>
        <a:lstStyle/>
        <a:p>
          <a:endParaRPr lang="en-US"/>
        </a:p>
      </dgm:t>
    </dgm:pt>
    <dgm:pt modelId="{85E4C9BB-6DA0-4B15-8A60-9ED6143A7AD1}" type="sibTrans" cxnId="{6CFAAE5B-50A8-42C2-BEA1-108F242631A5}">
      <dgm:prSet/>
      <dgm:spPr/>
      <dgm:t>
        <a:bodyPr/>
        <a:lstStyle/>
        <a:p>
          <a:endParaRPr lang="en-US"/>
        </a:p>
      </dgm:t>
    </dgm:pt>
    <dgm:pt modelId="{15C6F6F6-D5D4-4859-B5BB-FA4B7ADEA70D}">
      <dgm:prSet/>
      <dgm:spPr/>
      <dgm:t>
        <a:bodyPr/>
        <a:lstStyle/>
        <a:p>
          <a:r>
            <a:rPr lang="en-US"/>
            <a:t>Spectrogram generation using STFT for CNN input.</a:t>
          </a:r>
        </a:p>
      </dgm:t>
    </dgm:pt>
    <dgm:pt modelId="{B5276E4F-7348-4796-B917-66C29329F5B1}" type="parTrans" cxnId="{273A4C80-8E3C-44AA-8DEA-6A344CDE683C}">
      <dgm:prSet/>
      <dgm:spPr/>
      <dgm:t>
        <a:bodyPr/>
        <a:lstStyle/>
        <a:p>
          <a:endParaRPr lang="en-US"/>
        </a:p>
      </dgm:t>
    </dgm:pt>
    <dgm:pt modelId="{FA6456BB-A7B5-4E41-98C6-C311B3261474}" type="sibTrans" cxnId="{273A4C80-8E3C-44AA-8DEA-6A344CDE683C}">
      <dgm:prSet/>
      <dgm:spPr/>
      <dgm:t>
        <a:bodyPr/>
        <a:lstStyle/>
        <a:p>
          <a:endParaRPr lang="en-US"/>
        </a:p>
      </dgm:t>
    </dgm:pt>
    <dgm:pt modelId="{1498BBFF-5562-4587-BECC-4E4020FFD63E}">
      <dgm:prSet/>
      <dgm:spPr/>
      <dgm:t>
        <a:bodyPr/>
        <a:lstStyle/>
        <a:p>
          <a:r>
            <a:rPr lang="en-US"/>
            <a:t>Extraction of time-series features for LSTM processing (e.g., CSI phase difference, variance).</a:t>
          </a:r>
        </a:p>
      </dgm:t>
    </dgm:pt>
    <dgm:pt modelId="{F3FE9F4F-5535-45F6-BC5E-8273A0CBBED0}" type="parTrans" cxnId="{5330BAC4-6499-4C35-9B77-45125382D68F}">
      <dgm:prSet/>
      <dgm:spPr/>
      <dgm:t>
        <a:bodyPr/>
        <a:lstStyle/>
        <a:p>
          <a:endParaRPr lang="en-US"/>
        </a:p>
      </dgm:t>
    </dgm:pt>
    <dgm:pt modelId="{AD728CBF-7F2F-4FEA-B2E5-3C0CBFE21708}" type="sibTrans" cxnId="{5330BAC4-6499-4C35-9B77-45125382D68F}">
      <dgm:prSet/>
      <dgm:spPr/>
      <dgm:t>
        <a:bodyPr/>
        <a:lstStyle/>
        <a:p>
          <a:endParaRPr lang="en-US"/>
        </a:p>
      </dgm:t>
    </dgm:pt>
    <dgm:pt modelId="{A2FDAA07-12BF-46C3-9559-1A3DB2DA29FD}">
      <dgm:prSet/>
      <dgm:spPr/>
      <dgm:t>
        <a:bodyPr/>
        <a:lstStyle/>
        <a:p>
          <a:r>
            <a:rPr lang="en-US"/>
            <a:t>Normalization and data augmentation applied to ensure model robustness.</a:t>
          </a:r>
        </a:p>
      </dgm:t>
    </dgm:pt>
    <dgm:pt modelId="{5AA2CCEB-F08E-432A-9632-92998EB9DEFA}" type="parTrans" cxnId="{5F116455-C362-417F-88B3-8EC93442579A}">
      <dgm:prSet/>
      <dgm:spPr/>
      <dgm:t>
        <a:bodyPr/>
        <a:lstStyle/>
        <a:p>
          <a:endParaRPr lang="en-US"/>
        </a:p>
      </dgm:t>
    </dgm:pt>
    <dgm:pt modelId="{CF487BAE-ACD8-488C-9B56-63EA00AE7F20}" type="sibTrans" cxnId="{5F116455-C362-417F-88B3-8EC93442579A}">
      <dgm:prSet/>
      <dgm:spPr/>
      <dgm:t>
        <a:bodyPr/>
        <a:lstStyle/>
        <a:p>
          <a:endParaRPr lang="en-US"/>
        </a:p>
      </dgm:t>
    </dgm:pt>
    <dgm:pt modelId="{0C55C7EC-7930-465B-8557-580FAF1036D6}">
      <dgm:prSet/>
      <dgm:spPr/>
      <dgm:t>
        <a:bodyPr/>
        <a:lstStyle/>
        <a:p>
          <a:r>
            <a:rPr lang="en-US" b="1"/>
            <a:t>Model Design and Training</a:t>
          </a:r>
          <a:endParaRPr lang="en-US"/>
        </a:p>
      </dgm:t>
    </dgm:pt>
    <dgm:pt modelId="{52963FA0-CDC5-48FF-A414-8C0BD7170960}" type="parTrans" cxnId="{CB59BBA3-49D8-4A15-BCE7-D2BE431B5E8C}">
      <dgm:prSet/>
      <dgm:spPr/>
      <dgm:t>
        <a:bodyPr/>
        <a:lstStyle/>
        <a:p>
          <a:endParaRPr lang="en-US"/>
        </a:p>
      </dgm:t>
    </dgm:pt>
    <dgm:pt modelId="{D7D5DE15-54F1-4280-9C57-FBEAC3DB859A}" type="sibTrans" cxnId="{CB59BBA3-49D8-4A15-BCE7-D2BE431B5E8C}">
      <dgm:prSet/>
      <dgm:spPr/>
      <dgm:t>
        <a:bodyPr/>
        <a:lstStyle/>
        <a:p>
          <a:endParaRPr lang="en-US"/>
        </a:p>
      </dgm:t>
    </dgm:pt>
    <dgm:pt modelId="{C797FE3B-4670-437C-8935-E56B2611832A}">
      <dgm:prSet/>
      <dgm:spPr/>
      <dgm:t>
        <a:bodyPr/>
        <a:lstStyle/>
        <a:p>
          <a:r>
            <a:rPr lang="en-US"/>
            <a:t>Hybrid CNN-LSTM architecture trained using supervised learning.</a:t>
          </a:r>
        </a:p>
      </dgm:t>
    </dgm:pt>
    <dgm:pt modelId="{07067F7F-1A33-4DAF-B648-389A45C7B9AF}" type="parTrans" cxnId="{96EE22D1-7BDC-44E9-83ED-495414C05620}">
      <dgm:prSet/>
      <dgm:spPr/>
      <dgm:t>
        <a:bodyPr/>
        <a:lstStyle/>
        <a:p>
          <a:endParaRPr lang="en-US"/>
        </a:p>
      </dgm:t>
    </dgm:pt>
    <dgm:pt modelId="{53F08B06-3DBC-4303-B99D-FB806AC6E3D4}" type="sibTrans" cxnId="{96EE22D1-7BDC-44E9-83ED-495414C05620}">
      <dgm:prSet/>
      <dgm:spPr/>
      <dgm:t>
        <a:bodyPr/>
        <a:lstStyle/>
        <a:p>
          <a:endParaRPr lang="en-US"/>
        </a:p>
      </dgm:t>
    </dgm:pt>
    <dgm:pt modelId="{EF98472A-3AA8-423E-A685-423996E28C46}">
      <dgm:prSet/>
      <dgm:spPr/>
      <dgm:t>
        <a:bodyPr/>
        <a:lstStyle/>
        <a:p>
          <a:r>
            <a:rPr lang="en-US"/>
            <a:t>Evaluation via </a:t>
          </a:r>
          <a:r>
            <a:rPr lang="en-US" b="1"/>
            <a:t>5-fold cross-validation</a:t>
          </a:r>
          <a:r>
            <a:rPr lang="en-US"/>
            <a:t> to prevent overfitting and ensure generalization.</a:t>
          </a:r>
        </a:p>
      </dgm:t>
    </dgm:pt>
    <dgm:pt modelId="{736A4ED8-327D-4D77-BBA7-57991F4BA049}" type="parTrans" cxnId="{4F8BEDFB-C838-4792-B2B7-B6F0235A7753}">
      <dgm:prSet/>
      <dgm:spPr/>
      <dgm:t>
        <a:bodyPr/>
        <a:lstStyle/>
        <a:p>
          <a:endParaRPr lang="en-US"/>
        </a:p>
      </dgm:t>
    </dgm:pt>
    <dgm:pt modelId="{9198AC04-C984-4304-943E-81C0E793FD22}" type="sibTrans" cxnId="{4F8BEDFB-C838-4792-B2B7-B6F0235A7753}">
      <dgm:prSet/>
      <dgm:spPr/>
      <dgm:t>
        <a:bodyPr/>
        <a:lstStyle/>
        <a:p>
          <a:endParaRPr lang="en-US"/>
        </a:p>
      </dgm:t>
    </dgm:pt>
    <dgm:pt modelId="{BD8476DD-7C4E-4ECC-B70F-3DF4326C6237}" type="pres">
      <dgm:prSet presAssocID="{18212692-93D0-47A2-B35F-C67AE5C37BE9}" presName="vert0" presStyleCnt="0">
        <dgm:presLayoutVars>
          <dgm:dir/>
          <dgm:animOne val="branch"/>
          <dgm:animLvl val="lvl"/>
        </dgm:presLayoutVars>
      </dgm:prSet>
      <dgm:spPr/>
    </dgm:pt>
    <dgm:pt modelId="{8688AE6E-5FDE-403D-AA47-AEDB8B7418CD}" type="pres">
      <dgm:prSet presAssocID="{1B77BCC5-FAE5-4DBD-8141-FA391783B118}" presName="thickLine" presStyleLbl="alignNode1" presStyleIdx="0" presStyleCnt="3"/>
      <dgm:spPr/>
    </dgm:pt>
    <dgm:pt modelId="{524A0C5B-E7E0-4DDE-8421-72889F7F398D}" type="pres">
      <dgm:prSet presAssocID="{1B77BCC5-FAE5-4DBD-8141-FA391783B118}" presName="horz1" presStyleCnt="0"/>
      <dgm:spPr/>
    </dgm:pt>
    <dgm:pt modelId="{B4828D66-18BA-4668-A51E-CA444CD60F21}" type="pres">
      <dgm:prSet presAssocID="{1B77BCC5-FAE5-4DBD-8141-FA391783B118}" presName="tx1" presStyleLbl="revTx" presStyleIdx="0" presStyleCnt="10"/>
      <dgm:spPr/>
    </dgm:pt>
    <dgm:pt modelId="{9CA87F91-9892-4B3A-BB0B-D9C3FA2B8A2F}" type="pres">
      <dgm:prSet presAssocID="{1B77BCC5-FAE5-4DBD-8141-FA391783B118}" presName="vert1" presStyleCnt="0"/>
      <dgm:spPr/>
    </dgm:pt>
    <dgm:pt modelId="{C9BBAA84-9BB7-4FAF-B79E-F03E81AA3842}" type="pres">
      <dgm:prSet presAssocID="{0AE512F4-697E-4B68-8CD1-C6675B6D4EDD}" presName="vertSpace2a" presStyleCnt="0"/>
      <dgm:spPr/>
    </dgm:pt>
    <dgm:pt modelId="{34C3E083-1EFA-4AA4-9286-E559747D633D}" type="pres">
      <dgm:prSet presAssocID="{0AE512F4-697E-4B68-8CD1-C6675B6D4EDD}" presName="horz2" presStyleCnt="0"/>
      <dgm:spPr/>
    </dgm:pt>
    <dgm:pt modelId="{8A703D80-F228-4589-9C14-7E0770F19832}" type="pres">
      <dgm:prSet presAssocID="{0AE512F4-697E-4B68-8CD1-C6675B6D4EDD}" presName="horzSpace2" presStyleCnt="0"/>
      <dgm:spPr/>
    </dgm:pt>
    <dgm:pt modelId="{45C5367D-2892-4BAD-A583-BE7D3B455DFD}" type="pres">
      <dgm:prSet presAssocID="{0AE512F4-697E-4B68-8CD1-C6675B6D4EDD}" presName="tx2" presStyleLbl="revTx" presStyleIdx="1" presStyleCnt="10"/>
      <dgm:spPr/>
    </dgm:pt>
    <dgm:pt modelId="{859F2A8E-5F99-47B0-878E-742810AF2465}" type="pres">
      <dgm:prSet presAssocID="{0AE512F4-697E-4B68-8CD1-C6675B6D4EDD}" presName="vert2" presStyleCnt="0"/>
      <dgm:spPr/>
    </dgm:pt>
    <dgm:pt modelId="{1E3621CA-7632-41CC-9491-BAA0A117D2AE}" type="pres">
      <dgm:prSet presAssocID="{0AE512F4-697E-4B68-8CD1-C6675B6D4EDD}" presName="thinLine2b" presStyleLbl="callout" presStyleIdx="0" presStyleCnt="7"/>
      <dgm:spPr/>
    </dgm:pt>
    <dgm:pt modelId="{C1CDFFFB-0971-48B4-BAE1-E4EB83A1101F}" type="pres">
      <dgm:prSet presAssocID="{0AE512F4-697E-4B68-8CD1-C6675B6D4EDD}" presName="vertSpace2b" presStyleCnt="0"/>
      <dgm:spPr/>
    </dgm:pt>
    <dgm:pt modelId="{148FC5B3-73B8-44A6-B992-805361E3039C}" type="pres">
      <dgm:prSet presAssocID="{4E25CFE9-1B37-45D9-899A-4A31785A1F1B}" presName="horz2" presStyleCnt="0"/>
      <dgm:spPr/>
    </dgm:pt>
    <dgm:pt modelId="{F08F5571-2648-4FC7-9BB3-EEA646F98A47}" type="pres">
      <dgm:prSet presAssocID="{4E25CFE9-1B37-45D9-899A-4A31785A1F1B}" presName="horzSpace2" presStyleCnt="0"/>
      <dgm:spPr/>
    </dgm:pt>
    <dgm:pt modelId="{4F0C8CC6-DB78-4787-A592-09191A2CD0C3}" type="pres">
      <dgm:prSet presAssocID="{4E25CFE9-1B37-45D9-899A-4A31785A1F1B}" presName="tx2" presStyleLbl="revTx" presStyleIdx="2" presStyleCnt="10"/>
      <dgm:spPr/>
    </dgm:pt>
    <dgm:pt modelId="{56FF93C3-7F8D-48EA-BC31-BA463A64B937}" type="pres">
      <dgm:prSet presAssocID="{4E25CFE9-1B37-45D9-899A-4A31785A1F1B}" presName="vert2" presStyleCnt="0"/>
      <dgm:spPr/>
    </dgm:pt>
    <dgm:pt modelId="{8C2867ED-EC4B-4F0C-B76F-DCA67819CDBA}" type="pres">
      <dgm:prSet presAssocID="{4E25CFE9-1B37-45D9-899A-4A31785A1F1B}" presName="thinLine2b" presStyleLbl="callout" presStyleIdx="1" presStyleCnt="7"/>
      <dgm:spPr/>
    </dgm:pt>
    <dgm:pt modelId="{2DBB89EA-D663-47F4-9539-1BAC60DE6B2A}" type="pres">
      <dgm:prSet presAssocID="{4E25CFE9-1B37-45D9-899A-4A31785A1F1B}" presName="vertSpace2b" presStyleCnt="0"/>
      <dgm:spPr/>
    </dgm:pt>
    <dgm:pt modelId="{3F5C4DEB-584D-4A64-AC8B-01B1057AD9CF}" type="pres">
      <dgm:prSet presAssocID="{C37FDFDB-6BC9-40C3-9811-6D8334D45EE8}" presName="thickLine" presStyleLbl="alignNode1" presStyleIdx="1" presStyleCnt="3"/>
      <dgm:spPr/>
    </dgm:pt>
    <dgm:pt modelId="{F209CD50-703F-4D8C-AA0A-5A79E13F3A4F}" type="pres">
      <dgm:prSet presAssocID="{C37FDFDB-6BC9-40C3-9811-6D8334D45EE8}" presName="horz1" presStyleCnt="0"/>
      <dgm:spPr/>
    </dgm:pt>
    <dgm:pt modelId="{A6ECCD3A-A067-4438-9297-E811A35EC9EC}" type="pres">
      <dgm:prSet presAssocID="{C37FDFDB-6BC9-40C3-9811-6D8334D45EE8}" presName="tx1" presStyleLbl="revTx" presStyleIdx="3" presStyleCnt="10"/>
      <dgm:spPr/>
    </dgm:pt>
    <dgm:pt modelId="{1B46F90D-9A7B-427E-81DB-F1EC7E7DF6AD}" type="pres">
      <dgm:prSet presAssocID="{C37FDFDB-6BC9-40C3-9811-6D8334D45EE8}" presName="vert1" presStyleCnt="0"/>
      <dgm:spPr/>
    </dgm:pt>
    <dgm:pt modelId="{4EEFA8B6-F045-444F-9616-6B57629B276A}" type="pres">
      <dgm:prSet presAssocID="{15C6F6F6-D5D4-4859-B5BB-FA4B7ADEA70D}" presName="vertSpace2a" presStyleCnt="0"/>
      <dgm:spPr/>
    </dgm:pt>
    <dgm:pt modelId="{F20EFA78-6616-418E-BB5F-9EEAF42AFFDC}" type="pres">
      <dgm:prSet presAssocID="{15C6F6F6-D5D4-4859-B5BB-FA4B7ADEA70D}" presName="horz2" presStyleCnt="0"/>
      <dgm:spPr/>
    </dgm:pt>
    <dgm:pt modelId="{115237B2-8B0B-4AEB-9BA8-09EF40882640}" type="pres">
      <dgm:prSet presAssocID="{15C6F6F6-D5D4-4859-B5BB-FA4B7ADEA70D}" presName="horzSpace2" presStyleCnt="0"/>
      <dgm:spPr/>
    </dgm:pt>
    <dgm:pt modelId="{A8F544B3-718E-4F7B-8AEE-94D29003E2E0}" type="pres">
      <dgm:prSet presAssocID="{15C6F6F6-D5D4-4859-B5BB-FA4B7ADEA70D}" presName="tx2" presStyleLbl="revTx" presStyleIdx="4" presStyleCnt="10"/>
      <dgm:spPr/>
    </dgm:pt>
    <dgm:pt modelId="{C6D45087-6E7D-4126-909E-064A708E8FBB}" type="pres">
      <dgm:prSet presAssocID="{15C6F6F6-D5D4-4859-B5BB-FA4B7ADEA70D}" presName="vert2" presStyleCnt="0"/>
      <dgm:spPr/>
    </dgm:pt>
    <dgm:pt modelId="{D4676DC9-0475-44CE-869F-A27667B795E4}" type="pres">
      <dgm:prSet presAssocID="{15C6F6F6-D5D4-4859-B5BB-FA4B7ADEA70D}" presName="thinLine2b" presStyleLbl="callout" presStyleIdx="2" presStyleCnt="7"/>
      <dgm:spPr/>
    </dgm:pt>
    <dgm:pt modelId="{C70066E1-6814-4E54-A8B0-57885EB4405E}" type="pres">
      <dgm:prSet presAssocID="{15C6F6F6-D5D4-4859-B5BB-FA4B7ADEA70D}" presName="vertSpace2b" presStyleCnt="0"/>
      <dgm:spPr/>
    </dgm:pt>
    <dgm:pt modelId="{4470BC1F-AC59-4110-AA15-BC0381B0D41E}" type="pres">
      <dgm:prSet presAssocID="{1498BBFF-5562-4587-BECC-4E4020FFD63E}" presName="horz2" presStyleCnt="0"/>
      <dgm:spPr/>
    </dgm:pt>
    <dgm:pt modelId="{99D2ABCA-EBFE-4039-B188-38A6A8987A92}" type="pres">
      <dgm:prSet presAssocID="{1498BBFF-5562-4587-BECC-4E4020FFD63E}" presName="horzSpace2" presStyleCnt="0"/>
      <dgm:spPr/>
    </dgm:pt>
    <dgm:pt modelId="{326F4F6E-0762-4259-A535-425B6285E23A}" type="pres">
      <dgm:prSet presAssocID="{1498BBFF-5562-4587-BECC-4E4020FFD63E}" presName="tx2" presStyleLbl="revTx" presStyleIdx="5" presStyleCnt="10"/>
      <dgm:spPr/>
    </dgm:pt>
    <dgm:pt modelId="{C8F1383B-AB6E-4647-ACBF-860BB636EEA6}" type="pres">
      <dgm:prSet presAssocID="{1498BBFF-5562-4587-BECC-4E4020FFD63E}" presName="vert2" presStyleCnt="0"/>
      <dgm:spPr/>
    </dgm:pt>
    <dgm:pt modelId="{813491EC-3263-4F48-B4B7-3DC07444491A}" type="pres">
      <dgm:prSet presAssocID="{1498BBFF-5562-4587-BECC-4E4020FFD63E}" presName="thinLine2b" presStyleLbl="callout" presStyleIdx="3" presStyleCnt="7"/>
      <dgm:spPr/>
    </dgm:pt>
    <dgm:pt modelId="{8B873D47-85CF-4884-9B8C-93F3C3522915}" type="pres">
      <dgm:prSet presAssocID="{1498BBFF-5562-4587-BECC-4E4020FFD63E}" presName="vertSpace2b" presStyleCnt="0"/>
      <dgm:spPr/>
    </dgm:pt>
    <dgm:pt modelId="{2FCDE22B-7C00-4794-86E3-402F48CF813E}" type="pres">
      <dgm:prSet presAssocID="{A2FDAA07-12BF-46C3-9559-1A3DB2DA29FD}" presName="horz2" presStyleCnt="0"/>
      <dgm:spPr/>
    </dgm:pt>
    <dgm:pt modelId="{B7FE5A69-5874-426D-AC3F-F93069EBC6AA}" type="pres">
      <dgm:prSet presAssocID="{A2FDAA07-12BF-46C3-9559-1A3DB2DA29FD}" presName="horzSpace2" presStyleCnt="0"/>
      <dgm:spPr/>
    </dgm:pt>
    <dgm:pt modelId="{2731A19D-F82E-4938-9898-C3F7E02875D4}" type="pres">
      <dgm:prSet presAssocID="{A2FDAA07-12BF-46C3-9559-1A3DB2DA29FD}" presName="tx2" presStyleLbl="revTx" presStyleIdx="6" presStyleCnt="10"/>
      <dgm:spPr/>
    </dgm:pt>
    <dgm:pt modelId="{31D13E88-F992-4DA4-9C67-6F1A76869EB6}" type="pres">
      <dgm:prSet presAssocID="{A2FDAA07-12BF-46C3-9559-1A3DB2DA29FD}" presName="vert2" presStyleCnt="0"/>
      <dgm:spPr/>
    </dgm:pt>
    <dgm:pt modelId="{F12E7AA7-578C-4843-B34C-30518673962E}" type="pres">
      <dgm:prSet presAssocID="{A2FDAA07-12BF-46C3-9559-1A3DB2DA29FD}" presName="thinLine2b" presStyleLbl="callout" presStyleIdx="4" presStyleCnt="7"/>
      <dgm:spPr/>
    </dgm:pt>
    <dgm:pt modelId="{005AC22F-6171-4EB7-A24A-0E126E7F7523}" type="pres">
      <dgm:prSet presAssocID="{A2FDAA07-12BF-46C3-9559-1A3DB2DA29FD}" presName="vertSpace2b" presStyleCnt="0"/>
      <dgm:spPr/>
    </dgm:pt>
    <dgm:pt modelId="{BF88C31B-9DBE-4855-A405-92BB4739ACF7}" type="pres">
      <dgm:prSet presAssocID="{0C55C7EC-7930-465B-8557-580FAF1036D6}" presName="thickLine" presStyleLbl="alignNode1" presStyleIdx="2" presStyleCnt="3"/>
      <dgm:spPr/>
    </dgm:pt>
    <dgm:pt modelId="{6AACA53F-B4B7-4DCD-A15F-2D7CC66D41CF}" type="pres">
      <dgm:prSet presAssocID="{0C55C7EC-7930-465B-8557-580FAF1036D6}" presName="horz1" presStyleCnt="0"/>
      <dgm:spPr/>
    </dgm:pt>
    <dgm:pt modelId="{8C0548B0-D91D-4D8E-8E0D-E7FF38E764D2}" type="pres">
      <dgm:prSet presAssocID="{0C55C7EC-7930-465B-8557-580FAF1036D6}" presName="tx1" presStyleLbl="revTx" presStyleIdx="7" presStyleCnt="10"/>
      <dgm:spPr/>
    </dgm:pt>
    <dgm:pt modelId="{3D5B7158-21E4-4A40-B0E0-6F5F2E9DD540}" type="pres">
      <dgm:prSet presAssocID="{0C55C7EC-7930-465B-8557-580FAF1036D6}" presName="vert1" presStyleCnt="0"/>
      <dgm:spPr/>
    </dgm:pt>
    <dgm:pt modelId="{0C85489D-7ABB-436D-88D2-8EB42E0D1C12}" type="pres">
      <dgm:prSet presAssocID="{C797FE3B-4670-437C-8935-E56B2611832A}" presName="vertSpace2a" presStyleCnt="0"/>
      <dgm:spPr/>
    </dgm:pt>
    <dgm:pt modelId="{E7E2F0B2-55C3-4061-939A-0D87DABFF48D}" type="pres">
      <dgm:prSet presAssocID="{C797FE3B-4670-437C-8935-E56B2611832A}" presName="horz2" presStyleCnt="0"/>
      <dgm:spPr/>
    </dgm:pt>
    <dgm:pt modelId="{993F6D26-E31F-43D1-ADC4-FA02A0AC51B5}" type="pres">
      <dgm:prSet presAssocID="{C797FE3B-4670-437C-8935-E56B2611832A}" presName="horzSpace2" presStyleCnt="0"/>
      <dgm:spPr/>
    </dgm:pt>
    <dgm:pt modelId="{832B42AC-3C5E-475E-BBE9-5410101F0D21}" type="pres">
      <dgm:prSet presAssocID="{C797FE3B-4670-437C-8935-E56B2611832A}" presName="tx2" presStyleLbl="revTx" presStyleIdx="8" presStyleCnt="10"/>
      <dgm:spPr/>
    </dgm:pt>
    <dgm:pt modelId="{CB7F0E2F-0FFE-4AE4-BB48-FBA39A7F27E4}" type="pres">
      <dgm:prSet presAssocID="{C797FE3B-4670-437C-8935-E56B2611832A}" presName="vert2" presStyleCnt="0"/>
      <dgm:spPr/>
    </dgm:pt>
    <dgm:pt modelId="{72E3CF06-CAE0-4DEA-8458-B145928C770C}" type="pres">
      <dgm:prSet presAssocID="{C797FE3B-4670-437C-8935-E56B2611832A}" presName="thinLine2b" presStyleLbl="callout" presStyleIdx="5" presStyleCnt="7"/>
      <dgm:spPr/>
    </dgm:pt>
    <dgm:pt modelId="{4087D6C0-38CA-42CA-946D-525EE0A102BE}" type="pres">
      <dgm:prSet presAssocID="{C797FE3B-4670-437C-8935-E56B2611832A}" presName="vertSpace2b" presStyleCnt="0"/>
      <dgm:spPr/>
    </dgm:pt>
    <dgm:pt modelId="{D4E6D5EA-3F55-4A8E-A24F-D4DAE97AC26F}" type="pres">
      <dgm:prSet presAssocID="{EF98472A-3AA8-423E-A685-423996E28C46}" presName="horz2" presStyleCnt="0"/>
      <dgm:spPr/>
    </dgm:pt>
    <dgm:pt modelId="{7A1649B2-0634-4B2A-A930-F6D79267DDD2}" type="pres">
      <dgm:prSet presAssocID="{EF98472A-3AA8-423E-A685-423996E28C46}" presName="horzSpace2" presStyleCnt="0"/>
      <dgm:spPr/>
    </dgm:pt>
    <dgm:pt modelId="{E03B4F2F-38D2-4288-BEAD-5E2745E18875}" type="pres">
      <dgm:prSet presAssocID="{EF98472A-3AA8-423E-A685-423996E28C46}" presName="tx2" presStyleLbl="revTx" presStyleIdx="9" presStyleCnt="10"/>
      <dgm:spPr/>
    </dgm:pt>
    <dgm:pt modelId="{BFD082FF-9171-4DB5-8FFA-445E4AD34FA7}" type="pres">
      <dgm:prSet presAssocID="{EF98472A-3AA8-423E-A685-423996E28C46}" presName="vert2" presStyleCnt="0"/>
      <dgm:spPr/>
    </dgm:pt>
    <dgm:pt modelId="{7386B510-974B-4D14-9B2C-A235A2C576A2}" type="pres">
      <dgm:prSet presAssocID="{EF98472A-3AA8-423E-A685-423996E28C46}" presName="thinLine2b" presStyleLbl="callout" presStyleIdx="6" presStyleCnt="7"/>
      <dgm:spPr/>
    </dgm:pt>
    <dgm:pt modelId="{58D9374A-8196-47A5-B207-ECFBFCD85EAF}" type="pres">
      <dgm:prSet presAssocID="{EF98472A-3AA8-423E-A685-423996E28C46}" presName="vertSpace2b" presStyleCnt="0"/>
      <dgm:spPr/>
    </dgm:pt>
  </dgm:ptLst>
  <dgm:cxnLst>
    <dgm:cxn modelId="{6CFAAE5B-50A8-42C2-BEA1-108F242631A5}" srcId="{18212692-93D0-47A2-B35F-C67AE5C37BE9}" destId="{C37FDFDB-6BC9-40C3-9811-6D8334D45EE8}" srcOrd="1" destOrd="0" parTransId="{12BC7612-8D09-402C-968C-5123C6702EC2}" sibTransId="{85E4C9BB-6DA0-4B15-8A60-9ED6143A7AD1}"/>
    <dgm:cxn modelId="{AC87D667-43A1-4590-B413-2248957867FB}" type="presOf" srcId="{1498BBFF-5562-4587-BECC-4E4020FFD63E}" destId="{326F4F6E-0762-4259-A535-425B6285E23A}" srcOrd="0" destOrd="0" presId="urn:microsoft.com/office/officeart/2008/layout/LinedList"/>
    <dgm:cxn modelId="{9B8A0148-E9D3-478D-AC9D-041D8F260575}" srcId="{1B77BCC5-FAE5-4DBD-8141-FA391783B118}" destId="{0AE512F4-697E-4B68-8CD1-C6675B6D4EDD}" srcOrd="0" destOrd="0" parTransId="{415C0BB5-E1BB-4A00-BE99-2905A332E981}" sibTransId="{C6998A79-E46B-4812-A611-4FFC939BF650}"/>
    <dgm:cxn modelId="{50601E6A-CBE5-408B-9BAC-0CC4A235FC12}" type="presOf" srcId="{4E25CFE9-1B37-45D9-899A-4A31785A1F1B}" destId="{4F0C8CC6-DB78-4787-A592-09191A2CD0C3}" srcOrd="0" destOrd="0" presId="urn:microsoft.com/office/officeart/2008/layout/LinedList"/>
    <dgm:cxn modelId="{24AA1973-5ED7-419C-AFDB-44921F502F86}" srcId="{1B77BCC5-FAE5-4DBD-8141-FA391783B118}" destId="{4E25CFE9-1B37-45D9-899A-4A31785A1F1B}" srcOrd="1" destOrd="0" parTransId="{3F131F72-1581-4DB7-9C42-90D89B885BC4}" sibTransId="{9628E6D2-97AB-4FA7-BBC5-339753BC093C}"/>
    <dgm:cxn modelId="{90F09454-74E1-4858-8EE6-58238E4DE2AB}" type="presOf" srcId="{0C55C7EC-7930-465B-8557-580FAF1036D6}" destId="{8C0548B0-D91D-4D8E-8E0D-E7FF38E764D2}" srcOrd="0" destOrd="0" presId="urn:microsoft.com/office/officeart/2008/layout/LinedList"/>
    <dgm:cxn modelId="{5F116455-C362-417F-88B3-8EC93442579A}" srcId="{C37FDFDB-6BC9-40C3-9811-6D8334D45EE8}" destId="{A2FDAA07-12BF-46C3-9559-1A3DB2DA29FD}" srcOrd="2" destOrd="0" parTransId="{5AA2CCEB-F08E-432A-9632-92998EB9DEFA}" sibTransId="{CF487BAE-ACD8-488C-9B56-63EA00AE7F20}"/>
    <dgm:cxn modelId="{85032659-036A-40BB-B0A7-8AE746296643}" type="presOf" srcId="{15C6F6F6-D5D4-4859-B5BB-FA4B7ADEA70D}" destId="{A8F544B3-718E-4F7B-8AEE-94D29003E2E0}" srcOrd="0" destOrd="0" presId="urn:microsoft.com/office/officeart/2008/layout/LinedList"/>
    <dgm:cxn modelId="{273A4C80-8E3C-44AA-8DEA-6A344CDE683C}" srcId="{C37FDFDB-6BC9-40C3-9811-6D8334D45EE8}" destId="{15C6F6F6-D5D4-4859-B5BB-FA4B7ADEA70D}" srcOrd="0" destOrd="0" parTransId="{B5276E4F-7348-4796-B917-66C29329F5B1}" sibTransId="{FA6456BB-A7B5-4E41-98C6-C311B3261474}"/>
    <dgm:cxn modelId="{A7AB0695-FEBC-4C0B-8CF8-B32C9AD9150E}" type="presOf" srcId="{C797FE3B-4670-437C-8935-E56B2611832A}" destId="{832B42AC-3C5E-475E-BBE9-5410101F0D21}" srcOrd="0" destOrd="0" presId="urn:microsoft.com/office/officeart/2008/layout/LinedList"/>
    <dgm:cxn modelId="{CB59BBA3-49D8-4A15-BCE7-D2BE431B5E8C}" srcId="{18212692-93D0-47A2-B35F-C67AE5C37BE9}" destId="{0C55C7EC-7930-465B-8557-580FAF1036D6}" srcOrd="2" destOrd="0" parTransId="{52963FA0-CDC5-48FF-A414-8C0BD7170960}" sibTransId="{D7D5DE15-54F1-4280-9C57-FBEAC3DB859A}"/>
    <dgm:cxn modelId="{F938ACAF-D8F1-4F07-9B24-1B0F4E1D746C}" type="presOf" srcId="{A2FDAA07-12BF-46C3-9559-1A3DB2DA29FD}" destId="{2731A19D-F82E-4938-9898-C3F7E02875D4}" srcOrd="0" destOrd="0" presId="urn:microsoft.com/office/officeart/2008/layout/LinedList"/>
    <dgm:cxn modelId="{A1B76CB5-F773-4F9E-97EF-CD31EEF44083}" type="presOf" srcId="{C37FDFDB-6BC9-40C3-9811-6D8334D45EE8}" destId="{A6ECCD3A-A067-4438-9297-E811A35EC9EC}" srcOrd="0" destOrd="0" presId="urn:microsoft.com/office/officeart/2008/layout/LinedList"/>
    <dgm:cxn modelId="{FF41B4C2-E712-4ECD-A9A5-1FC44505DE2C}" type="presOf" srcId="{EF98472A-3AA8-423E-A685-423996E28C46}" destId="{E03B4F2F-38D2-4288-BEAD-5E2745E18875}" srcOrd="0" destOrd="0" presId="urn:microsoft.com/office/officeart/2008/layout/LinedList"/>
    <dgm:cxn modelId="{5330BAC4-6499-4C35-9B77-45125382D68F}" srcId="{C37FDFDB-6BC9-40C3-9811-6D8334D45EE8}" destId="{1498BBFF-5562-4587-BECC-4E4020FFD63E}" srcOrd="1" destOrd="0" parTransId="{F3FE9F4F-5535-45F6-BC5E-8273A0CBBED0}" sibTransId="{AD728CBF-7F2F-4FEA-B2E5-3C0CBFE21708}"/>
    <dgm:cxn modelId="{C3F2C1C5-6570-440A-95B4-EAB1309B5F02}" type="presOf" srcId="{18212692-93D0-47A2-B35F-C67AE5C37BE9}" destId="{BD8476DD-7C4E-4ECC-B70F-3DF4326C6237}" srcOrd="0" destOrd="0" presId="urn:microsoft.com/office/officeart/2008/layout/LinedList"/>
    <dgm:cxn modelId="{C564B7CE-D6E6-463A-85EF-E3A8C4E3701A}" srcId="{18212692-93D0-47A2-B35F-C67AE5C37BE9}" destId="{1B77BCC5-FAE5-4DBD-8141-FA391783B118}" srcOrd="0" destOrd="0" parTransId="{F6019784-E814-4EF6-8ECA-E5648840B4E5}" sibTransId="{59E5F183-01A6-42F4-985B-A7728D7BB34E}"/>
    <dgm:cxn modelId="{96EE22D1-7BDC-44E9-83ED-495414C05620}" srcId="{0C55C7EC-7930-465B-8557-580FAF1036D6}" destId="{C797FE3B-4670-437C-8935-E56B2611832A}" srcOrd="0" destOrd="0" parTransId="{07067F7F-1A33-4DAF-B648-389A45C7B9AF}" sibTransId="{53F08B06-3DBC-4303-B99D-FB806AC6E3D4}"/>
    <dgm:cxn modelId="{B18525EF-003F-4570-9CA4-6E7F2F096D17}" type="presOf" srcId="{0AE512F4-697E-4B68-8CD1-C6675B6D4EDD}" destId="{45C5367D-2892-4BAD-A583-BE7D3B455DFD}" srcOrd="0" destOrd="0" presId="urn:microsoft.com/office/officeart/2008/layout/LinedList"/>
    <dgm:cxn modelId="{4F8BEDFB-C838-4792-B2B7-B6F0235A7753}" srcId="{0C55C7EC-7930-465B-8557-580FAF1036D6}" destId="{EF98472A-3AA8-423E-A685-423996E28C46}" srcOrd="1" destOrd="0" parTransId="{736A4ED8-327D-4D77-BBA7-57991F4BA049}" sibTransId="{9198AC04-C984-4304-943E-81C0E793FD22}"/>
    <dgm:cxn modelId="{969345FF-5CC7-449F-9D7B-1B4B9F097CDE}" type="presOf" srcId="{1B77BCC5-FAE5-4DBD-8141-FA391783B118}" destId="{B4828D66-18BA-4668-A51E-CA444CD60F21}" srcOrd="0" destOrd="0" presId="urn:microsoft.com/office/officeart/2008/layout/LinedList"/>
    <dgm:cxn modelId="{52DC206A-4720-4C51-AB6C-A16EE03F76D8}" type="presParOf" srcId="{BD8476DD-7C4E-4ECC-B70F-3DF4326C6237}" destId="{8688AE6E-5FDE-403D-AA47-AEDB8B7418CD}" srcOrd="0" destOrd="0" presId="urn:microsoft.com/office/officeart/2008/layout/LinedList"/>
    <dgm:cxn modelId="{0D47D26B-9E8C-41F1-A236-9CC093D0E2CD}" type="presParOf" srcId="{BD8476DD-7C4E-4ECC-B70F-3DF4326C6237}" destId="{524A0C5B-E7E0-4DDE-8421-72889F7F398D}" srcOrd="1" destOrd="0" presId="urn:microsoft.com/office/officeart/2008/layout/LinedList"/>
    <dgm:cxn modelId="{277B7F14-C5F9-44D0-BC5D-4AFF5D8A7772}" type="presParOf" srcId="{524A0C5B-E7E0-4DDE-8421-72889F7F398D}" destId="{B4828D66-18BA-4668-A51E-CA444CD60F21}" srcOrd="0" destOrd="0" presId="urn:microsoft.com/office/officeart/2008/layout/LinedList"/>
    <dgm:cxn modelId="{C6A9189C-A45E-4753-AEA6-0F9B97CBEE1B}" type="presParOf" srcId="{524A0C5B-E7E0-4DDE-8421-72889F7F398D}" destId="{9CA87F91-9892-4B3A-BB0B-D9C3FA2B8A2F}" srcOrd="1" destOrd="0" presId="urn:microsoft.com/office/officeart/2008/layout/LinedList"/>
    <dgm:cxn modelId="{7E540E8A-0A9E-4163-952B-358914308A64}" type="presParOf" srcId="{9CA87F91-9892-4B3A-BB0B-D9C3FA2B8A2F}" destId="{C9BBAA84-9BB7-4FAF-B79E-F03E81AA3842}" srcOrd="0" destOrd="0" presId="urn:microsoft.com/office/officeart/2008/layout/LinedList"/>
    <dgm:cxn modelId="{87706F16-AABB-46AB-B622-5BCD921D08BA}" type="presParOf" srcId="{9CA87F91-9892-4B3A-BB0B-D9C3FA2B8A2F}" destId="{34C3E083-1EFA-4AA4-9286-E559747D633D}" srcOrd="1" destOrd="0" presId="urn:microsoft.com/office/officeart/2008/layout/LinedList"/>
    <dgm:cxn modelId="{4CD82923-487E-46FC-8909-C5B0F965E155}" type="presParOf" srcId="{34C3E083-1EFA-4AA4-9286-E559747D633D}" destId="{8A703D80-F228-4589-9C14-7E0770F19832}" srcOrd="0" destOrd="0" presId="urn:microsoft.com/office/officeart/2008/layout/LinedList"/>
    <dgm:cxn modelId="{B91DBCF3-0B71-4445-9400-80F250628E2E}" type="presParOf" srcId="{34C3E083-1EFA-4AA4-9286-E559747D633D}" destId="{45C5367D-2892-4BAD-A583-BE7D3B455DFD}" srcOrd="1" destOrd="0" presId="urn:microsoft.com/office/officeart/2008/layout/LinedList"/>
    <dgm:cxn modelId="{0094D6B4-2F43-4378-85C2-2B0EDEA63E73}" type="presParOf" srcId="{34C3E083-1EFA-4AA4-9286-E559747D633D}" destId="{859F2A8E-5F99-47B0-878E-742810AF2465}" srcOrd="2" destOrd="0" presId="urn:microsoft.com/office/officeart/2008/layout/LinedList"/>
    <dgm:cxn modelId="{5DAF8453-4A69-4BA0-A22E-5E622E8353F8}" type="presParOf" srcId="{9CA87F91-9892-4B3A-BB0B-D9C3FA2B8A2F}" destId="{1E3621CA-7632-41CC-9491-BAA0A117D2AE}" srcOrd="2" destOrd="0" presId="urn:microsoft.com/office/officeart/2008/layout/LinedList"/>
    <dgm:cxn modelId="{3AA4A478-33C4-4D10-A878-8B51DEF935B4}" type="presParOf" srcId="{9CA87F91-9892-4B3A-BB0B-D9C3FA2B8A2F}" destId="{C1CDFFFB-0971-48B4-BAE1-E4EB83A1101F}" srcOrd="3" destOrd="0" presId="urn:microsoft.com/office/officeart/2008/layout/LinedList"/>
    <dgm:cxn modelId="{5D4EA573-6789-45DA-8288-1E3F418F4CB4}" type="presParOf" srcId="{9CA87F91-9892-4B3A-BB0B-D9C3FA2B8A2F}" destId="{148FC5B3-73B8-44A6-B992-805361E3039C}" srcOrd="4" destOrd="0" presId="urn:microsoft.com/office/officeart/2008/layout/LinedList"/>
    <dgm:cxn modelId="{52193DEB-B66D-451F-A718-263E6186EA8E}" type="presParOf" srcId="{148FC5B3-73B8-44A6-B992-805361E3039C}" destId="{F08F5571-2648-4FC7-9BB3-EEA646F98A47}" srcOrd="0" destOrd="0" presId="urn:microsoft.com/office/officeart/2008/layout/LinedList"/>
    <dgm:cxn modelId="{290AA439-328A-4690-84CF-C33142EEB920}" type="presParOf" srcId="{148FC5B3-73B8-44A6-B992-805361E3039C}" destId="{4F0C8CC6-DB78-4787-A592-09191A2CD0C3}" srcOrd="1" destOrd="0" presId="urn:microsoft.com/office/officeart/2008/layout/LinedList"/>
    <dgm:cxn modelId="{3E87776A-EE8B-4CFA-A9BA-84A6B36E3BE4}" type="presParOf" srcId="{148FC5B3-73B8-44A6-B992-805361E3039C}" destId="{56FF93C3-7F8D-48EA-BC31-BA463A64B937}" srcOrd="2" destOrd="0" presId="urn:microsoft.com/office/officeart/2008/layout/LinedList"/>
    <dgm:cxn modelId="{5E39165C-38B0-4DB9-BBE5-2B90227541A5}" type="presParOf" srcId="{9CA87F91-9892-4B3A-BB0B-D9C3FA2B8A2F}" destId="{8C2867ED-EC4B-4F0C-B76F-DCA67819CDBA}" srcOrd="5" destOrd="0" presId="urn:microsoft.com/office/officeart/2008/layout/LinedList"/>
    <dgm:cxn modelId="{5CCEA70A-2719-4436-AF37-E40099A7F1DD}" type="presParOf" srcId="{9CA87F91-9892-4B3A-BB0B-D9C3FA2B8A2F}" destId="{2DBB89EA-D663-47F4-9539-1BAC60DE6B2A}" srcOrd="6" destOrd="0" presId="urn:microsoft.com/office/officeart/2008/layout/LinedList"/>
    <dgm:cxn modelId="{D31E8F1F-F837-4606-B721-37C66A7ADA8C}" type="presParOf" srcId="{BD8476DD-7C4E-4ECC-B70F-3DF4326C6237}" destId="{3F5C4DEB-584D-4A64-AC8B-01B1057AD9CF}" srcOrd="2" destOrd="0" presId="urn:microsoft.com/office/officeart/2008/layout/LinedList"/>
    <dgm:cxn modelId="{CF1D685C-8019-442B-8F4E-FB6AA15F83F5}" type="presParOf" srcId="{BD8476DD-7C4E-4ECC-B70F-3DF4326C6237}" destId="{F209CD50-703F-4D8C-AA0A-5A79E13F3A4F}" srcOrd="3" destOrd="0" presId="urn:microsoft.com/office/officeart/2008/layout/LinedList"/>
    <dgm:cxn modelId="{DDA21D4A-C8CA-4F32-8904-FABA85064011}" type="presParOf" srcId="{F209CD50-703F-4D8C-AA0A-5A79E13F3A4F}" destId="{A6ECCD3A-A067-4438-9297-E811A35EC9EC}" srcOrd="0" destOrd="0" presId="urn:microsoft.com/office/officeart/2008/layout/LinedList"/>
    <dgm:cxn modelId="{6B8BB1B2-BADD-4A5E-879B-78C2C6EC5BAA}" type="presParOf" srcId="{F209CD50-703F-4D8C-AA0A-5A79E13F3A4F}" destId="{1B46F90D-9A7B-427E-81DB-F1EC7E7DF6AD}" srcOrd="1" destOrd="0" presId="urn:microsoft.com/office/officeart/2008/layout/LinedList"/>
    <dgm:cxn modelId="{0BB944C2-68DE-4FF1-A8EB-1B955D385B22}" type="presParOf" srcId="{1B46F90D-9A7B-427E-81DB-F1EC7E7DF6AD}" destId="{4EEFA8B6-F045-444F-9616-6B57629B276A}" srcOrd="0" destOrd="0" presId="urn:microsoft.com/office/officeart/2008/layout/LinedList"/>
    <dgm:cxn modelId="{93C7EA29-7C84-4933-9C35-F8DE54E6AF4A}" type="presParOf" srcId="{1B46F90D-9A7B-427E-81DB-F1EC7E7DF6AD}" destId="{F20EFA78-6616-418E-BB5F-9EEAF42AFFDC}" srcOrd="1" destOrd="0" presId="urn:microsoft.com/office/officeart/2008/layout/LinedList"/>
    <dgm:cxn modelId="{F1FE339C-5DCF-4C16-8972-BA763609526B}" type="presParOf" srcId="{F20EFA78-6616-418E-BB5F-9EEAF42AFFDC}" destId="{115237B2-8B0B-4AEB-9BA8-09EF40882640}" srcOrd="0" destOrd="0" presId="urn:microsoft.com/office/officeart/2008/layout/LinedList"/>
    <dgm:cxn modelId="{3214A7DE-6D93-4095-B3BF-EDC21EE2F418}" type="presParOf" srcId="{F20EFA78-6616-418E-BB5F-9EEAF42AFFDC}" destId="{A8F544B3-718E-4F7B-8AEE-94D29003E2E0}" srcOrd="1" destOrd="0" presId="urn:microsoft.com/office/officeart/2008/layout/LinedList"/>
    <dgm:cxn modelId="{AB85FDC8-A5C2-4D8F-9B19-C8F3C8B6FC9F}" type="presParOf" srcId="{F20EFA78-6616-418E-BB5F-9EEAF42AFFDC}" destId="{C6D45087-6E7D-4126-909E-064A708E8FBB}" srcOrd="2" destOrd="0" presId="urn:microsoft.com/office/officeart/2008/layout/LinedList"/>
    <dgm:cxn modelId="{93E7DE78-2712-43AD-87D3-9A150414E432}" type="presParOf" srcId="{1B46F90D-9A7B-427E-81DB-F1EC7E7DF6AD}" destId="{D4676DC9-0475-44CE-869F-A27667B795E4}" srcOrd="2" destOrd="0" presId="urn:microsoft.com/office/officeart/2008/layout/LinedList"/>
    <dgm:cxn modelId="{C3188714-67E7-46C4-B757-C2D48EC1C1D7}" type="presParOf" srcId="{1B46F90D-9A7B-427E-81DB-F1EC7E7DF6AD}" destId="{C70066E1-6814-4E54-A8B0-57885EB4405E}" srcOrd="3" destOrd="0" presId="urn:microsoft.com/office/officeart/2008/layout/LinedList"/>
    <dgm:cxn modelId="{3D88CCD7-7009-47C1-9E80-056078EDDB29}" type="presParOf" srcId="{1B46F90D-9A7B-427E-81DB-F1EC7E7DF6AD}" destId="{4470BC1F-AC59-4110-AA15-BC0381B0D41E}" srcOrd="4" destOrd="0" presId="urn:microsoft.com/office/officeart/2008/layout/LinedList"/>
    <dgm:cxn modelId="{FCB2837A-A512-4952-BD97-7439827D680B}" type="presParOf" srcId="{4470BC1F-AC59-4110-AA15-BC0381B0D41E}" destId="{99D2ABCA-EBFE-4039-B188-38A6A8987A92}" srcOrd="0" destOrd="0" presId="urn:microsoft.com/office/officeart/2008/layout/LinedList"/>
    <dgm:cxn modelId="{6EFAA8D7-74DB-4F10-BAAE-D92B4FF8F1EA}" type="presParOf" srcId="{4470BC1F-AC59-4110-AA15-BC0381B0D41E}" destId="{326F4F6E-0762-4259-A535-425B6285E23A}" srcOrd="1" destOrd="0" presId="urn:microsoft.com/office/officeart/2008/layout/LinedList"/>
    <dgm:cxn modelId="{743FAFF7-3764-46C6-A25D-30B66DE46939}" type="presParOf" srcId="{4470BC1F-AC59-4110-AA15-BC0381B0D41E}" destId="{C8F1383B-AB6E-4647-ACBF-860BB636EEA6}" srcOrd="2" destOrd="0" presId="urn:microsoft.com/office/officeart/2008/layout/LinedList"/>
    <dgm:cxn modelId="{F11DD74E-DBAF-4143-A9E7-34B44BED82E0}" type="presParOf" srcId="{1B46F90D-9A7B-427E-81DB-F1EC7E7DF6AD}" destId="{813491EC-3263-4F48-B4B7-3DC07444491A}" srcOrd="5" destOrd="0" presId="urn:microsoft.com/office/officeart/2008/layout/LinedList"/>
    <dgm:cxn modelId="{D07B3246-8601-4BAB-AAA8-C66B5D9051FA}" type="presParOf" srcId="{1B46F90D-9A7B-427E-81DB-F1EC7E7DF6AD}" destId="{8B873D47-85CF-4884-9B8C-93F3C3522915}" srcOrd="6" destOrd="0" presId="urn:microsoft.com/office/officeart/2008/layout/LinedList"/>
    <dgm:cxn modelId="{08AC3B31-58FF-4250-8441-32CFCE9619EE}" type="presParOf" srcId="{1B46F90D-9A7B-427E-81DB-F1EC7E7DF6AD}" destId="{2FCDE22B-7C00-4794-86E3-402F48CF813E}" srcOrd="7" destOrd="0" presId="urn:microsoft.com/office/officeart/2008/layout/LinedList"/>
    <dgm:cxn modelId="{B54BA3CC-DC3B-4C99-8210-4B9A3A3C2D77}" type="presParOf" srcId="{2FCDE22B-7C00-4794-86E3-402F48CF813E}" destId="{B7FE5A69-5874-426D-AC3F-F93069EBC6AA}" srcOrd="0" destOrd="0" presId="urn:microsoft.com/office/officeart/2008/layout/LinedList"/>
    <dgm:cxn modelId="{C77EB239-F4A3-4465-9757-18A898AA3B0C}" type="presParOf" srcId="{2FCDE22B-7C00-4794-86E3-402F48CF813E}" destId="{2731A19D-F82E-4938-9898-C3F7E02875D4}" srcOrd="1" destOrd="0" presId="urn:microsoft.com/office/officeart/2008/layout/LinedList"/>
    <dgm:cxn modelId="{E1E489A4-3377-48ED-9EC3-87956E7491AF}" type="presParOf" srcId="{2FCDE22B-7C00-4794-86E3-402F48CF813E}" destId="{31D13E88-F992-4DA4-9C67-6F1A76869EB6}" srcOrd="2" destOrd="0" presId="urn:microsoft.com/office/officeart/2008/layout/LinedList"/>
    <dgm:cxn modelId="{4B37A935-E1E8-4D4D-808A-66414AD3B44C}" type="presParOf" srcId="{1B46F90D-9A7B-427E-81DB-F1EC7E7DF6AD}" destId="{F12E7AA7-578C-4843-B34C-30518673962E}" srcOrd="8" destOrd="0" presId="urn:microsoft.com/office/officeart/2008/layout/LinedList"/>
    <dgm:cxn modelId="{F15EDE04-1906-486D-A3F7-646DE59B8AB7}" type="presParOf" srcId="{1B46F90D-9A7B-427E-81DB-F1EC7E7DF6AD}" destId="{005AC22F-6171-4EB7-A24A-0E126E7F7523}" srcOrd="9" destOrd="0" presId="urn:microsoft.com/office/officeart/2008/layout/LinedList"/>
    <dgm:cxn modelId="{F3E7B227-1396-44D7-94CB-6D87D499158D}" type="presParOf" srcId="{BD8476DD-7C4E-4ECC-B70F-3DF4326C6237}" destId="{BF88C31B-9DBE-4855-A405-92BB4739ACF7}" srcOrd="4" destOrd="0" presId="urn:microsoft.com/office/officeart/2008/layout/LinedList"/>
    <dgm:cxn modelId="{B23EA018-9739-4B87-AC62-60C28AF9616A}" type="presParOf" srcId="{BD8476DD-7C4E-4ECC-B70F-3DF4326C6237}" destId="{6AACA53F-B4B7-4DCD-A15F-2D7CC66D41CF}" srcOrd="5" destOrd="0" presId="urn:microsoft.com/office/officeart/2008/layout/LinedList"/>
    <dgm:cxn modelId="{BFE4DD0E-9C55-4151-86BF-128AA55AD271}" type="presParOf" srcId="{6AACA53F-B4B7-4DCD-A15F-2D7CC66D41CF}" destId="{8C0548B0-D91D-4D8E-8E0D-E7FF38E764D2}" srcOrd="0" destOrd="0" presId="urn:microsoft.com/office/officeart/2008/layout/LinedList"/>
    <dgm:cxn modelId="{08CDFB68-8E59-493A-9E6B-AE4D43006B61}" type="presParOf" srcId="{6AACA53F-B4B7-4DCD-A15F-2D7CC66D41CF}" destId="{3D5B7158-21E4-4A40-B0E0-6F5F2E9DD540}" srcOrd="1" destOrd="0" presId="urn:microsoft.com/office/officeart/2008/layout/LinedList"/>
    <dgm:cxn modelId="{38E289FB-5860-4696-B21C-6D3175ED2899}" type="presParOf" srcId="{3D5B7158-21E4-4A40-B0E0-6F5F2E9DD540}" destId="{0C85489D-7ABB-436D-88D2-8EB42E0D1C12}" srcOrd="0" destOrd="0" presId="urn:microsoft.com/office/officeart/2008/layout/LinedList"/>
    <dgm:cxn modelId="{21259069-5642-421D-88A2-49FDEF145527}" type="presParOf" srcId="{3D5B7158-21E4-4A40-B0E0-6F5F2E9DD540}" destId="{E7E2F0B2-55C3-4061-939A-0D87DABFF48D}" srcOrd="1" destOrd="0" presId="urn:microsoft.com/office/officeart/2008/layout/LinedList"/>
    <dgm:cxn modelId="{5FACFA46-1966-458F-B64C-CB9E0AE04050}" type="presParOf" srcId="{E7E2F0B2-55C3-4061-939A-0D87DABFF48D}" destId="{993F6D26-E31F-43D1-ADC4-FA02A0AC51B5}" srcOrd="0" destOrd="0" presId="urn:microsoft.com/office/officeart/2008/layout/LinedList"/>
    <dgm:cxn modelId="{772960C9-73A3-4A51-96F5-32679B3E5CA0}" type="presParOf" srcId="{E7E2F0B2-55C3-4061-939A-0D87DABFF48D}" destId="{832B42AC-3C5E-475E-BBE9-5410101F0D21}" srcOrd="1" destOrd="0" presId="urn:microsoft.com/office/officeart/2008/layout/LinedList"/>
    <dgm:cxn modelId="{41A3558C-AC8C-4CFD-9962-2E9C0B917671}" type="presParOf" srcId="{E7E2F0B2-55C3-4061-939A-0D87DABFF48D}" destId="{CB7F0E2F-0FFE-4AE4-BB48-FBA39A7F27E4}" srcOrd="2" destOrd="0" presId="urn:microsoft.com/office/officeart/2008/layout/LinedList"/>
    <dgm:cxn modelId="{24EAE8EA-D567-445F-88A6-CC36E0A168FE}" type="presParOf" srcId="{3D5B7158-21E4-4A40-B0E0-6F5F2E9DD540}" destId="{72E3CF06-CAE0-4DEA-8458-B145928C770C}" srcOrd="2" destOrd="0" presId="urn:microsoft.com/office/officeart/2008/layout/LinedList"/>
    <dgm:cxn modelId="{2D9856E9-79E1-4067-B9E2-F90EBDDF3B62}" type="presParOf" srcId="{3D5B7158-21E4-4A40-B0E0-6F5F2E9DD540}" destId="{4087D6C0-38CA-42CA-946D-525EE0A102BE}" srcOrd="3" destOrd="0" presId="urn:microsoft.com/office/officeart/2008/layout/LinedList"/>
    <dgm:cxn modelId="{C5832A0B-6D1A-4DBC-9593-669969AB9CE6}" type="presParOf" srcId="{3D5B7158-21E4-4A40-B0E0-6F5F2E9DD540}" destId="{D4E6D5EA-3F55-4A8E-A24F-D4DAE97AC26F}" srcOrd="4" destOrd="0" presId="urn:microsoft.com/office/officeart/2008/layout/LinedList"/>
    <dgm:cxn modelId="{BF33D6EF-CE77-4114-B806-928EF2AA66DF}" type="presParOf" srcId="{D4E6D5EA-3F55-4A8E-A24F-D4DAE97AC26F}" destId="{7A1649B2-0634-4B2A-A930-F6D79267DDD2}" srcOrd="0" destOrd="0" presId="urn:microsoft.com/office/officeart/2008/layout/LinedList"/>
    <dgm:cxn modelId="{7048DDC1-20A2-4CA2-A2EA-F0163151462B}" type="presParOf" srcId="{D4E6D5EA-3F55-4A8E-A24F-D4DAE97AC26F}" destId="{E03B4F2F-38D2-4288-BEAD-5E2745E18875}" srcOrd="1" destOrd="0" presId="urn:microsoft.com/office/officeart/2008/layout/LinedList"/>
    <dgm:cxn modelId="{8AF229AE-A214-444C-9FAC-5CE09C5B0B4E}" type="presParOf" srcId="{D4E6D5EA-3F55-4A8E-A24F-D4DAE97AC26F}" destId="{BFD082FF-9171-4DB5-8FFA-445E4AD34FA7}" srcOrd="2" destOrd="0" presId="urn:microsoft.com/office/officeart/2008/layout/LinedList"/>
    <dgm:cxn modelId="{D34B0B1E-3F1E-4A7A-A012-9AD2D032150B}" type="presParOf" srcId="{3D5B7158-21E4-4A40-B0E0-6F5F2E9DD540}" destId="{7386B510-974B-4D14-9B2C-A235A2C576A2}" srcOrd="5" destOrd="0" presId="urn:microsoft.com/office/officeart/2008/layout/LinedList"/>
    <dgm:cxn modelId="{4F4B5491-5FC9-4F82-BE5C-1319902B9F9C}" type="presParOf" srcId="{3D5B7158-21E4-4A40-B0E0-6F5F2E9DD540}" destId="{58D9374A-8196-47A5-B207-ECFBFCD85EAF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89F4E1-9F3D-4323-ACD4-9F1D80DF921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7DEA51E-9D9B-4C9C-9660-4274098BCC7C}">
      <dgm:prSet/>
      <dgm:spPr/>
      <dgm:t>
        <a:bodyPr/>
        <a:lstStyle/>
        <a:p>
          <a:r>
            <a:rPr lang="en-US" b="1"/>
            <a:t>Smart Home Networks</a:t>
          </a:r>
          <a:endParaRPr lang="en-US"/>
        </a:p>
      </dgm:t>
    </dgm:pt>
    <dgm:pt modelId="{0F1FE4BA-88A5-4A05-8EAF-C53F451C664C}" type="parTrans" cxnId="{E81B514E-2C89-4697-BE51-D1DA4BFA3877}">
      <dgm:prSet/>
      <dgm:spPr/>
      <dgm:t>
        <a:bodyPr/>
        <a:lstStyle/>
        <a:p>
          <a:endParaRPr lang="en-US"/>
        </a:p>
      </dgm:t>
    </dgm:pt>
    <dgm:pt modelId="{F040D469-CD60-4BF3-88A6-AE8B9E92CE5B}" type="sibTrans" cxnId="{E81B514E-2C89-4697-BE51-D1DA4BFA3877}">
      <dgm:prSet/>
      <dgm:spPr/>
      <dgm:t>
        <a:bodyPr/>
        <a:lstStyle/>
        <a:p>
          <a:endParaRPr lang="en-US"/>
        </a:p>
      </dgm:t>
    </dgm:pt>
    <dgm:pt modelId="{EC1140EB-C2BE-4442-99B4-4E2E3170355F}">
      <dgm:prSet/>
      <dgm:spPr/>
      <dgm:t>
        <a:bodyPr/>
        <a:lstStyle/>
        <a:p>
          <a:r>
            <a:rPr lang="en-US"/>
            <a:t>Detection of unauthorized or spoofed IoT devices</a:t>
          </a:r>
        </a:p>
      </dgm:t>
    </dgm:pt>
    <dgm:pt modelId="{06F15E11-0ABB-44CC-8AF1-71F9C208885D}" type="parTrans" cxnId="{22C6F2F0-C9ED-4FF3-9BB8-15E6A6B8EB29}">
      <dgm:prSet/>
      <dgm:spPr/>
      <dgm:t>
        <a:bodyPr/>
        <a:lstStyle/>
        <a:p>
          <a:endParaRPr lang="en-US"/>
        </a:p>
      </dgm:t>
    </dgm:pt>
    <dgm:pt modelId="{2AA0BFF8-4A28-47C8-8DC4-87F9E1DA6255}" type="sibTrans" cxnId="{22C6F2F0-C9ED-4FF3-9BB8-15E6A6B8EB29}">
      <dgm:prSet/>
      <dgm:spPr/>
      <dgm:t>
        <a:bodyPr/>
        <a:lstStyle/>
        <a:p>
          <a:endParaRPr lang="en-US"/>
        </a:p>
      </dgm:t>
    </dgm:pt>
    <dgm:pt modelId="{A11AC5F5-4BF0-4681-8D91-0E9D36812172}">
      <dgm:prSet/>
      <dgm:spPr/>
      <dgm:t>
        <a:bodyPr/>
        <a:lstStyle/>
        <a:p>
          <a:r>
            <a:rPr lang="en-US"/>
            <a:t>Protection against device impersonation</a:t>
          </a:r>
        </a:p>
      </dgm:t>
    </dgm:pt>
    <dgm:pt modelId="{CB58FC22-43BB-46D9-95CB-7E8603AA942E}" type="parTrans" cxnId="{D4A8174F-A5AB-48AB-AEEA-E461BEE0D578}">
      <dgm:prSet/>
      <dgm:spPr/>
      <dgm:t>
        <a:bodyPr/>
        <a:lstStyle/>
        <a:p>
          <a:endParaRPr lang="en-US"/>
        </a:p>
      </dgm:t>
    </dgm:pt>
    <dgm:pt modelId="{F14EDF71-6CBC-473A-A451-D6AEE4BAF603}" type="sibTrans" cxnId="{D4A8174F-A5AB-48AB-AEEA-E461BEE0D578}">
      <dgm:prSet/>
      <dgm:spPr/>
      <dgm:t>
        <a:bodyPr/>
        <a:lstStyle/>
        <a:p>
          <a:endParaRPr lang="en-US"/>
        </a:p>
      </dgm:t>
    </dgm:pt>
    <dgm:pt modelId="{D1DDE25E-F82B-42D0-8FE9-078326CD2EF1}">
      <dgm:prSet/>
      <dgm:spPr/>
      <dgm:t>
        <a:bodyPr/>
        <a:lstStyle/>
        <a:p>
          <a:r>
            <a:rPr lang="en-US" b="1"/>
            <a:t>Smart Cities and Infrastructure</a:t>
          </a:r>
          <a:endParaRPr lang="en-US"/>
        </a:p>
      </dgm:t>
    </dgm:pt>
    <dgm:pt modelId="{057A6E81-F07E-40B0-91F1-E75BECDA0082}" type="parTrans" cxnId="{2A98B8D4-D3F3-4CC3-B7E4-AA27B4402529}">
      <dgm:prSet/>
      <dgm:spPr/>
      <dgm:t>
        <a:bodyPr/>
        <a:lstStyle/>
        <a:p>
          <a:endParaRPr lang="en-US"/>
        </a:p>
      </dgm:t>
    </dgm:pt>
    <dgm:pt modelId="{FCE47A23-14F6-4903-B653-4973F795482E}" type="sibTrans" cxnId="{2A98B8D4-D3F3-4CC3-B7E4-AA27B4402529}">
      <dgm:prSet/>
      <dgm:spPr/>
      <dgm:t>
        <a:bodyPr/>
        <a:lstStyle/>
        <a:p>
          <a:endParaRPr lang="en-US"/>
        </a:p>
      </dgm:t>
    </dgm:pt>
    <dgm:pt modelId="{A152B2EE-FBDE-43C6-9A42-E3A3C615DF43}">
      <dgm:prSet/>
      <dgm:spPr/>
      <dgm:t>
        <a:bodyPr/>
        <a:lstStyle/>
        <a:p>
          <a:r>
            <a:rPr lang="en-US"/>
            <a:t>Securing public wireless services (EV chargers, drones, traffic systems)</a:t>
          </a:r>
        </a:p>
      </dgm:t>
    </dgm:pt>
    <dgm:pt modelId="{43D676E1-2020-4D1D-A845-45A854A25902}" type="parTrans" cxnId="{73A7B257-D915-4FC4-B05A-8BF27AE28E5F}">
      <dgm:prSet/>
      <dgm:spPr/>
      <dgm:t>
        <a:bodyPr/>
        <a:lstStyle/>
        <a:p>
          <a:endParaRPr lang="en-US"/>
        </a:p>
      </dgm:t>
    </dgm:pt>
    <dgm:pt modelId="{DE8409D9-8774-4DAC-A9E8-4D62B00A7CC7}" type="sibTrans" cxnId="{73A7B257-D915-4FC4-B05A-8BF27AE28E5F}">
      <dgm:prSet/>
      <dgm:spPr/>
      <dgm:t>
        <a:bodyPr/>
        <a:lstStyle/>
        <a:p>
          <a:endParaRPr lang="en-US"/>
        </a:p>
      </dgm:t>
    </dgm:pt>
    <dgm:pt modelId="{D7B174AB-9853-4C8C-BD01-5C3360267CD8}">
      <dgm:prSet/>
      <dgm:spPr/>
      <dgm:t>
        <a:bodyPr/>
        <a:lstStyle/>
        <a:p>
          <a:r>
            <a:rPr lang="en-US"/>
            <a:t>Identification of rogue transmitters or jammers</a:t>
          </a:r>
        </a:p>
      </dgm:t>
    </dgm:pt>
    <dgm:pt modelId="{AA5BD3C7-FE42-4477-B0F6-86A5CD0D7761}" type="parTrans" cxnId="{737BF7C0-AE8B-486A-906D-0279F3ECC53A}">
      <dgm:prSet/>
      <dgm:spPr/>
      <dgm:t>
        <a:bodyPr/>
        <a:lstStyle/>
        <a:p>
          <a:endParaRPr lang="en-US"/>
        </a:p>
      </dgm:t>
    </dgm:pt>
    <dgm:pt modelId="{D7120D33-1CC5-400D-AD8D-65222110FD09}" type="sibTrans" cxnId="{737BF7C0-AE8B-486A-906D-0279F3ECC53A}">
      <dgm:prSet/>
      <dgm:spPr/>
      <dgm:t>
        <a:bodyPr/>
        <a:lstStyle/>
        <a:p>
          <a:endParaRPr lang="en-US"/>
        </a:p>
      </dgm:t>
    </dgm:pt>
    <dgm:pt modelId="{CD6A0AE0-5ADE-46D7-9BE3-EFE591A2C3DA}">
      <dgm:prSet/>
      <dgm:spPr/>
      <dgm:t>
        <a:bodyPr/>
        <a:lstStyle/>
        <a:p>
          <a:r>
            <a:rPr lang="en-US" b="1"/>
            <a:t>Enterprise Environments</a:t>
          </a:r>
          <a:endParaRPr lang="en-US"/>
        </a:p>
      </dgm:t>
    </dgm:pt>
    <dgm:pt modelId="{0B96276D-0396-43DE-A4B6-6160CB76524B}" type="parTrans" cxnId="{E97C369E-E085-403E-8CE8-5B39D91EC3B7}">
      <dgm:prSet/>
      <dgm:spPr/>
      <dgm:t>
        <a:bodyPr/>
        <a:lstStyle/>
        <a:p>
          <a:endParaRPr lang="en-US"/>
        </a:p>
      </dgm:t>
    </dgm:pt>
    <dgm:pt modelId="{337C308E-D19D-4240-B374-3208C2BCAEB9}" type="sibTrans" cxnId="{E97C369E-E085-403E-8CE8-5B39D91EC3B7}">
      <dgm:prSet/>
      <dgm:spPr/>
      <dgm:t>
        <a:bodyPr/>
        <a:lstStyle/>
        <a:p>
          <a:endParaRPr lang="en-US"/>
        </a:p>
      </dgm:t>
    </dgm:pt>
    <dgm:pt modelId="{C87EB21F-9362-4A9D-8382-CF9955C27690}">
      <dgm:prSet/>
      <dgm:spPr/>
      <dgm:t>
        <a:bodyPr/>
        <a:lstStyle/>
        <a:p>
          <a:r>
            <a:rPr lang="en-US"/>
            <a:t>Real-time detection of rogue APs and sniffers</a:t>
          </a:r>
        </a:p>
      </dgm:t>
    </dgm:pt>
    <dgm:pt modelId="{AC6AA287-5C7D-4545-8F31-A4FA01BDF07F}" type="parTrans" cxnId="{E395863C-49D9-4ED2-84F5-AD3221B42A3F}">
      <dgm:prSet/>
      <dgm:spPr/>
      <dgm:t>
        <a:bodyPr/>
        <a:lstStyle/>
        <a:p>
          <a:endParaRPr lang="en-US"/>
        </a:p>
      </dgm:t>
    </dgm:pt>
    <dgm:pt modelId="{A4FEF4C7-AFE2-400A-85CE-B8FCB65D9F32}" type="sibTrans" cxnId="{E395863C-49D9-4ED2-84F5-AD3221B42A3F}">
      <dgm:prSet/>
      <dgm:spPr/>
      <dgm:t>
        <a:bodyPr/>
        <a:lstStyle/>
        <a:p>
          <a:endParaRPr lang="en-US"/>
        </a:p>
      </dgm:t>
    </dgm:pt>
    <dgm:pt modelId="{DA3974E1-1F89-4F1C-BBC8-90A29D773255}">
      <dgm:prSet/>
      <dgm:spPr/>
      <dgm:t>
        <a:bodyPr/>
        <a:lstStyle/>
        <a:p>
          <a:r>
            <a:rPr lang="en-US"/>
            <a:t>Integration with SIEM for automated mitigation</a:t>
          </a:r>
        </a:p>
      </dgm:t>
    </dgm:pt>
    <dgm:pt modelId="{2F49B5B4-4872-4186-B936-21A20FCB0396}" type="parTrans" cxnId="{D50409D0-2F64-4044-9BA3-C9D6C4A59330}">
      <dgm:prSet/>
      <dgm:spPr/>
      <dgm:t>
        <a:bodyPr/>
        <a:lstStyle/>
        <a:p>
          <a:endParaRPr lang="en-US"/>
        </a:p>
      </dgm:t>
    </dgm:pt>
    <dgm:pt modelId="{7D42C164-3C54-4D1F-A593-DDC7DFA3A80A}" type="sibTrans" cxnId="{D50409D0-2F64-4044-9BA3-C9D6C4A59330}">
      <dgm:prSet/>
      <dgm:spPr/>
      <dgm:t>
        <a:bodyPr/>
        <a:lstStyle/>
        <a:p>
          <a:endParaRPr lang="en-US"/>
        </a:p>
      </dgm:t>
    </dgm:pt>
    <dgm:pt modelId="{2008AA84-7D64-4258-8ABD-B76ACF04D0F8}" type="pres">
      <dgm:prSet presAssocID="{0C89F4E1-9F3D-4323-ACD4-9F1D80DF9217}" presName="linear" presStyleCnt="0">
        <dgm:presLayoutVars>
          <dgm:dir/>
          <dgm:animLvl val="lvl"/>
          <dgm:resizeHandles val="exact"/>
        </dgm:presLayoutVars>
      </dgm:prSet>
      <dgm:spPr/>
    </dgm:pt>
    <dgm:pt modelId="{DA65357F-3B6E-45F7-BAAE-C2C4C08A68D7}" type="pres">
      <dgm:prSet presAssocID="{47DEA51E-9D9B-4C9C-9660-4274098BCC7C}" presName="parentLin" presStyleCnt="0"/>
      <dgm:spPr/>
    </dgm:pt>
    <dgm:pt modelId="{69D3934D-35ED-46C7-9626-1F034A906041}" type="pres">
      <dgm:prSet presAssocID="{47DEA51E-9D9B-4C9C-9660-4274098BCC7C}" presName="parentLeftMargin" presStyleLbl="node1" presStyleIdx="0" presStyleCnt="3"/>
      <dgm:spPr/>
    </dgm:pt>
    <dgm:pt modelId="{A4E30296-5EB7-4830-A0CF-C1F8294330F5}" type="pres">
      <dgm:prSet presAssocID="{47DEA51E-9D9B-4C9C-9660-4274098BCC7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41CFA02-DF37-402B-94A0-A12B93D09AD6}" type="pres">
      <dgm:prSet presAssocID="{47DEA51E-9D9B-4C9C-9660-4274098BCC7C}" presName="negativeSpace" presStyleCnt="0"/>
      <dgm:spPr/>
    </dgm:pt>
    <dgm:pt modelId="{B90FD569-7245-4277-A42B-B90EAC95FDC3}" type="pres">
      <dgm:prSet presAssocID="{47DEA51E-9D9B-4C9C-9660-4274098BCC7C}" presName="childText" presStyleLbl="conFgAcc1" presStyleIdx="0" presStyleCnt="3">
        <dgm:presLayoutVars>
          <dgm:bulletEnabled val="1"/>
        </dgm:presLayoutVars>
      </dgm:prSet>
      <dgm:spPr/>
    </dgm:pt>
    <dgm:pt modelId="{861D1554-6ABE-4254-A6B9-7DFEB56BC17F}" type="pres">
      <dgm:prSet presAssocID="{F040D469-CD60-4BF3-88A6-AE8B9E92CE5B}" presName="spaceBetweenRectangles" presStyleCnt="0"/>
      <dgm:spPr/>
    </dgm:pt>
    <dgm:pt modelId="{F7EF44B7-24C6-4A5C-9D3D-1AEA5D3D9899}" type="pres">
      <dgm:prSet presAssocID="{D1DDE25E-F82B-42D0-8FE9-078326CD2EF1}" presName="parentLin" presStyleCnt="0"/>
      <dgm:spPr/>
    </dgm:pt>
    <dgm:pt modelId="{AED7E00A-678E-4063-B2F7-F690FD42AFCC}" type="pres">
      <dgm:prSet presAssocID="{D1DDE25E-F82B-42D0-8FE9-078326CD2EF1}" presName="parentLeftMargin" presStyleLbl="node1" presStyleIdx="0" presStyleCnt="3"/>
      <dgm:spPr/>
    </dgm:pt>
    <dgm:pt modelId="{793069BA-F066-4A42-82D9-CA4721500D7D}" type="pres">
      <dgm:prSet presAssocID="{D1DDE25E-F82B-42D0-8FE9-078326CD2EF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5547475-060A-4D99-90F3-2782827AE173}" type="pres">
      <dgm:prSet presAssocID="{D1DDE25E-F82B-42D0-8FE9-078326CD2EF1}" presName="negativeSpace" presStyleCnt="0"/>
      <dgm:spPr/>
    </dgm:pt>
    <dgm:pt modelId="{AF2645EA-71D6-4AF6-A69B-4703BF3978C4}" type="pres">
      <dgm:prSet presAssocID="{D1DDE25E-F82B-42D0-8FE9-078326CD2EF1}" presName="childText" presStyleLbl="conFgAcc1" presStyleIdx="1" presStyleCnt="3">
        <dgm:presLayoutVars>
          <dgm:bulletEnabled val="1"/>
        </dgm:presLayoutVars>
      </dgm:prSet>
      <dgm:spPr/>
    </dgm:pt>
    <dgm:pt modelId="{04F5FE5D-9D34-4CF7-B79A-EC1A744A0219}" type="pres">
      <dgm:prSet presAssocID="{FCE47A23-14F6-4903-B653-4973F795482E}" presName="spaceBetweenRectangles" presStyleCnt="0"/>
      <dgm:spPr/>
    </dgm:pt>
    <dgm:pt modelId="{572CD457-F500-4D14-B0AA-F5F693757202}" type="pres">
      <dgm:prSet presAssocID="{CD6A0AE0-5ADE-46D7-9BE3-EFE591A2C3DA}" presName="parentLin" presStyleCnt="0"/>
      <dgm:spPr/>
    </dgm:pt>
    <dgm:pt modelId="{7B1C636F-C0A0-460C-84BD-1CA0E8B199C8}" type="pres">
      <dgm:prSet presAssocID="{CD6A0AE0-5ADE-46D7-9BE3-EFE591A2C3DA}" presName="parentLeftMargin" presStyleLbl="node1" presStyleIdx="1" presStyleCnt="3"/>
      <dgm:spPr/>
    </dgm:pt>
    <dgm:pt modelId="{4E1C11F0-A227-4205-9FEA-1466933BBDA6}" type="pres">
      <dgm:prSet presAssocID="{CD6A0AE0-5ADE-46D7-9BE3-EFE591A2C3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E9613BA-6D81-428F-A0FA-D209F6CA672D}" type="pres">
      <dgm:prSet presAssocID="{CD6A0AE0-5ADE-46D7-9BE3-EFE591A2C3DA}" presName="negativeSpace" presStyleCnt="0"/>
      <dgm:spPr/>
    </dgm:pt>
    <dgm:pt modelId="{C94F64A9-05EF-4DB8-BDC4-B03F8A84345E}" type="pres">
      <dgm:prSet presAssocID="{CD6A0AE0-5ADE-46D7-9BE3-EFE591A2C3D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E0F6F2F-0392-461F-B16D-88760278509E}" type="presOf" srcId="{EC1140EB-C2BE-4442-99B4-4E2E3170355F}" destId="{B90FD569-7245-4277-A42B-B90EAC95FDC3}" srcOrd="0" destOrd="0" presId="urn:microsoft.com/office/officeart/2005/8/layout/list1"/>
    <dgm:cxn modelId="{4FD40C31-292F-44A7-A38B-BC3FE0F0F874}" type="presOf" srcId="{D1DDE25E-F82B-42D0-8FE9-078326CD2EF1}" destId="{AED7E00A-678E-4063-B2F7-F690FD42AFCC}" srcOrd="0" destOrd="0" presId="urn:microsoft.com/office/officeart/2005/8/layout/list1"/>
    <dgm:cxn modelId="{BFF21335-AD46-4222-A0CD-D2E10ED23694}" type="presOf" srcId="{D1DDE25E-F82B-42D0-8FE9-078326CD2EF1}" destId="{793069BA-F066-4A42-82D9-CA4721500D7D}" srcOrd="1" destOrd="0" presId="urn:microsoft.com/office/officeart/2005/8/layout/list1"/>
    <dgm:cxn modelId="{F1BC6B38-3644-47D7-816F-C8CA906EA655}" type="presOf" srcId="{CD6A0AE0-5ADE-46D7-9BE3-EFE591A2C3DA}" destId="{7B1C636F-C0A0-460C-84BD-1CA0E8B199C8}" srcOrd="0" destOrd="0" presId="urn:microsoft.com/office/officeart/2005/8/layout/list1"/>
    <dgm:cxn modelId="{E395863C-49D9-4ED2-84F5-AD3221B42A3F}" srcId="{CD6A0AE0-5ADE-46D7-9BE3-EFE591A2C3DA}" destId="{C87EB21F-9362-4A9D-8382-CF9955C27690}" srcOrd="0" destOrd="0" parTransId="{AC6AA287-5C7D-4545-8F31-A4FA01BDF07F}" sibTransId="{A4FEF4C7-AFE2-400A-85CE-B8FCB65D9F32}"/>
    <dgm:cxn modelId="{655E3C46-1F8B-4295-AB00-CD04B7FB1341}" type="presOf" srcId="{47DEA51E-9D9B-4C9C-9660-4274098BCC7C}" destId="{69D3934D-35ED-46C7-9626-1F034A906041}" srcOrd="0" destOrd="0" presId="urn:microsoft.com/office/officeart/2005/8/layout/list1"/>
    <dgm:cxn modelId="{2D0A546C-B108-4F51-96ED-7D267A821CA4}" type="presOf" srcId="{DA3974E1-1F89-4F1C-BBC8-90A29D773255}" destId="{C94F64A9-05EF-4DB8-BDC4-B03F8A84345E}" srcOrd="0" destOrd="1" presId="urn:microsoft.com/office/officeart/2005/8/layout/list1"/>
    <dgm:cxn modelId="{E81B514E-2C89-4697-BE51-D1DA4BFA3877}" srcId="{0C89F4E1-9F3D-4323-ACD4-9F1D80DF9217}" destId="{47DEA51E-9D9B-4C9C-9660-4274098BCC7C}" srcOrd="0" destOrd="0" parTransId="{0F1FE4BA-88A5-4A05-8EAF-C53F451C664C}" sibTransId="{F040D469-CD60-4BF3-88A6-AE8B9E92CE5B}"/>
    <dgm:cxn modelId="{D4A8174F-A5AB-48AB-AEEA-E461BEE0D578}" srcId="{47DEA51E-9D9B-4C9C-9660-4274098BCC7C}" destId="{A11AC5F5-4BF0-4681-8D91-0E9D36812172}" srcOrd="1" destOrd="0" parTransId="{CB58FC22-43BB-46D9-95CB-7E8603AA942E}" sibTransId="{F14EDF71-6CBC-473A-A451-D6AEE4BAF603}"/>
    <dgm:cxn modelId="{48234177-502B-4DAF-B7A1-88A6E4CF4AA0}" type="presOf" srcId="{D7B174AB-9853-4C8C-BD01-5C3360267CD8}" destId="{AF2645EA-71D6-4AF6-A69B-4703BF3978C4}" srcOrd="0" destOrd="1" presId="urn:microsoft.com/office/officeart/2005/8/layout/list1"/>
    <dgm:cxn modelId="{73A7B257-D915-4FC4-B05A-8BF27AE28E5F}" srcId="{D1DDE25E-F82B-42D0-8FE9-078326CD2EF1}" destId="{A152B2EE-FBDE-43C6-9A42-E3A3C615DF43}" srcOrd="0" destOrd="0" parTransId="{43D676E1-2020-4D1D-A845-45A854A25902}" sibTransId="{DE8409D9-8774-4DAC-A9E8-4D62B00A7CC7}"/>
    <dgm:cxn modelId="{B87C5080-E0EE-4897-B7D3-250A6D2F6B08}" type="presOf" srcId="{A11AC5F5-4BF0-4681-8D91-0E9D36812172}" destId="{B90FD569-7245-4277-A42B-B90EAC95FDC3}" srcOrd="0" destOrd="1" presId="urn:microsoft.com/office/officeart/2005/8/layout/list1"/>
    <dgm:cxn modelId="{3174C980-F13F-4529-9723-7E26D1D2B214}" type="presOf" srcId="{C87EB21F-9362-4A9D-8382-CF9955C27690}" destId="{C94F64A9-05EF-4DB8-BDC4-B03F8A84345E}" srcOrd="0" destOrd="0" presId="urn:microsoft.com/office/officeart/2005/8/layout/list1"/>
    <dgm:cxn modelId="{E97C369E-E085-403E-8CE8-5B39D91EC3B7}" srcId="{0C89F4E1-9F3D-4323-ACD4-9F1D80DF9217}" destId="{CD6A0AE0-5ADE-46D7-9BE3-EFE591A2C3DA}" srcOrd="2" destOrd="0" parTransId="{0B96276D-0396-43DE-A4B6-6160CB76524B}" sibTransId="{337C308E-D19D-4240-B374-3208C2BCAEB9}"/>
    <dgm:cxn modelId="{1DB00CA9-8446-4E88-9AE7-E872EFB88202}" type="presOf" srcId="{A152B2EE-FBDE-43C6-9A42-E3A3C615DF43}" destId="{AF2645EA-71D6-4AF6-A69B-4703BF3978C4}" srcOrd="0" destOrd="0" presId="urn:microsoft.com/office/officeart/2005/8/layout/list1"/>
    <dgm:cxn modelId="{737BF7C0-AE8B-486A-906D-0279F3ECC53A}" srcId="{D1DDE25E-F82B-42D0-8FE9-078326CD2EF1}" destId="{D7B174AB-9853-4C8C-BD01-5C3360267CD8}" srcOrd="1" destOrd="0" parTransId="{AA5BD3C7-FE42-4477-B0F6-86A5CD0D7761}" sibTransId="{D7120D33-1CC5-400D-AD8D-65222110FD09}"/>
    <dgm:cxn modelId="{38A6FBCD-A72C-43FB-BC47-ED4FD76AA60E}" type="presOf" srcId="{0C89F4E1-9F3D-4323-ACD4-9F1D80DF9217}" destId="{2008AA84-7D64-4258-8ABD-B76ACF04D0F8}" srcOrd="0" destOrd="0" presId="urn:microsoft.com/office/officeart/2005/8/layout/list1"/>
    <dgm:cxn modelId="{D50409D0-2F64-4044-9BA3-C9D6C4A59330}" srcId="{CD6A0AE0-5ADE-46D7-9BE3-EFE591A2C3DA}" destId="{DA3974E1-1F89-4F1C-BBC8-90A29D773255}" srcOrd="1" destOrd="0" parTransId="{2F49B5B4-4872-4186-B936-21A20FCB0396}" sibTransId="{7D42C164-3C54-4D1F-A593-DDC7DFA3A80A}"/>
    <dgm:cxn modelId="{2A98B8D4-D3F3-4CC3-B7E4-AA27B4402529}" srcId="{0C89F4E1-9F3D-4323-ACD4-9F1D80DF9217}" destId="{D1DDE25E-F82B-42D0-8FE9-078326CD2EF1}" srcOrd="1" destOrd="0" parTransId="{057A6E81-F07E-40B0-91F1-E75BECDA0082}" sibTransId="{FCE47A23-14F6-4903-B653-4973F795482E}"/>
    <dgm:cxn modelId="{22C6F2F0-C9ED-4FF3-9BB8-15E6A6B8EB29}" srcId="{47DEA51E-9D9B-4C9C-9660-4274098BCC7C}" destId="{EC1140EB-C2BE-4442-99B4-4E2E3170355F}" srcOrd="0" destOrd="0" parTransId="{06F15E11-0ABB-44CC-8AF1-71F9C208885D}" sibTransId="{2AA0BFF8-4A28-47C8-8DC4-87F9E1DA6255}"/>
    <dgm:cxn modelId="{C228ECF4-E89F-421A-A214-32CEBB1A7C52}" type="presOf" srcId="{47DEA51E-9D9B-4C9C-9660-4274098BCC7C}" destId="{A4E30296-5EB7-4830-A0CF-C1F8294330F5}" srcOrd="1" destOrd="0" presId="urn:microsoft.com/office/officeart/2005/8/layout/list1"/>
    <dgm:cxn modelId="{098325FD-797F-4106-A569-2E3BCDBF41D4}" type="presOf" srcId="{CD6A0AE0-5ADE-46D7-9BE3-EFE591A2C3DA}" destId="{4E1C11F0-A227-4205-9FEA-1466933BBDA6}" srcOrd="1" destOrd="0" presId="urn:microsoft.com/office/officeart/2005/8/layout/list1"/>
    <dgm:cxn modelId="{26B6DB3B-5046-4C46-8E7A-1C1833737A46}" type="presParOf" srcId="{2008AA84-7D64-4258-8ABD-B76ACF04D0F8}" destId="{DA65357F-3B6E-45F7-BAAE-C2C4C08A68D7}" srcOrd="0" destOrd="0" presId="urn:microsoft.com/office/officeart/2005/8/layout/list1"/>
    <dgm:cxn modelId="{739912E5-EE51-4ED5-8EBA-ACA2B80C6874}" type="presParOf" srcId="{DA65357F-3B6E-45F7-BAAE-C2C4C08A68D7}" destId="{69D3934D-35ED-46C7-9626-1F034A906041}" srcOrd="0" destOrd="0" presId="urn:microsoft.com/office/officeart/2005/8/layout/list1"/>
    <dgm:cxn modelId="{21796AD0-84A9-48BD-99DD-0EF6BDEBA9B4}" type="presParOf" srcId="{DA65357F-3B6E-45F7-BAAE-C2C4C08A68D7}" destId="{A4E30296-5EB7-4830-A0CF-C1F8294330F5}" srcOrd="1" destOrd="0" presId="urn:microsoft.com/office/officeart/2005/8/layout/list1"/>
    <dgm:cxn modelId="{2FB37370-E1C0-4CA7-801F-E76538488E97}" type="presParOf" srcId="{2008AA84-7D64-4258-8ABD-B76ACF04D0F8}" destId="{B41CFA02-DF37-402B-94A0-A12B93D09AD6}" srcOrd="1" destOrd="0" presId="urn:microsoft.com/office/officeart/2005/8/layout/list1"/>
    <dgm:cxn modelId="{E1DB2BA6-A9B3-47E9-BD7E-C2B2F45CD964}" type="presParOf" srcId="{2008AA84-7D64-4258-8ABD-B76ACF04D0F8}" destId="{B90FD569-7245-4277-A42B-B90EAC95FDC3}" srcOrd="2" destOrd="0" presId="urn:microsoft.com/office/officeart/2005/8/layout/list1"/>
    <dgm:cxn modelId="{3785F907-87AC-4B7B-85EE-3BBE3521DF0C}" type="presParOf" srcId="{2008AA84-7D64-4258-8ABD-B76ACF04D0F8}" destId="{861D1554-6ABE-4254-A6B9-7DFEB56BC17F}" srcOrd="3" destOrd="0" presId="urn:microsoft.com/office/officeart/2005/8/layout/list1"/>
    <dgm:cxn modelId="{CDC3BBD9-E530-4C82-AA39-BBCB99CE455D}" type="presParOf" srcId="{2008AA84-7D64-4258-8ABD-B76ACF04D0F8}" destId="{F7EF44B7-24C6-4A5C-9D3D-1AEA5D3D9899}" srcOrd="4" destOrd="0" presId="urn:microsoft.com/office/officeart/2005/8/layout/list1"/>
    <dgm:cxn modelId="{A5552E52-1C25-4896-833A-47B9F2CACDA0}" type="presParOf" srcId="{F7EF44B7-24C6-4A5C-9D3D-1AEA5D3D9899}" destId="{AED7E00A-678E-4063-B2F7-F690FD42AFCC}" srcOrd="0" destOrd="0" presId="urn:microsoft.com/office/officeart/2005/8/layout/list1"/>
    <dgm:cxn modelId="{5F9465EA-8D9F-41E8-B466-10239FE021F6}" type="presParOf" srcId="{F7EF44B7-24C6-4A5C-9D3D-1AEA5D3D9899}" destId="{793069BA-F066-4A42-82D9-CA4721500D7D}" srcOrd="1" destOrd="0" presId="urn:microsoft.com/office/officeart/2005/8/layout/list1"/>
    <dgm:cxn modelId="{3227EABF-49BA-4C63-9BFF-C91BF5C7BAA6}" type="presParOf" srcId="{2008AA84-7D64-4258-8ABD-B76ACF04D0F8}" destId="{65547475-060A-4D99-90F3-2782827AE173}" srcOrd="5" destOrd="0" presId="urn:microsoft.com/office/officeart/2005/8/layout/list1"/>
    <dgm:cxn modelId="{2A3CE516-B99C-4B0E-9487-4EC47EBC958B}" type="presParOf" srcId="{2008AA84-7D64-4258-8ABD-B76ACF04D0F8}" destId="{AF2645EA-71D6-4AF6-A69B-4703BF3978C4}" srcOrd="6" destOrd="0" presId="urn:microsoft.com/office/officeart/2005/8/layout/list1"/>
    <dgm:cxn modelId="{1E8AB781-1A77-4AEA-A3F5-66139145FEDE}" type="presParOf" srcId="{2008AA84-7D64-4258-8ABD-B76ACF04D0F8}" destId="{04F5FE5D-9D34-4CF7-B79A-EC1A744A0219}" srcOrd="7" destOrd="0" presId="urn:microsoft.com/office/officeart/2005/8/layout/list1"/>
    <dgm:cxn modelId="{3899208C-54AB-482D-86D5-FAEF7A89D18B}" type="presParOf" srcId="{2008AA84-7D64-4258-8ABD-B76ACF04D0F8}" destId="{572CD457-F500-4D14-B0AA-F5F693757202}" srcOrd="8" destOrd="0" presId="urn:microsoft.com/office/officeart/2005/8/layout/list1"/>
    <dgm:cxn modelId="{49DD1A3F-6CAB-47BE-9C84-8D8253780DCA}" type="presParOf" srcId="{572CD457-F500-4D14-B0AA-F5F693757202}" destId="{7B1C636F-C0A0-460C-84BD-1CA0E8B199C8}" srcOrd="0" destOrd="0" presId="urn:microsoft.com/office/officeart/2005/8/layout/list1"/>
    <dgm:cxn modelId="{34A5B585-396B-4E8B-89F0-FB92AD71A368}" type="presParOf" srcId="{572CD457-F500-4D14-B0AA-F5F693757202}" destId="{4E1C11F0-A227-4205-9FEA-1466933BBDA6}" srcOrd="1" destOrd="0" presId="urn:microsoft.com/office/officeart/2005/8/layout/list1"/>
    <dgm:cxn modelId="{245BDBEF-723D-4CB3-B2BA-4A70E5299856}" type="presParOf" srcId="{2008AA84-7D64-4258-8ABD-B76ACF04D0F8}" destId="{FE9613BA-6D81-428F-A0FA-D209F6CA672D}" srcOrd="9" destOrd="0" presId="urn:microsoft.com/office/officeart/2005/8/layout/list1"/>
    <dgm:cxn modelId="{4A94F6F9-1931-447C-ACED-74DCBE7EE5B1}" type="presParOf" srcId="{2008AA84-7D64-4258-8ABD-B76ACF04D0F8}" destId="{C94F64A9-05EF-4DB8-BDC4-B03F8A84345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8AE6E-5FDE-403D-AA47-AEDB8B7418CD}">
      <dsp:nvSpPr>
        <dsp:cNvPr id="0" name=""/>
        <dsp:cNvSpPr/>
      </dsp:nvSpPr>
      <dsp:spPr>
        <a:xfrm>
          <a:off x="0" y="2749"/>
          <a:ext cx="5285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28D66-18BA-4668-A51E-CA444CD60F21}">
      <dsp:nvSpPr>
        <dsp:cNvPr id="0" name=""/>
        <dsp:cNvSpPr/>
      </dsp:nvSpPr>
      <dsp:spPr>
        <a:xfrm>
          <a:off x="0" y="2749"/>
          <a:ext cx="1057131" cy="187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Data Acquisition</a:t>
          </a:r>
          <a:endParaRPr lang="en-US" sz="1100" kern="1200"/>
        </a:p>
      </dsp:txBody>
      <dsp:txXfrm>
        <a:off x="0" y="2749"/>
        <a:ext cx="1057131" cy="1874971"/>
      </dsp:txXfrm>
    </dsp:sp>
    <dsp:sp modelId="{45C5367D-2892-4BAD-A583-BE7D3B455DFD}">
      <dsp:nvSpPr>
        <dsp:cNvPr id="0" name=""/>
        <dsp:cNvSpPr/>
      </dsp:nvSpPr>
      <dsp:spPr>
        <a:xfrm>
          <a:off x="1136416" y="46327"/>
          <a:ext cx="4149239" cy="87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10,000+ RF samples collected across benign and malicious devices.</a:t>
          </a:r>
        </a:p>
      </dsp:txBody>
      <dsp:txXfrm>
        <a:off x="1136416" y="46327"/>
        <a:ext cx="4149239" cy="871568"/>
      </dsp:txXfrm>
    </dsp:sp>
    <dsp:sp modelId="{1E3621CA-7632-41CC-9491-BAA0A117D2AE}">
      <dsp:nvSpPr>
        <dsp:cNvPr id="0" name=""/>
        <dsp:cNvSpPr/>
      </dsp:nvSpPr>
      <dsp:spPr>
        <a:xfrm>
          <a:off x="1057131" y="917896"/>
          <a:ext cx="42285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C8CC6-DB78-4787-A592-09191A2CD0C3}">
      <dsp:nvSpPr>
        <dsp:cNvPr id="0" name=""/>
        <dsp:cNvSpPr/>
      </dsp:nvSpPr>
      <dsp:spPr>
        <a:xfrm>
          <a:off x="1136416" y="961474"/>
          <a:ext cx="4149239" cy="87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Signals captured include I/Q data, CSI amplitude/phase, and RSSI metrics.</a:t>
          </a:r>
        </a:p>
      </dsp:txBody>
      <dsp:txXfrm>
        <a:off x="1136416" y="961474"/>
        <a:ext cx="4149239" cy="871568"/>
      </dsp:txXfrm>
    </dsp:sp>
    <dsp:sp modelId="{8C2867ED-EC4B-4F0C-B76F-DCA67819CDBA}">
      <dsp:nvSpPr>
        <dsp:cNvPr id="0" name=""/>
        <dsp:cNvSpPr/>
      </dsp:nvSpPr>
      <dsp:spPr>
        <a:xfrm>
          <a:off x="1057131" y="1833043"/>
          <a:ext cx="42285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C4DEB-584D-4A64-AC8B-01B1057AD9CF}">
      <dsp:nvSpPr>
        <dsp:cNvPr id="0" name=""/>
        <dsp:cNvSpPr/>
      </dsp:nvSpPr>
      <dsp:spPr>
        <a:xfrm>
          <a:off x="0" y="1877720"/>
          <a:ext cx="5285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CCD3A-A067-4438-9297-E811A35EC9EC}">
      <dsp:nvSpPr>
        <dsp:cNvPr id="0" name=""/>
        <dsp:cNvSpPr/>
      </dsp:nvSpPr>
      <dsp:spPr>
        <a:xfrm>
          <a:off x="0" y="1877720"/>
          <a:ext cx="1057131" cy="187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Preprocessing and Feature Engineering</a:t>
          </a:r>
          <a:endParaRPr lang="en-US" sz="1100" kern="1200"/>
        </a:p>
      </dsp:txBody>
      <dsp:txXfrm>
        <a:off x="0" y="1877720"/>
        <a:ext cx="1057131" cy="1874971"/>
      </dsp:txXfrm>
    </dsp:sp>
    <dsp:sp modelId="{A8F544B3-718E-4F7B-8AEE-94D29003E2E0}">
      <dsp:nvSpPr>
        <dsp:cNvPr id="0" name=""/>
        <dsp:cNvSpPr/>
      </dsp:nvSpPr>
      <dsp:spPr>
        <a:xfrm>
          <a:off x="1136416" y="1907016"/>
          <a:ext cx="4149239" cy="58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Spectrogram generation using STFT for CNN input.</a:t>
          </a:r>
        </a:p>
      </dsp:txBody>
      <dsp:txXfrm>
        <a:off x="1136416" y="1907016"/>
        <a:ext cx="4149239" cy="585928"/>
      </dsp:txXfrm>
    </dsp:sp>
    <dsp:sp modelId="{D4676DC9-0475-44CE-869F-A27667B795E4}">
      <dsp:nvSpPr>
        <dsp:cNvPr id="0" name=""/>
        <dsp:cNvSpPr/>
      </dsp:nvSpPr>
      <dsp:spPr>
        <a:xfrm>
          <a:off x="1057131" y="2492945"/>
          <a:ext cx="42285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F4F6E-0762-4259-A535-425B6285E23A}">
      <dsp:nvSpPr>
        <dsp:cNvPr id="0" name=""/>
        <dsp:cNvSpPr/>
      </dsp:nvSpPr>
      <dsp:spPr>
        <a:xfrm>
          <a:off x="1136416" y="2522241"/>
          <a:ext cx="4149239" cy="58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Extraction of time-series features for LSTM processing (e.g., CSI phase difference, variance).</a:t>
          </a:r>
        </a:p>
      </dsp:txBody>
      <dsp:txXfrm>
        <a:off x="1136416" y="2522241"/>
        <a:ext cx="4149239" cy="585928"/>
      </dsp:txXfrm>
    </dsp:sp>
    <dsp:sp modelId="{813491EC-3263-4F48-B4B7-3DC07444491A}">
      <dsp:nvSpPr>
        <dsp:cNvPr id="0" name=""/>
        <dsp:cNvSpPr/>
      </dsp:nvSpPr>
      <dsp:spPr>
        <a:xfrm>
          <a:off x="1057131" y="3108170"/>
          <a:ext cx="42285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31A19D-F82E-4938-9898-C3F7E02875D4}">
      <dsp:nvSpPr>
        <dsp:cNvPr id="0" name=""/>
        <dsp:cNvSpPr/>
      </dsp:nvSpPr>
      <dsp:spPr>
        <a:xfrm>
          <a:off x="1136416" y="3137466"/>
          <a:ext cx="4149239" cy="585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Normalization and data augmentation applied to ensure model robustness.</a:t>
          </a:r>
        </a:p>
      </dsp:txBody>
      <dsp:txXfrm>
        <a:off x="1136416" y="3137466"/>
        <a:ext cx="4149239" cy="585928"/>
      </dsp:txXfrm>
    </dsp:sp>
    <dsp:sp modelId="{F12E7AA7-578C-4843-B34C-30518673962E}">
      <dsp:nvSpPr>
        <dsp:cNvPr id="0" name=""/>
        <dsp:cNvSpPr/>
      </dsp:nvSpPr>
      <dsp:spPr>
        <a:xfrm>
          <a:off x="1057131" y="3723395"/>
          <a:ext cx="42285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8C31B-9DBE-4855-A405-92BB4739ACF7}">
      <dsp:nvSpPr>
        <dsp:cNvPr id="0" name=""/>
        <dsp:cNvSpPr/>
      </dsp:nvSpPr>
      <dsp:spPr>
        <a:xfrm>
          <a:off x="0" y="3752691"/>
          <a:ext cx="5285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548B0-D91D-4D8E-8E0D-E7FF38E764D2}">
      <dsp:nvSpPr>
        <dsp:cNvPr id="0" name=""/>
        <dsp:cNvSpPr/>
      </dsp:nvSpPr>
      <dsp:spPr>
        <a:xfrm>
          <a:off x="0" y="3752691"/>
          <a:ext cx="1057131" cy="1874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Model Design and Training</a:t>
          </a:r>
          <a:endParaRPr lang="en-US" sz="1100" kern="1200"/>
        </a:p>
      </dsp:txBody>
      <dsp:txXfrm>
        <a:off x="0" y="3752691"/>
        <a:ext cx="1057131" cy="1874971"/>
      </dsp:txXfrm>
    </dsp:sp>
    <dsp:sp modelId="{832B42AC-3C5E-475E-BBE9-5410101F0D21}">
      <dsp:nvSpPr>
        <dsp:cNvPr id="0" name=""/>
        <dsp:cNvSpPr/>
      </dsp:nvSpPr>
      <dsp:spPr>
        <a:xfrm>
          <a:off x="1136416" y="3796270"/>
          <a:ext cx="4149239" cy="87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Hybrid CNN-LSTM architecture trained using supervised learning.</a:t>
          </a:r>
        </a:p>
      </dsp:txBody>
      <dsp:txXfrm>
        <a:off x="1136416" y="3796270"/>
        <a:ext cx="4149239" cy="871568"/>
      </dsp:txXfrm>
    </dsp:sp>
    <dsp:sp modelId="{72E3CF06-CAE0-4DEA-8458-B145928C770C}">
      <dsp:nvSpPr>
        <dsp:cNvPr id="0" name=""/>
        <dsp:cNvSpPr/>
      </dsp:nvSpPr>
      <dsp:spPr>
        <a:xfrm>
          <a:off x="1057131" y="4667838"/>
          <a:ext cx="42285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B4F2F-38D2-4288-BEAD-5E2745E18875}">
      <dsp:nvSpPr>
        <dsp:cNvPr id="0" name=""/>
        <dsp:cNvSpPr/>
      </dsp:nvSpPr>
      <dsp:spPr>
        <a:xfrm>
          <a:off x="1136416" y="4711417"/>
          <a:ext cx="4149239" cy="871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Evaluation via </a:t>
          </a:r>
          <a:r>
            <a:rPr lang="en-US" sz="1500" b="1" kern="1200"/>
            <a:t>5-fold cross-validation</a:t>
          </a:r>
          <a:r>
            <a:rPr lang="en-US" sz="1500" kern="1200"/>
            <a:t> to prevent overfitting and ensure generalization.</a:t>
          </a:r>
        </a:p>
      </dsp:txBody>
      <dsp:txXfrm>
        <a:off x="1136416" y="4711417"/>
        <a:ext cx="4149239" cy="871568"/>
      </dsp:txXfrm>
    </dsp:sp>
    <dsp:sp modelId="{7386B510-974B-4D14-9B2C-A235A2C576A2}">
      <dsp:nvSpPr>
        <dsp:cNvPr id="0" name=""/>
        <dsp:cNvSpPr/>
      </dsp:nvSpPr>
      <dsp:spPr>
        <a:xfrm>
          <a:off x="1057131" y="5582985"/>
          <a:ext cx="42285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FD569-7245-4277-A42B-B90EAC95FDC3}">
      <dsp:nvSpPr>
        <dsp:cNvPr id="0" name=""/>
        <dsp:cNvSpPr/>
      </dsp:nvSpPr>
      <dsp:spPr>
        <a:xfrm>
          <a:off x="0" y="996095"/>
          <a:ext cx="3865237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985" tIns="291592" rIns="29998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Detection of unauthorized or spoofed IoT devices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Protection against device impersonation</a:t>
          </a:r>
        </a:p>
      </dsp:txBody>
      <dsp:txXfrm>
        <a:off x="0" y="996095"/>
        <a:ext cx="3865237" cy="1014300"/>
      </dsp:txXfrm>
    </dsp:sp>
    <dsp:sp modelId="{A4E30296-5EB7-4830-A0CF-C1F8294330F5}">
      <dsp:nvSpPr>
        <dsp:cNvPr id="0" name=""/>
        <dsp:cNvSpPr/>
      </dsp:nvSpPr>
      <dsp:spPr>
        <a:xfrm>
          <a:off x="193261" y="789455"/>
          <a:ext cx="270566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268" tIns="0" rIns="10226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Smart Home Networks</a:t>
          </a:r>
          <a:endParaRPr lang="en-US" sz="1400" kern="1200"/>
        </a:p>
      </dsp:txBody>
      <dsp:txXfrm>
        <a:off x="213436" y="809630"/>
        <a:ext cx="2665315" cy="372930"/>
      </dsp:txXfrm>
    </dsp:sp>
    <dsp:sp modelId="{AF2645EA-71D6-4AF6-A69B-4703BF3978C4}">
      <dsp:nvSpPr>
        <dsp:cNvPr id="0" name=""/>
        <dsp:cNvSpPr/>
      </dsp:nvSpPr>
      <dsp:spPr>
        <a:xfrm>
          <a:off x="0" y="2292635"/>
          <a:ext cx="3865237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985" tIns="291592" rIns="29998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Securing public wireless services (EV chargers, drones, traffic systems)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Identification of rogue transmitters or jammers</a:t>
          </a:r>
        </a:p>
      </dsp:txBody>
      <dsp:txXfrm>
        <a:off x="0" y="2292635"/>
        <a:ext cx="3865237" cy="1212750"/>
      </dsp:txXfrm>
    </dsp:sp>
    <dsp:sp modelId="{793069BA-F066-4A42-82D9-CA4721500D7D}">
      <dsp:nvSpPr>
        <dsp:cNvPr id="0" name=""/>
        <dsp:cNvSpPr/>
      </dsp:nvSpPr>
      <dsp:spPr>
        <a:xfrm>
          <a:off x="193261" y="2085995"/>
          <a:ext cx="270566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268" tIns="0" rIns="10226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Smart Cities and Infrastructure</a:t>
          </a:r>
          <a:endParaRPr lang="en-US" sz="1400" kern="1200"/>
        </a:p>
      </dsp:txBody>
      <dsp:txXfrm>
        <a:off x="213436" y="2106170"/>
        <a:ext cx="2665315" cy="372930"/>
      </dsp:txXfrm>
    </dsp:sp>
    <dsp:sp modelId="{C94F64A9-05EF-4DB8-BDC4-B03F8A84345E}">
      <dsp:nvSpPr>
        <dsp:cNvPr id="0" name=""/>
        <dsp:cNvSpPr/>
      </dsp:nvSpPr>
      <dsp:spPr>
        <a:xfrm>
          <a:off x="0" y="3787625"/>
          <a:ext cx="3865237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985" tIns="291592" rIns="29998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Real-time detection of rogue APs and sniffers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Integration with SIEM for automated mitigation</a:t>
          </a:r>
        </a:p>
      </dsp:txBody>
      <dsp:txXfrm>
        <a:off x="0" y="3787625"/>
        <a:ext cx="3865237" cy="1212750"/>
      </dsp:txXfrm>
    </dsp:sp>
    <dsp:sp modelId="{4E1C11F0-A227-4205-9FEA-1466933BBDA6}">
      <dsp:nvSpPr>
        <dsp:cNvPr id="0" name=""/>
        <dsp:cNvSpPr/>
      </dsp:nvSpPr>
      <dsp:spPr>
        <a:xfrm>
          <a:off x="193261" y="3580985"/>
          <a:ext cx="270566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268" tIns="0" rIns="102268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Enterprise Environments</a:t>
          </a:r>
          <a:endParaRPr lang="en-US" sz="1400" kern="1200"/>
        </a:p>
      </dsp:txBody>
      <dsp:txXfrm>
        <a:off x="213436" y="3601160"/>
        <a:ext cx="2665315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7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4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15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4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71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1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3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2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2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1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37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14" r:id="rId6"/>
    <p:sldLayoutId id="2147483810" r:id="rId7"/>
    <p:sldLayoutId id="2147483811" r:id="rId8"/>
    <p:sldLayoutId id="2147483812" r:id="rId9"/>
    <p:sldLayoutId id="2147483813" r:id="rId10"/>
    <p:sldLayoutId id="214748381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4.jpe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626A8B3-3A7B-821A-84B5-0CFC912191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080" r="9091"/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152" name="Rectangle 151">
            <a:extLst>
              <a:ext uri="{FF2B5EF4-FFF2-40B4-BE49-F238E27FC236}">
                <a16:creationId xmlns:a16="http://schemas.microsoft.com/office/drawing/2014/main" id="{72E284DE-AB43-1296-3166-892F44A3A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5" y="701964"/>
            <a:ext cx="5370950" cy="3640303"/>
          </a:xfrm>
        </p:spPr>
        <p:txBody>
          <a:bodyPr anchor="t">
            <a:normAutofit/>
          </a:bodyPr>
          <a:lstStyle/>
          <a:p>
            <a:r>
              <a:rPr lang="en-US" sz="5800" dirty="0">
                <a:solidFill>
                  <a:schemeClr val="bg2">
                    <a:lumMod val="90000"/>
                    <a:lumOff val="10000"/>
                  </a:schemeClr>
                </a:solidFill>
                <a:latin typeface="Century Gothic"/>
                <a:ea typeface="+mj-lt"/>
                <a:cs typeface="+mj-lt"/>
              </a:rPr>
              <a:t>Wi-Fi Threat Detector</a:t>
            </a:r>
            <a:br>
              <a:rPr lang="en-US" sz="4500" dirty="0">
                <a:solidFill>
                  <a:schemeClr val="bg2">
                    <a:lumMod val="90000"/>
                    <a:lumOff val="10000"/>
                  </a:schemeClr>
                </a:solidFill>
                <a:latin typeface="Century Gothic"/>
                <a:ea typeface="+mj-lt"/>
                <a:cs typeface="+mj-lt"/>
              </a:rPr>
            </a:br>
            <a:r>
              <a:rPr lang="en-US" sz="2800" dirty="0">
                <a:solidFill>
                  <a:schemeClr val="bg2">
                    <a:lumMod val="90000"/>
                    <a:lumOff val="10000"/>
                  </a:schemeClr>
                </a:solidFill>
                <a:latin typeface="Grandview Display"/>
                <a:ea typeface="+mj-lt"/>
                <a:cs typeface="+mj-lt"/>
              </a:rPr>
              <a:t>Deep Learning + RF Fingerprinting Framework</a:t>
            </a:r>
            <a:endParaRPr lang="en-US" sz="2800" b="0">
              <a:solidFill>
                <a:schemeClr val="bg2">
                  <a:lumMod val="90000"/>
                  <a:lumOff val="10000"/>
                </a:schemeClr>
              </a:solidFill>
              <a:latin typeface="Grandview Display"/>
              <a:ea typeface="+mj-lt"/>
              <a:cs typeface="+mj-lt"/>
            </a:endParaRPr>
          </a:p>
          <a:p>
            <a:endParaRPr lang="en-US" sz="6000" dirty="0">
              <a:solidFill>
                <a:srgbClr val="FFFFFF"/>
              </a:solidFill>
              <a:latin typeface="Century Gothic"/>
              <a:ea typeface="+mj-lt"/>
              <a:cs typeface="+mj-lt"/>
            </a:endParaRPr>
          </a:p>
          <a:p>
            <a:endParaRPr lang="en-US" sz="60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328" y="5071080"/>
            <a:ext cx="5071224" cy="134457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FFFFFF"/>
                </a:solidFill>
                <a:ea typeface="+mn-lt"/>
                <a:cs typeface="+mn-lt"/>
              </a:rPr>
              <a:t>Anees Fatima, Dr</a:t>
            </a:r>
            <a:r>
              <a:rPr lang="en-US" sz="1600" dirty="0"/>
              <a:t>. Mohammad </a:t>
            </a:r>
            <a:r>
              <a:rPr lang="en-US" sz="1600" dirty="0" err="1"/>
              <a:t>salam</a:t>
            </a:r>
            <a:endParaRPr lang="en-US"/>
          </a:p>
          <a:p>
            <a:pPr>
              <a:lnSpc>
                <a:spcPct val="120000"/>
              </a:lnSpc>
            </a:pPr>
            <a:r>
              <a:rPr lang="en-US" sz="1600" dirty="0"/>
              <a:t>Dept of CIMST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Chicago state university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3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0EFC3-32FF-394D-DC8C-FE372527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10847494" cy="11710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Comparative Analysis with Existing Solutions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CC3D9F-0B63-F7EE-4AC4-3E1C46337AB0}"/>
              </a:ext>
            </a:extLst>
          </p:cNvPr>
          <p:cNvSpPr txBox="1"/>
          <p:nvPr/>
        </p:nvSpPr>
        <p:spPr>
          <a:xfrm>
            <a:off x="6915150" y="2256287"/>
            <a:ext cx="4563618" cy="376045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endParaRPr lang="en-US"/>
          </a:p>
          <a:p>
            <a:pPr>
              <a:lnSpc>
                <a:spcPct val="120000"/>
              </a:lnSpc>
              <a:spcAft>
                <a:spcPts val="600"/>
              </a:spcAft>
              <a:buSzPct val="87000"/>
            </a:pPr>
            <a:br>
              <a:rPr lang="en-US" dirty="0"/>
            </a:br>
            <a:r>
              <a:rPr lang="en-US" dirty="0"/>
              <a:t>Unlike protocol-level IDS solutions, the proposed approach offers </a:t>
            </a:r>
            <a:r>
              <a:rPr lang="en-US" b="1" dirty="0"/>
              <a:t>resistance to spoofing and identity obfuscation</a:t>
            </a:r>
            <a:r>
              <a:rPr lang="en-US" dirty="0"/>
              <a:t> by analyzing </a:t>
            </a:r>
            <a:r>
              <a:rPr lang="en-US" b="1" dirty="0"/>
              <a:t>non-replicable physical-layer characteristics</a:t>
            </a:r>
            <a:r>
              <a:rPr lang="en-US" dirty="0"/>
              <a:t>.</a:t>
            </a:r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EA0F4A6-3CC9-C9E2-BA02-58FA29F7D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42838C1-E1BA-1123-5EFB-CDD5DFF29A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779780"/>
              </p:ext>
            </p:extLst>
          </p:nvPr>
        </p:nvGraphicFramePr>
        <p:xfrm>
          <a:off x="713232" y="2310085"/>
          <a:ext cx="5648195" cy="365286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073246">
                  <a:extLst>
                    <a:ext uri="{9D8B030D-6E8A-4147-A177-3AD203B41FA5}">
                      <a16:colId xmlns:a16="http://schemas.microsoft.com/office/drawing/2014/main" val="3612232822"/>
                    </a:ext>
                  </a:extLst>
                </a:gridCol>
                <a:gridCol w="1249195">
                  <a:extLst>
                    <a:ext uri="{9D8B030D-6E8A-4147-A177-3AD203B41FA5}">
                      <a16:colId xmlns:a16="http://schemas.microsoft.com/office/drawing/2014/main" val="931531684"/>
                    </a:ext>
                  </a:extLst>
                </a:gridCol>
                <a:gridCol w="1235384">
                  <a:extLst>
                    <a:ext uri="{9D8B030D-6E8A-4147-A177-3AD203B41FA5}">
                      <a16:colId xmlns:a16="http://schemas.microsoft.com/office/drawing/2014/main" val="1674671911"/>
                    </a:ext>
                  </a:extLst>
                </a:gridCol>
                <a:gridCol w="1090370">
                  <a:extLst>
                    <a:ext uri="{9D8B030D-6E8A-4147-A177-3AD203B41FA5}">
                      <a16:colId xmlns:a16="http://schemas.microsoft.com/office/drawing/2014/main" val="2298432332"/>
                    </a:ext>
                  </a:extLst>
                </a:gridCol>
              </a:tblGrid>
              <a:tr h="91321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>
                          <a:solidFill>
                            <a:srgbClr val="000000"/>
                          </a:solidFill>
                        </a:rPr>
                        <a:t>Technique</a:t>
                      </a:r>
                    </a:p>
                  </a:txBody>
                  <a:tcPr marL="0" marR="84014" marT="33606" marB="25204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>
                          <a:solidFill>
                            <a:srgbClr val="000000"/>
                          </a:solidFill>
                        </a:rPr>
                        <a:t>Spoofing Resistant</a:t>
                      </a:r>
                    </a:p>
                  </a:txBody>
                  <a:tcPr marL="0" marR="84014" marT="33606" marB="25204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>
                          <a:solidFill>
                            <a:srgbClr val="000000"/>
                          </a:solidFill>
                        </a:rPr>
                        <a:t>Accuracy</a:t>
                      </a:r>
                    </a:p>
                  </a:txBody>
                  <a:tcPr marL="0" marR="84014" marT="33606" marB="25204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>
                          <a:solidFill>
                            <a:srgbClr val="000000"/>
                          </a:solidFill>
                        </a:rPr>
                        <a:t>Latency</a:t>
                      </a:r>
                    </a:p>
                  </a:txBody>
                  <a:tcPr marL="0" marR="84014" marT="33606" marB="252042" anchor="ctr"/>
                </a:tc>
                <a:extLst>
                  <a:ext uri="{0D108BD9-81ED-4DB2-BD59-A6C34878D82A}">
                    <a16:rowId xmlns:a16="http://schemas.microsoft.com/office/drawing/2014/main" val="1283831923"/>
                  </a:ext>
                </a:extLst>
              </a:tr>
              <a:tr h="91321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>
                          <a:solidFill>
                            <a:srgbClr val="000000"/>
                          </a:solidFill>
                        </a:rPr>
                        <a:t>Signature-Based IDS</a:t>
                      </a:r>
                    </a:p>
                  </a:txBody>
                  <a:tcPr marL="0" marR="84014" marT="33606" marB="25204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>
                          <a:solidFill>
                            <a:srgbClr val="000000"/>
                          </a:solidFill>
                        </a:rPr>
                        <a:t>✗</a:t>
                      </a:r>
                    </a:p>
                  </a:txBody>
                  <a:tcPr marL="0" marR="84014" marT="33606" marB="25204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>
                          <a:solidFill>
                            <a:srgbClr val="000000"/>
                          </a:solidFill>
                        </a:rPr>
                        <a:t>~70%</a:t>
                      </a:r>
                    </a:p>
                  </a:txBody>
                  <a:tcPr marL="0" marR="84014" marT="33606" marB="25204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 dirty="0">
                          <a:solidFill>
                            <a:srgbClr val="000000"/>
                          </a:solidFill>
                        </a:rPr>
                        <a:t>~50 </a:t>
                      </a:r>
                      <a:r>
                        <a:rPr lang="en-US" sz="1900" cap="none" spc="0" dirty="0" err="1">
                          <a:solidFill>
                            <a:srgbClr val="000000"/>
                          </a:solidFill>
                        </a:rPr>
                        <a:t>ms</a:t>
                      </a:r>
                    </a:p>
                  </a:txBody>
                  <a:tcPr marL="0" marR="84014" marT="33606" marB="252042" anchor="ctr"/>
                </a:tc>
                <a:extLst>
                  <a:ext uri="{0D108BD9-81ED-4DB2-BD59-A6C34878D82A}">
                    <a16:rowId xmlns:a16="http://schemas.microsoft.com/office/drawing/2014/main" val="2442022003"/>
                  </a:ext>
                </a:extLst>
              </a:tr>
              <a:tr h="91321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>
                          <a:solidFill>
                            <a:srgbClr val="000000"/>
                          </a:solidFill>
                        </a:rPr>
                        <a:t>MAC/IP Anomaly Detection</a:t>
                      </a:r>
                    </a:p>
                  </a:txBody>
                  <a:tcPr marL="0" marR="84014" marT="33606" marB="25204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>
                          <a:solidFill>
                            <a:srgbClr val="000000"/>
                          </a:solidFill>
                        </a:rPr>
                        <a:t>✗</a:t>
                      </a:r>
                    </a:p>
                  </a:txBody>
                  <a:tcPr marL="0" marR="84014" marT="33606" marB="25204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>
                          <a:solidFill>
                            <a:srgbClr val="000000"/>
                          </a:solidFill>
                        </a:rPr>
                        <a:t>~85%</a:t>
                      </a:r>
                    </a:p>
                  </a:txBody>
                  <a:tcPr marL="0" marR="84014" marT="33606" marB="25204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 dirty="0">
                          <a:solidFill>
                            <a:srgbClr val="000000"/>
                          </a:solidFill>
                        </a:rPr>
                        <a:t>~100 </a:t>
                      </a:r>
                      <a:r>
                        <a:rPr lang="en-US" sz="1900" cap="none" spc="0" dirty="0" err="1">
                          <a:solidFill>
                            <a:srgbClr val="000000"/>
                          </a:solidFill>
                        </a:rPr>
                        <a:t>ms</a:t>
                      </a:r>
                    </a:p>
                  </a:txBody>
                  <a:tcPr marL="0" marR="84014" marT="33606" marB="252042" anchor="ctr"/>
                </a:tc>
                <a:extLst>
                  <a:ext uri="{0D108BD9-81ED-4DB2-BD59-A6C34878D82A}">
                    <a16:rowId xmlns:a16="http://schemas.microsoft.com/office/drawing/2014/main" val="2793929075"/>
                  </a:ext>
                </a:extLst>
              </a:tr>
              <a:tr h="91321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 dirty="0" err="1">
                          <a:solidFill>
                            <a:srgbClr val="000000"/>
                          </a:solidFill>
                        </a:rPr>
                        <a:t>WiFi</a:t>
                      </a:r>
                      <a:r>
                        <a:rPr lang="en-US" sz="1900" cap="none" spc="0" dirty="0">
                          <a:solidFill>
                            <a:srgbClr val="000000"/>
                          </a:solidFill>
                        </a:rPr>
                        <a:t> Threat Detector</a:t>
                      </a:r>
                    </a:p>
                  </a:txBody>
                  <a:tcPr marL="0" marR="84014" marT="33606" marB="25204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>
                          <a:solidFill>
                            <a:srgbClr val="000000"/>
                          </a:solidFill>
                        </a:rPr>
                        <a:t>✔</a:t>
                      </a:r>
                    </a:p>
                  </a:txBody>
                  <a:tcPr marL="0" marR="84014" marT="33606" marB="25204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>
                          <a:solidFill>
                            <a:srgbClr val="000000"/>
                          </a:solidFill>
                        </a:rPr>
                        <a:t>98.9%</a:t>
                      </a:r>
                    </a:p>
                  </a:txBody>
                  <a:tcPr marL="0" marR="84014" marT="33606" marB="252042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900" cap="none" spc="0" dirty="0">
                          <a:solidFill>
                            <a:srgbClr val="000000"/>
                          </a:solidFill>
                        </a:rPr>
                        <a:t>~280 </a:t>
                      </a:r>
                      <a:r>
                        <a:rPr lang="en-US" sz="1900" cap="none" spc="0" dirty="0" err="1">
                          <a:solidFill>
                            <a:srgbClr val="000000"/>
                          </a:solidFill>
                        </a:rPr>
                        <a:t>ms</a:t>
                      </a:r>
                    </a:p>
                  </a:txBody>
                  <a:tcPr marL="0" marR="84014" marT="33606" marB="252042" anchor="ctr"/>
                </a:tc>
                <a:extLst>
                  <a:ext uri="{0D108BD9-81ED-4DB2-BD59-A6C34878D82A}">
                    <a16:rowId xmlns:a16="http://schemas.microsoft.com/office/drawing/2014/main" val="1028256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46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BEBE00-13DF-2FB9-90D4-70CB42F73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89011"/>
            <a:ext cx="6355079" cy="11798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Real-World Application Scenarios</a:t>
            </a:r>
          </a:p>
        </p:txBody>
      </p:sp>
      <p:pic>
        <p:nvPicPr>
          <p:cNvPr id="8" name="Content Placeholder 7" descr="A satellite flying over a city&#10;&#10;AI-generated content may be incorrect.">
            <a:extLst>
              <a:ext uri="{FF2B5EF4-FFF2-40B4-BE49-F238E27FC236}">
                <a16:creationId xmlns:a16="http://schemas.microsoft.com/office/drawing/2014/main" id="{6FCA99A1-1CD3-34A6-AF21-DE17F8B27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0910" r="2" b="2257"/>
          <a:stretch>
            <a:fillRect/>
          </a:stretch>
        </p:blipFill>
        <p:spPr>
          <a:xfrm>
            <a:off x="716279" y="749394"/>
            <a:ext cx="2863850" cy="1507292"/>
          </a:xfrm>
          <a:prstGeom prst="rect">
            <a:avLst/>
          </a:prstGeom>
        </p:spPr>
      </p:pic>
      <p:pic>
        <p:nvPicPr>
          <p:cNvPr id="11" name="Picture 10" descr="A group of tall buildings&#10;&#10;AI-generated content may be incorrect.">
            <a:extLst>
              <a:ext uri="{FF2B5EF4-FFF2-40B4-BE49-F238E27FC236}">
                <a16:creationId xmlns:a16="http://schemas.microsoft.com/office/drawing/2014/main" id="{DE4D4B65-759F-05D2-3119-4FBF5C49B6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767" r="23577" b="3"/>
          <a:stretch>
            <a:fillRect/>
          </a:stretch>
        </p:blipFill>
        <p:spPr>
          <a:xfrm>
            <a:off x="638787" y="2510649"/>
            <a:ext cx="2625281" cy="1813343"/>
          </a:xfrm>
          <a:prstGeom prst="rect">
            <a:avLst/>
          </a:prstGeom>
        </p:spPr>
      </p:pic>
      <p:pic>
        <p:nvPicPr>
          <p:cNvPr id="3" name="Picture 2" descr="A model of a kitchen&#10;&#10;AI-generated content may be incorrect.">
            <a:extLst>
              <a:ext uri="{FF2B5EF4-FFF2-40B4-BE49-F238E27FC236}">
                <a16:creationId xmlns:a16="http://schemas.microsoft.com/office/drawing/2014/main" id="{1B310EFD-A395-5639-037D-8DEE523E8E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79" r="3784" b="-6"/>
          <a:stretch>
            <a:fillRect/>
          </a:stretch>
        </p:blipFill>
        <p:spPr>
          <a:xfrm>
            <a:off x="3884929" y="881415"/>
            <a:ext cx="3110230" cy="328668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209265E-E0D7-493B-97CE-2263D50C3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6307060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extBox 4">
            <a:extLst>
              <a:ext uri="{FF2B5EF4-FFF2-40B4-BE49-F238E27FC236}">
                <a16:creationId xmlns:a16="http://schemas.microsoft.com/office/drawing/2014/main" id="{09756B04-A4FC-EDA9-3F16-493EAF07BC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1039666"/>
              </p:ext>
            </p:extLst>
          </p:nvPr>
        </p:nvGraphicFramePr>
        <p:xfrm>
          <a:off x="7665772" y="482255"/>
          <a:ext cx="3865237" cy="578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4854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9BBA96D-760C-44C0-B94F-3FDC8357B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-up of a server network panel with lights and cables">
            <a:extLst>
              <a:ext uri="{FF2B5EF4-FFF2-40B4-BE49-F238E27FC236}">
                <a16:creationId xmlns:a16="http://schemas.microsoft.com/office/drawing/2014/main" id="{2E2AFD99-9D9F-66D9-F5FD-C0BDCC3618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AA5F1BF-F733-47EA-A79A-01F3AD5A7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0600" y="1071435"/>
            <a:ext cx="10208830" cy="47197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B12E4-D3B4-C682-C638-69E6AFAD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677" y="2734254"/>
            <a:ext cx="3305701" cy="6782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992EB9-1596-7EEE-6284-C564F7CDD77B}"/>
              </a:ext>
            </a:extLst>
          </p:cNvPr>
          <p:cNvSpPr txBox="1"/>
          <p:nvPr/>
        </p:nvSpPr>
        <p:spPr>
          <a:xfrm>
            <a:off x="4794874" y="1704405"/>
            <a:ext cx="6120386" cy="346983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SzPct val="87000"/>
            </a:pPr>
            <a:r>
              <a:rPr lang="en-US" sz="1050" b="1" dirty="0"/>
              <a:t>Strengths of the Proposed Framework</a:t>
            </a:r>
            <a:endParaRPr lang="en-US"/>
          </a:p>
          <a:p>
            <a:pPr marL="228600" indent="-228600">
              <a:lnSpc>
                <a:spcPct val="11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1050" dirty="0"/>
              <a:t>Effective detection of </a:t>
            </a:r>
            <a:r>
              <a:rPr lang="en-US" sz="1050" b="1" dirty="0"/>
              <a:t>stealthy and spoofed attacks</a:t>
            </a:r>
            <a:r>
              <a:rPr lang="en-US" sz="1050" dirty="0"/>
              <a:t> using physical-layer analysis.</a:t>
            </a:r>
          </a:p>
          <a:p>
            <a:pPr marL="228600" indent="-228600">
              <a:lnSpc>
                <a:spcPct val="11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1050" b="1" dirty="0"/>
              <a:t>High classification accuracy</a:t>
            </a:r>
            <a:r>
              <a:rPr lang="en-US" sz="1050" dirty="0"/>
              <a:t> across heterogeneous devices and environments.</a:t>
            </a:r>
          </a:p>
          <a:p>
            <a:pPr marL="228600" indent="-228600">
              <a:lnSpc>
                <a:spcPct val="11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1050" dirty="0"/>
              <a:t>Compatible with </a:t>
            </a:r>
            <a:r>
              <a:rPr lang="en-US" sz="1050" b="1" dirty="0"/>
              <a:t>commercial off-the-shelf (COTS)</a:t>
            </a:r>
            <a:r>
              <a:rPr lang="en-US" sz="1050" dirty="0"/>
              <a:t> hardware, ensuring deployment feasibility.</a:t>
            </a:r>
          </a:p>
          <a:p>
            <a:pPr>
              <a:lnSpc>
                <a:spcPct val="110000"/>
              </a:lnSpc>
              <a:spcAft>
                <a:spcPts val="600"/>
              </a:spcAft>
              <a:buSzPct val="87000"/>
            </a:pPr>
            <a:r>
              <a:rPr lang="en-US" sz="1050" b="1" dirty="0"/>
              <a:t>Identified Limitations</a:t>
            </a:r>
          </a:p>
          <a:p>
            <a:pPr marL="228600" indent="-228600">
              <a:lnSpc>
                <a:spcPct val="11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1050" b="1" dirty="0"/>
              <a:t>False positive rates</a:t>
            </a:r>
            <a:r>
              <a:rPr lang="en-US" sz="1050" dirty="0"/>
              <a:t> may increase in </a:t>
            </a:r>
            <a:r>
              <a:rPr lang="en-US" sz="1050" b="1" dirty="0"/>
              <a:t>highly congested RF environments.</a:t>
            </a:r>
          </a:p>
          <a:p>
            <a:pPr marL="228600" indent="-228600">
              <a:lnSpc>
                <a:spcPct val="11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1050" dirty="0"/>
              <a:t>Dependence on specialized signal capture equipment (e.g., SDRs, CSI-capable NICs).</a:t>
            </a:r>
          </a:p>
          <a:p>
            <a:pPr>
              <a:lnSpc>
                <a:spcPct val="110000"/>
              </a:lnSpc>
              <a:spcAft>
                <a:spcPts val="600"/>
              </a:spcAft>
              <a:buSzPct val="87000"/>
            </a:pPr>
            <a:r>
              <a:rPr lang="en-US" sz="1050" b="1" dirty="0"/>
              <a:t>Future Research Directions</a:t>
            </a:r>
          </a:p>
          <a:p>
            <a:pPr marL="228600" indent="-228600">
              <a:lnSpc>
                <a:spcPct val="11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1050" b="1" dirty="0"/>
              <a:t>Edge deployment</a:t>
            </a:r>
            <a:r>
              <a:rPr lang="en-US" sz="1050" dirty="0"/>
              <a:t> for low-latency local inference.</a:t>
            </a:r>
          </a:p>
          <a:p>
            <a:pPr marL="228600" indent="-228600">
              <a:lnSpc>
                <a:spcPct val="11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1050" b="1" dirty="0"/>
              <a:t>Federated learning</a:t>
            </a:r>
            <a:r>
              <a:rPr lang="en-US" sz="1050" dirty="0"/>
              <a:t> to enable distributed model training while preserving privacy.</a:t>
            </a:r>
          </a:p>
          <a:p>
            <a:pPr marL="228600" indent="-228600">
              <a:lnSpc>
                <a:spcPct val="11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1050" b="1" dirty="0"/>
              <a:t>Integration of directional antennas</a:t>
            </a:r>
            <a:r>
              <a:rPr lang="en-US" sz="1050" dirty="0"/>
              <a:t> for geolocation and threat triangulation.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52938D1-813E-4650-AAB9-E09257454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83456" y="5765296"/>
            <a:ext cx="1021597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534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E4768D-AF8A-B247-A222-6658CEB2E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821" y="1371600"/>
            <a:ext cx="6034187" cy="1097280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pic>
        <p:nvPicPr>
          <p:cNvPr id="5" name="Picture 4" descr="3D technology art">
            <a:extLst>
              <a:ext uri="{FF2B5EF4-FFF2-40B4-BE49-F238E27FC236}">
                <a16:creationId xmlns:a16="http://schemas.microsoft.com/office/drawing/2014/main" id="{D9B62ABF-D38E-D9F2-FF07-11AAD82136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55" r="34332" b="-3"/>
          <a:stretch>
            <a:fillRect/>
          </a:stretch>
        </p:blipFill>
        <p:spPr>
          <a:xfrm>
            <a:off x="20" y="10"/>
            <a:ext cx="4857871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80905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E81B5-FF4D-92BE-F605-1045D89EB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821" y="2633236"/>
            <a:ext cx="6034187" cy="36646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>
                <a:ea typeface="+mn-lt"/>
                <a:cs typeface="+mn-lt"/>
              </a:rPr>
              <a:t>This research presents a novel intrusion detection framework, </a:t>
            </a:r>
            <a:r>
              <a:rPr lang="en-US" sz="1600" b="1" err="1">
                <a:ea typeface="+mn-lt"/>
                <a:cs typeface="+mn-lt"/>
              </a:rPr>
              <a:t>WiFi</a:t>
            </a:r>
            <a:r>
              <a:rPr lang="en-US" sz="1600" b="1">
                <a:ea typeface="+mn-lt"/>
                <a:cs typeface="+mn-lt"/>
              </a:rPr>
              <a:t> Threat Detector</a:t>
            </a:r>
            <a:r>
              <a:rPr lang="en-US" sz="1600">
                <a:ea typeface="+mn-lt"/>
                <a:cs typeface="+mn-lt"/>
              </a:rPr>
              <a:t>, that integrates </a:t>
            </a:r>
            <a:r>
              <a:rPr lang="en-US" sz="1600" b="1">
                <a:ea typeface="+mn-lt"/>
                <a:cs typeface="+mn-lt"/>
              </a:rPr>
              <a:t>RF fingerprinting</a:t>
            </a:r>
            <a:r>
              <a:rPr lang="en-US" sz="1600">
                <a:ea typeface="+mn-lt"/>
                <a:cs typeface="+mn-lt"/>
              </a:rPr>
              <a:t> with </a:t>
            </a:r>
            <a:r>
              <a:rPr lang="en-US" sz="1600" b="1">
                <a:ea typeface="+mn-lt"/>
                <a:cs typeface="+mn-lt"/>
              </a:rPr>
              <a:t>deep learning</a:t>
            </a:r>
            <a:r>
              <a:rPr lang="en-US" sz="1600">
                <a:ea typeface="+mn-lt"/>
                <a:cs typeface="+mn-lt"/>
              </a:rPr>
              <a:t> to secure wireless communications at the physical layer.</a:t>
            </a:r>
            <a:endParaRPr lang="en-US" sz="1600"/>
          </a:p>
          <a:p>
            <a:pPr marL="0" indent="0">
              <a:lnSpc>
                <a:spcPct val="110000"/>
              </a:lnSpc>
              <a:buNone/>
            </a:pPr>
            <a:r>
              <a:rPr lang="en-US" sz="1600" b="1">
                <a:ea typeface="+mn-lt"/>
                <a:cs typeface="+mn-lt"/>
              </a:rPr>
              <a:t>Key Achievements</a:t>
            </a:r>
            <a:endParaRPr lang="en-US" sz="1600"/>
          </a:p>
          <a:p>
            <a:pPr>
              <a:lnSpc>
                <a:spcPct val="110000"/>
              </a:lnSpc>
            </a:pPr>
            <a:r>
              <a:rPr lang="en-US" sz="1600">
                <a:ea typeface="+mn-lt"/>
                <a:cs typeface="+mn-lt"/>
              </a:rPr>
              <a:t>Achieved </a:t>
            </a:r>
            <a:r>
              <a:rPr lang="en-US" sz="1600" b="1">
                <a:ea typeface="+mn-lt"/>
                <a:cs typeface="+mn-lt"/>
              </a:rPr>
              <a:t>98.9% detection accuracy</a:t>
            </a:r>
            <a:r>
              <a:rPr lang="en-US" sz="1600">
                <a:ea typeface="+mn-lt"/>
                <a:cs typeface="+mn-lt"/>
              </a:rPr>
              <a:t> with </a:t>
            </a:r>
            <a:r>
              <a:rPr lang="en-US" sz="1600" b="1">
                <a:ea typeface="+mn-lt"/>
                <a:cs typeface="+mn-lt"/>
              </a:rPr>
              <a:t>real-time responsiveness (&lt;300 </a:t>
            </a:r>
            <a:r>
              <a:rPr lang="en-US" sz="1600" b="1" err="1">
                <a:ea typeface="+mn-lt"/>
                <a:cs typeface="+mn-lt"/>
              </a:rPr>
              <a:t>ms</a:t>
            </a:r>
            <a:r>
              <a:rPr lang="en-US" sz="1600" b="1">
                <a:ea typeface="+mn-lt"/>
                <a:cs typeface="+mn-lt"/>
              </a:rPr>
              <a:t>)</a:t>
            </a:r>
            <a:r>
              <a:rPr lang="en-US" sz="1600">
                <a:ea typeface="+mn-lt"/>
                <a:cs typeface="+mn-lt"/>
              </a:rPr>
              <a:t>.</a:t>
            </a:r>
            <a:endParaRPr lang="en-US" sz="1600"/>
          </a:p>
          <a:p>
            <a:pPr>
              <a:lnSpc>
                <a:spcPct val="110000"/>
              </a:lnSpc>
            </a:pPr>
            <a:r>
              <a:rPr lang="en-US" sz="1600">
                <a:ea typeface="+mn-lt"/>
                <a:cs typeface="+mn-lt"/>
              </a:rPr>
              <a:t>Demonstrated resistance to common Wi-Fi threats such as spoofing, rogue access points, and passive sniffing.</a:t>
            </a:r>
            <a:endParaRPr lang="en-US" sz="1600"/>
          </a:p>
          <a:p>
            <a:pPr>
              <a:lnSpc>
                <a:spcPct val="110000"/>
              </a:lnSpc>
            </a:pPr>
            <a:r>
              <a:rPr lang="en-US" sz="1600">
                <a:ea typeface="+mn-lt"/>
                <a:cs typeface="+mn-lt"/>
              </a:rPr>
              <a:t>Offers a </a:t>
            </a:r>
            <a:r>
              <a:rPr lang="en-US" sz="1600" b="1">
                <a:ea typeface="+mn-lt"/>
                <a:cs typeface="+mn-lt"/>
              </a:rPr>
              <a:t>scalable and deployable solution</a:t>
            </a:r>
            <a:r>
              <a:rPr lang="en-US" sz="1600">
                <a:ea typeface="+mn-lt"/>
                <a:cs typeface="+mn-lt"/>
              </a:rPr>
              <a:t> that strengthens wireless network defense under a </a:t>
            </a:r>
            <a:r>
              <a:rPr lang="en-US" sz="1600" b="1">
                <a:ea typeface="+mn-lt"/>
                <a:cs typeface="+mn-lt"/>
              </a:rPr>
              <a:t>Zero Trust model</a:t>
            </a:r>
            <a:r>
              <a:rPr lang="en-US" sz="1600">
                <a:ea typeface="+mn-lt"/>
                <a:cs typeface="+mn-lt"/>
              </a:rPr>
              <a:t>.</a:t>
            </a:r>
            <a:endParaRPr lang="en-US" sz="1600"/>
          </a:p>
          <a:p>
            <a:pPr>
              <a:lnSpc>
                <a:spcPct val="110000"/>
              </a:lnSpc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19877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2B51FB-3160-A26A-6806-639D29503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70750"/>
            <a:ext cx="10890929" cy="1387934"/>
          </a:xfrm>
        </p:spPr>
        <p:txBody>
          <a:bodyPr anchor="b"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References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5182A6A-ED52-9DDB-1CC8-67441A9B1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61673"/>
            <a:ext cx="10890929" cy="35362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Zeng, K., et al., “Physical Layer Authentication for Wireless Security,” </a:t>
            </a:r>
            <a:r>
              <a:rPr lang="en-US" i="1" dirty="0">
                <a:ea typeface="+mn-lt"/>
                <a:cs typeface="+mn-lt"/>
              </a:rPr>
              <a:t>IEEE Transactions on Wireless Communications</a:t>
            </a:r>
            <a:r>
              <a:rPr lang="en-US" dirty="0">
                <a:ea typeface="+mn-lt"/>
                <a:cs typeface="+mn-lt"/>
              </a:rPr>
              <a:t>, 2021.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Liu, Y., et al., “RF Fingerprinting Using CSI and Deep Learning,” </a:t>
            </a:r>
            <a:r>
              <a:rPr lang="en-US" i="1" dirty="0">
                <a:ea typeface="+mn-lt"/>
                <a:cs typeface="+mn-lt"/>
              </a:rPr>
              <a:t>IEEE TMC</a:t>
            </a:r>
            <a:r>
              <a:rPr lang="en-US" dirty="0">
                <a:ea typeface="+mn-lt"/>
                <a:cs typeface="+mn-lt"/>
              </a:rPr>
              <a:t>, 2022.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Alshammari, R., “</a:t>
            </a:r>
            <a:r>
              <a:rPr lang="en-US" dirty="0" err="1">
                <a:ea typeface="+mn-lt"/>
                <a:cs typeface="+mn-lt"/>
              </a:rPr>
              <a:t>WiFi</a:t>
            </a:r>
            <a:r>
              <a:rPr lang="en-US" dirty="0">
                <a:ea typeface="+mn-lt"/>
                <a:cs typeface="+mn-lt"/>
              </a:rPr>
              <a:t> Threat Detection in IoT,” </a:t>
            </a:r>
            <a:r>
              <a:rPr lang="en-US" i="1" dirty="0">
                <a:ea typeface="+mn-lt"/>
                <a:cs typeface="+mn-lt"/>
              </a:rPr>
              <a:t>IEEE IoT Journal</a:t>
            </a:r>
            <a:r>
              <a:rPr lang="en-US" dirty="0">
                <a:ea typeface="+mn-lt"/>
                <a:cs typeface="+mn-lt"/>
              </a:rPr>
              <a:t>, 2023.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>
                <a:ea typeface="+mn-lt"/>
                <a:cs typeface="+mn-lt"/>
              </a:rPr>
              <a:t>Bhuyan, M.H., et al., “Survey of Intrusion Detection Systems in Wireless Networks,” </a:t>
            </a:r>
            <a:r>
              <a:rPr lang="en-US" i="1" dirty="0">
                <a:ea typeface="+mn-lt"/>
                <a:cs typeface="+mn-lt"/>
              </a:rPr>
              <a:t>IEEE Communications Surveys &amp; Tutorials</a:t>
            </a:r>
            <a:r>
              <a:rPr lang="en-US" dirty="0">
                <a:ea typeface="+mn-lt"/>
                <a:cs typeface="+mn-lt"/>
              </a:rPr>
              <a:t>, 2020.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>
                <a:ea typeface="+mn-lt"/>
                <a:cs typeface="+mn-lt"/>
              </a:rPr>
              <a:t>WiFiLeaks</a:t>
            </a:r>
            <a:r>
              <a:rPr lang="en-US" dirty="0">
                <a:ea typeface="+mn-lt"/>
                <a:cs typeface="+mn-lt"/>
              </a:rPr>
              <a:t> Presentation, </a:t>
            </a:r>
            <a:r>
              <a:rPr lang="en-US" i="1" dirty="0">
                <a:ea typeface="+mn-lt"/>
                <a:cs typeface="+mn-lt"/>
              </a:rPr>
              <a:t>Black Hat USA</a:t>
            </a:r>
            <a:r>
              <a:rPr lang="en-US" dirty="0">
                <a:ea typeface="+mn-lt"/>
                <a:cs typeface="+mn-lt"/>
              </a:rPr>
              <a:t>, 2023.</a:t>
            </a:r>
            <a:endParaRPr lang="en-US" dirty="0"/>
          </a:p>
          <a:p>
            <a:pPr marL="0" indent="0">
              <a:buNone/>
            </a:pP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001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2A5F10-18D9-35F0-9124-7FB3AD594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erial view of a city skyline">
            <a:extLst>
              <a:ext uri="{FF2B5EF4-FFF2-40B4-BE49-F238E27FC236}">
                <a16:creationId xmlns:a16="http://schemas.microsoft.com/office/drawing/2014/main" id="{0BEA0197-493E-8C90-B599-D6D4983A26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58B878-3683-58DD-82A7-78188085A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914400"/>
            <a:ext cx="4892948" cy="3427867"/>
          </a:xfrm>
        </p:spPr>
        <p:txBody>
          <a:bodyPr anchor="t">
            <a:normAutofit/>
          </a:bodyPr>
          <a:lstStyle/>
          <a:p>
            <a:r>
              <a:rPr lang="en-US" b="0">
                <a:solidFill>
                  <a:srgbClr val="FFFFFF"/>
                </a:solidFill>
                <a:latin typeface="Univers"/>
              </a:rPr>
              <a:t>THANK  YOU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601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Wood human figure">
            <a:extLst>
              <a:ext uri="{FF2B5EF4-FFF2-40B4-BE49-F238E27FC236}">
                <a16:creationId xmlns:a16="http://schemas.microsoft.com/office/drawing/2014/main" id="{E558530D-AAF4-614E-3622-77370C73EC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5603"/>
          <a:stretch>
            <a:fillRect/>
          </a:stretch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E0ED5-CDDA-A095-078F-1A517E0D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0"/>
            <a:ext cx="4892948" cy="342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Motivation and Problem Statement</a:t>
            </a:r>
          </a:p>
          <a:p>
            <a:endParaRPr lang="en-US" sz="54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B5D24AB-CF25-667F-583A-5AE8DB14AB33}"/>
              </a:ext>
            </a:extLst>
          </p:cNvPr>
          <p:cNvSpPr txBox="1"/>
          <p:nvPr/>
        </p:nvSpPr>
        <p:spPr>
          <a:xfrm>
            <a:off x="638614" y="3435942"/>
            <a:ext cx="675791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>
                <a:ea typeface="+mn-lt"/>
                <a:cs typeface="+mn-lt"/>
              </a:rPr>
              <a:t>The widespread adoption of wireless technologies in IoT, smart cities, and critical infrastructure has greatly expanded the attack surface. Wi-Fi, as the dominant protocol, is especially vulnerable due to its open broadcast nature and weak physical-layer security.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42BAD-98FF-06F4-1934-73FAB2C8ACEF}"/>
              </a:ext>
            </a:extLst>
          </p:cNvPr>
          <p:cNvSpPr txBox="1"/>
          <p:nvPr/>
        </p:nvSpPr>
        <p:spPr>
          <a:xfrm>
            <a:off x="5099714" y="482222"/>
            <a:ext cx="6871647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b="1" dirty="0"/>
              <a:t>Common Wireless Threats Include:</a:t>
            </a:r>
            <a:endParaRPr lang="en-US" sz="1400" dirty="0"/>
          </a:p>
          <a:p>
            <a:pPr marL="228600" indent="-228600" algn="just">
              <a:buFont typeface=""/>
              <a:buChar char="•"/>
            </a:pPr>
            <a:r>
              <a:rPr lang="en-US" sz="1400" b="1" dirty="0"/>
              <a:t>MAC Address Spoofing:</a:t>
            </a:r>
            <a:r>
              <a:rPr lang="en-US" sz="1400" dirty="0"/>
              <a:t> Enables identity obfuscation and unauthorized access.</a:t>
            </a:r>
          </a:p>
          <a:p>
            <a:pPr marL="228600" indent="-228600" algn="just">
              <a:buFont typeface=""/>
              <a:buChar char="•"/>
            </a:pPr>
            <a:r>
              <a:rPr lang="en-US" sz="1400" b="1" dirty="0"/>
              <a:t>Rogue Access Points:</a:t>
            </a:r>
            <a:r>
              <a:rPr lang="en-US" sz="1400" dirty="0"/>
              <a:t> Deceive legitimate clients and facilitate man-in-the-middle attacks.</a:t>
            </a:r>
          </a:p>
          <a:p>
            <a:pPr marL="228600" indent="-228600" algn="just">
              <a:buFont typeface=""/>
              <a:buChar char="•"/>
            </a:pPr>
            <a:r>
              <a:rPr lang="en-US" sz="1400" b="1" dirty="0"/>
              <a:t>Beacon and Probe Flooding:</a:t>
            </a:r>
            <a:r>
              <a:rPr lang="en-US" sz="1400" dirty="0"/>
              <a:t> Conduct denial-of-service (DoS) attacks via excessive management frames.</a:t>
            </a:r>
          </a:p>
          <a:p>
            <a:pPr marL="228600" indent="-228600" algn="just">
              <a:buFont typeface=""/>
              <a:buChar char="•"/>
            </a:pPr>
            <a:r>
              <a:rPr lang="en-US" sz="1400" b="1" dirty="0"/>
              <a:t>Passive Sniffers:</a:t>
            </a:r>
            <a:r>
              <a:rPr lang="en-US" sz="1400" dirty="0"/>
              <a:t> Exploit open-channel communication for unauthorized monitoring.</a:t>
            </a:r>
          </a:p>
          <a:p>
            <a:pPr algn="just"/>
            <a:r>
              <a:rPr lang="en-US" sz="1400" b="1" dirty="0"/>
              <a:t>Limitations of Conventional IDS Approaches:</a:t>
            </a:r>
          </a:p>
          <a:p>
            <a:pPr marL="228600" indent="-228600" algn="just">
              <a:buFont typeface=""/>
              <a:buChar char="•"/>
            </a:pPr>
            <a:r>
              <a:rPr lang="en-US" sz="1400" dirty="0"/>
              <a:t>Predominantly operate at the network or transport layers.</a:t>
            </a:r>
          </a:p>
          <a:p>
            <a:pPr marL="228600" indent="-228600" algn="just">
              <a:buFont typeface=""/>
              <a:buChar char="•"/>
            </a:pPr>
            <a:r>
              <a:rPr lang="en-US" sz="1400" dirty="0"/>
              <a:t>Rely on protocol-based signatures, which are susceptible to spoofing and evasion.</a:t>
            </a:r>
          </a:p>
          <a:p>
            <a:pPr marL="228600" indent="-228600" algn="just">
              <a:buFont typeface=""/>
              <a:buChar char="•"/>
            </a:pPr>
            <a:r>
              <a:rPr lang="en-US" sz="1400" dirty="0"/>
              <a:t>Lack visibility into the physical-layer, rendering them ineffective against stealthy RF-based threats.</a:t>
            </a:r>
          </a:p>
        </p:txBody>
      </p:sp>
      <p:pic>
        <p:nvPicPr>
          <p:cNvPr id="10" name="Picture 9" descr="A rogue access point at RSA Conference? Here's what happened - Help Net  Security">
            <a:extLst>
              <a:ext uri="{FF2B5EF4-FFF2-40B4-BE49-F238E27FC236}">
                <a16:creationId xmlns:a16="http://schemas.microsoft.com/office/drawing/2014/main" id="{74552456-DDA8-4528-7483-AE1FE4A70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098" y="3564421"/>
            <a:ext cx="3743203" cy="244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34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D3334-3B39-A85B-A305-6124133A8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0"/>
            <a:ext cx="4892948" cy="342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Research Objective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5CF2483-634F-B366-56EF-543E0AFCE8A1}"/>
              </a:ext>
            </a:extLst>
          </p:cNvPr>
          <p:cNvSpPr txBox="1"/>
          <p:nvPr/>
        </p:nvSpPr>
        <p:spPr>
          <a:xfrm>
            <a:off x="4087505" y="1301087"/>
            <a:ext cx="7371679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/>
              <a:t>Primary Objective</a:t>
            </a:r>
            <a:br>
              <a:rPr lang="en-US" dirty="0"/>
            </a:br>
            <a:r>
              <a:rPr lang="en-US" dirty="0"/>
              <a:t>To develop a real-time, physical-layer intrusion detection framework for Wi-Fi networks by leveraging RF fingerprinting in conjunction with deep learning architectures.</a:t>
            </a:r>
            <a:endParaRPr lang="en-US"/>
          </a:p>
          <a:p>
            <a:pPr>
              <a:spcBef>
                <a:spcPct val="0"/>
              </a:spcBef>
            </a:pPr>
            <a:r>
              <a:rPr lang="en-US" b="1" dirty="0"/>
              <a:t>Key Contributions</a:t>
            </a:r>
          </a:p>
          <a:p>
            <a:pPr marL="228600" indent="-228600">
              <a:buFont typeface=""/>
              <a:buChar char="•"/>
            </a:pPr>
            <a:r>
              <a:rPr lang="en-US" dirty="0"/>
              <a:t>Utilization of </a:t>
            </a:r>
            <a:r>
              <a:rPr lang="en-US" b="1" dirty="0"/>
              <a:t>unique RF signal characteristics</a:t>
            </a:r>
            <a:r>
              <a:rPr lang="en-US" dirty="0"/>
              <a:t> (CSI, RSSI, spectrograms) for device and behavior profiling.</a:t>
            </a:r>
          </a:p>
          <a:p>
            <a:pPr marL="228600" indent="-228600">
              <a:buFont typeface=""/>
              <a:buChar char="•"/>
            </a:pPr>
            <a:r>
              <a:rPr lang="en-US" dirty="0"/>
              <a:t>Implementation of a </a:t>
            </a:r>
            <a:r>
              <a:rPr lang="en-US" b="1" dirty="0"/>
              <a:t>hybrid CNN-LSTM model</a:t>
            </a:r>
            <a:r>
              <a:rPr lang="en-US" dirty="0"/>
              <a:t> to capture both spectral and temporal patterns.</a:t>
            </a:r>
          </a:p>
          <a:p>
            <a:pPr marL="228600" indent="-228600">
              <a:buFont typeface=""/>
              <a:buChar char="•"/>
            </a:pPr>
            <a:r>
              <a:rPr lang="en-US" dirty="0"/>
              <a:t>Achieving low-latency, high-accuracy detection using </a:t>
            </a:r>
            <a:r>
              <a:rPr lang="en-US" b="1" dirty="0"/>
              <a:t>commodity hardware</a:t>
            </a:r>
            <a:r>
              <a:rPr lang="en-US" dirty="0"/>
              <a:t> (e.g., SDRs and Intel 5300 NICs).</a:t>
            </a:r>
          </a:p>
          <a:p>
            <a:pPr>
              <a:spcBef>
                <a:spcPct val="0"/>
              </a:spcBef>
            </a:pPr>
            <a:r>
              <a:rPr lang="en-US" dirty="0"/>
              <a:t>The system aims to enhance wireless security under </a:t>
            </a:r>
            <a:r>
              <a:rPr lang="en-US" b="1" dirty="0"/>
              <a:t>Zero Trust principles</a:t>
            </a:r>
            <a:r>
              <a:rPr lang="en-US" dirty="0"/>
              <a:t>, where no device is inherently trusted, and continuous verification is essential.</a:t>
            </a:r>
          </a:p>
        </p:txBody>
      </p:sp>
    </p:spTree>
    <p:extLst>
      <p:ext uri="{BB962C8B-B14F-4D97-AF65-F5344CB8AC3E}">
        <p14:creationId xmlns:p14="http://schemas.microsoft.com/office/powerpoint/2010/main" val="458818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A1423-138B-9ABF-B672-29CA3DB1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914400"/>
            <a:ext cx="4261104" cy="1097280"/>
          </a:xfrm>
        </p:spPr>
        <p:txBody>
          <a:bodyPr anchor="t">
            <a:normAutofit/>
          </a:bodyPr>
          <a:lstStyle/>
          <a:p>
            <a:r>
              <a:rPr lang="en-US" sz="3600" dirty="0">
                <a:ea typeface="+mj-lt"/>
                <a:cs typeface="+mj-lt"/>
              </a:rPr>
              <a:t>Threat Model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6C81F-7B40-AC38-C014-A89579B15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176036"/>
            <a:ext cx="4261104" cy="41218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300" b="1">
                <a:ea typeface="+mn-lt"/>
                <a:cs typeface="+mn-lt"/>
              </a:rPr>
              <a:t>Adversarial Capabilities</a:t>
            </a:r>
            <a:endParaRPr lang="en-US" sz="1300"/>
          </a:p>
          <a:p>
            <a:pPr>
              <a:lnSpc>
                <a:spcPct val="110000"/>
              </a:lnSpc>
            </a:pPr>
            <a:r>
              <a:rPr lang="en-US" sz="1300">
                <a:ea typeface="+mn-lt"/>
                <a:cs typeface="+mn-lt"/>
              </a:rPr>
              <a:t>Operates within proximity of the target wireless environment.</a:t>
            </a:r>
            <a:endParaRPr lang="en-US" sz="1300"/>
          </a:p>
          <a:p>
            <a:pPr>
              <a:lnSpc>
                <a:spcPct val="110000"/>
              </a:lnSpc>
            </a:pPr>
            <a:r>
              <a:rPr lang="en-US" sz="1300">
                <a:ea typeface="+mn-lt"/>
                <a:cs typeface="+mn-lt"/>
              </a:rPr>
              <a:t>Employs MAC spoofing, traffic injection, and SDR-based impersonation (e.g., </a:t>
            </a:r>
            <a:r>
              <a:rPr lang="en-US" sz="1300" err="1">
                <a:ea typeface="+mn-lt"/>
                <a:cs typeface="+mn-lt"/>
              </a:rPr>
              <a:t>HackRF</a:t>
            </a:r>
            <a:r>
              <a:rPr lang="en-US" sz="1300">
                <a:ea typeface="+mn-lt"/>
                <a:cs typeface="+mn-lt"/>
              </a:rPr>
              <a:t>, </a:t>
            </a:r>
            <a:r>
              <a:rPr lang="en-US" sz="1300" err="1">
                <a:ea typeface="+mn-lt"/>
                <a:cs typeface="+mn-lt"/>
              </a:rPr>
              <a:t>WiFi</a:t>
            </a:r>
            <a:r>
              <a:rPr lang="en-US" sz="1300">
                <a:ea typeface="+mn-lt"/>
                <a:cs typeface="+mn-lt"/>
              </a:rPr>
              <a:t> Pineapple).</a:t>
            </a:r>
            <a:endParaRPr lang="en-US" sz="1300"/>
          </a:p>
          <a:p>
            <a:pPr>
              <a:lnSpc>
                <a:spcPct val="110000"/>
              </a:lnSpc>
            </a:pPr>
            <a:r>
              <a:rPr lang="en-US" sz="1300">
                <a:ea typeface="+mn-lt"/>
                <a:cs typeface="+mn-lt"/>
              </a:rPr>
              <a:t>Launches rogue AP deployments, probe/beacon floods, and passive signal interception.</a:t>
            </a:r>
            <a:endParaRPr lang="en-US" sz="1300"/>
          </a:p>
          <a:p>
            <a:pPr marL="0" indent="0">
              <a:lnSpc>
                <a:spcPct val="110000"/>
              </a:lnSpc>
              <a:buNone/>
            </a:pPr>
            <a:r>
              <a:rPr lang="en-US" sz="1300" b="1">
                <a:ea typeface="+mn-lt"/>
                <a:cs typeface="+mn-lt"/>
              </a:rPr>
              <a:t>Defensive Architecture</a:t>
            </a:r>
            <a:endParaRPr lang="en-US" sz="1300"/>
          </a:p>
          <a:p>
            <a:pPr>
              <a:lnSpc>
                <a:spcPct val="110000"/>
              </a:lnSpc>
            </a:pPr>
            <a:r>
              <a:rPr lang="en-US" sz="1300" b="1">
                <a:ea typeface="+mn-lt"/>
                <a:cs typeface="+mn-lt"/>
              </a:rPr>
              <a:t>Passive RF monitoring</a:t>
            </a:r>
            <a:r>
              <a:rPr lang="en-US" sz="1300">
                <a:ea typeface="+mn-lt"/>
                <a:cs typeface="+mn-lt"/>
              </a:rPr>
              <a:t> via SDR and CSI-enabled devices.</a:t>
            </a:r>
            <a:endParaRPr lang="en-US" sz="1300"/>
          </a:p>
          <a:p>
            <a:pPr>
              <a:lnSpc>
                <a:spcPct val="110000"/>
              </a:lnSpc>
            </a:pPr>
            <a:r>
              <a:rPr lang="en-US" sz="1300">
                <a:ea typeface="+mn-lt"/>
                <a:cs typeface="+mn-lt"/>
              </a:rPr>
              <a:t>Classification of malicious patterns using </a:t>
            </a:r>
            <a:r>
              <a:rPr lang="en-US" sz="1300" b="1">
                <a:ea typeface="+mn-lt"/>
                <a:cs typeface="+mn-lt"/>
              </a:rPr>
              <a:t>deep learning-based analysis</a:t>
            </a:r>
            <a:r>
              <a:rPr lang="en-US" sz="1300">
                <a:ea typeface="+mn-lt"/>
                <a:cs typeface="+mn-lt"/>
              </a:rPr>
              <a:t> at the physical layer.</a:t>
            </a:r>
            <a:endParaRPr lang="en-US" sz="1300"/>
          </a:p>
          <a:p>
            <a:pPr>
              <a:lnSpc>
                <a:spcPct val="110000"/>
              </a:lnSpc>
            </a:pPr>
            <a:r>
              <a:rPr lang="en-US" sz="1300">
                <a:ea typeface="+mn-lt"/>
                <a:cs typeface="+mn-lt"/>
              </a:rPr>
              <a:t>No active probing or dependency on existing network infrastructure.</a:t>
            </a:r>
            <a:endParaRPr lang="en-US" sz="1300"/>
          </a:p>
          <a:p>
            <a:pPr>
              <a:lnSpc>
                <a:spcPct val="110000"/>
              </a:lnSpc>
            </a:pPr>
            <a:endParaRPr lang="en-US" sz="1300"/>
          </a:p>
        </p:txBody>
      </p:sp>
      <p:pic>
        <p:nvPicPr>
          <p:cNvPr id="5" name="Picture 4" descr="A wifi symbol surrounded by different devices&#10;&#10;AI-generated content may be incorrect.">
            <a:extLst>
              <a:ext uri="{FF2B5EF4-FFF2-40B4-BE49-F238E27FC236}">
                <a16:creationId xmlns:a16="http://schemas.microsoft.com/office/drawing/2014/main" id="{AB042C13-E747-E334-2694-1DD971D09B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092" r="1" b="19230"/>
          <a:stretch>
            <a:fillRect/>
          </a:stretch>
        </p:blipFill>
        <p:spPr>
          <a:xfrm>
            <a:off x="5671128" y="914399"/>
            <a:ext cx="6520872" cy="5353521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2025DBA-8780-9CA0-2826-FF6E3BD1A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72328" y="6267921"/>
            <a:ext cx="6519672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685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B2A40-1DAC-4283-C18C-46E2E579D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71" y="1098641"/>
            <a:ext cx="2957399" cy="1295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/>
              <a:t>System Architecture</a:t>
            </a:r>
          </a:p>
        </p:txBody>
      </p:sp>
      <p:pic>
        <p:nvPicPr>
          <p:cNvPr id="4" name="Content Placeholder 3" descr="A diagram of a process flow&#10;&#10;AI-generated content may be incorrect.">
            <a:extLst>
              <a:ext uri="{FF2B5EF4-FFF2-40B4-BE49-F238E27FC236}">
                <a16:creationId xmlns:a16="http://schemas.microsoft.com/office/drawing/2014/main" id="{CCFD61E8-8FE0-D971-E77F-FED622A85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5415" y="990201"/>
            <a:ext cx="7218018" cy="481802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26B4E86-32C4-273A-1ADF-6B4424354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619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EE42F0-2470-417A-8666-6E3266FE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9671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CC02C7-57AB-890C-C5C7-9F1716A772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11970" r="7078" b="2"/>
          <a:stretch>
            <a:fillRect/>
          </a:stretch>
        </p:blipFill>
        <p:spPr>
          <a:xfrm>
            <a:off x="2553" y="10"/>
            <a:ext cx="569416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567291-FA68-D808-B06A-33D60B550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20" y="1583827"/>
            <a:ext cx="4023360" cy="41113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Methodology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90DD1AA-9FC9-0AF2-B563-CA13C179F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8720" y="604092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extBox 3">
            <a:extLst>
              <a:ext uri="{FF2B5EF4-FFF2-40B4-BE49-F238E27FC236}">
                <a16:creationId xmlns:a16="http://schemas.microsoft.com/office/drawing/2014/main" id="{721B3FCF-5083-B267-4AF9-804D151C8702}"/>
              </a:ext>
            </a:extLst>
          </p:cNvPr>
          <p:cNvGraphicFramePr/>
          <p:nvPr/>
        </p:nvGraphicFramePr>
        <p:xfrm>
          <a:off x="6245353" y="667512"/>
          <a:ext cx="5285656" cy="5630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328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8EE42F0-2470-417A-8666-6E3266FE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9671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17" name="Picture 16" descr="Close up of glass laboratory equipment">
            <a:extLst>
              <a:ext uri="{FF2B5EF4-FFF2-40B4-BE49-F238E27FC236}">
                <a16:creationId xmlns:a16="http://schemas.microsoft.com/office/drawing/2014/main" id="{01E7F9C6-5E7E-2FD6-EB55-11855ACC71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22289" r="22288" b="-1"/>
          <a:stretch>
            <a:fillRect/>
          </a:stretch>
        </p:blipFill>
        <p:spPr>
          <a:xfrm>
            <a:off x="2553" y="10"/>
            <a:ext cx="569416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A831CD-85CE-C5E8-44A6-C1B1D837B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20" y="1583827"/>
            <a:ext cx="4023360" cy="41113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Experimental Setup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0DD1AA-9FC9-0AF2-B563-CA13C179F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8720" y="604092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6622972-3219-74A2-D1F4-6E36556EC060}"/>
              </a:ext>
            </a:extLst>
          </p:cNvPr>
          <p:cNvSpPr txBox="1"/>
          <p:nvPr/>
        </p:nvSpPr>
        <p:spPr>
          <a:xfrm>
            <a:off x="6245353" y="667512"/>
            <a:ext cx="5285656" cy="563041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SzPct val="87000"/>
            </a:pPr>
            <a:r>
              <a:rPr lang="en-US" sz="1200" b="1" dirty="0"/>
              <a:t>Dataset Composition</a:t>
            </a:r>
            <a:endParaRPr lang="en-US" sz="1200" dirty="0"/>
          </a:p>
          <a:p>
            <a:pPr marL="228600" indent="-228600">
              <a:lnSpc>
                <a:spcPct val="11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1200" b="1" dirty="0"/>
              <a:t>Benign Devices:</a:t>
            </a:r>
            <a:r>
              <a:rPr lang="en-US" sz="1200" dirty="0"/>
              <a:t> IoT sensors, smartphones, laptops operating under normal conditions.</a:t>
            </a:r>
          </a:p>
          <a:p>
            <a:pPr marL="228600" indent="-228600">
              <a:lnSpc>
                <a:spcPct val="11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1200" b="1" dirty="0"/>
              <a:t>Attack Scenarios:</a:t>
            </a:r>
          </a:p>
          <a:p>
            <a:pPr marL="228600" lvl="1" indent="-228600">
              <a:lnSpc>
                <a:spcPct val="11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1200" dirty="0"/>
              <a:t>MAC spoofing</a:t>
            </a:r>
          </a:p>
          <a:p>
            <a:pPr marL="228600" lvl="1" indent="-228600">
              <a:lnSpc>
                <a:spcPct val="11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1200" dirty="0"/>
              <a:t>Rogue access points</a:t>
            </a:r>
          </a:p>
          <a:p>
            <a:pPr marL="228600" lvl="1" indent="-228600">
              <a:lnSpc>
                <a:spcPct val="11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1200" dirty="0"/>
              <a:t>Beacon/probe flooding (DoS)</a:t>
            </a:r>
          </a:p>
          <a:p>
            <a:pPr marL="228600" lvl="1" indent="-228600">
              <a:lnSpc>
                <a:spcPct val="11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1200" dirty="0"/>
              <a:t>Passive sniffing via SDRs</a:t>
            </a:r>
          </a:p>
          <a:p>
            <a:pPr>
              <a:lnSpc>
                <a:spcPct val="110000"/>
              </a:lnSpc>
              <a:spcAft>
                <a:spcPts val="600"/>
              </a:spcAft>
              <a:buSzPct val="87000"/>
            </a:pPr>
            <a:r>
              <a:rPr lang="en-US" sz="1200" b="1" dirty="0"/>
              <a:t>Hardware</a:t>
            </a:r>
          </a:p>
          <a:p>
            <a:pPr marL="228600" indent="-228600">
              <a:lnSpc>
                <a:spcPct val="11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1200" b="1" dirty="0"/>
              <a:t>Signal Capture</a:t>
            </a:r>
          </a:p>
          <a:p>
            <a:pPr marL="228600" lvl="1" indent="-228600">
              <a:lnSpc>
                <a:spcPct val="11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1200" dirty="0"/>
              <a:t>Intel 5300 NIC for CSI extraction</a:t>
            </a:r>
          </a:p>
          <a:p>
            <a:pPr marL="228600" lvl="1" indent="-228600">
              <a:lnSpc>
                <a:spcPct val="11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1200" dirty="0"/>
              <a:t>RTL-SDR and </a:t>
            </a:r>
            <a:r>
              <a:rPr lang="en-US" sz="1200" err="1"/>
              <a:t>HackRF</a:t>
            </a:r>
            <a:r>
              <a:rPr lang="en-US" sz="1200" dirty="0"/>
              <a:t> for I/Q sampling</a:t>
            </a:r>
          </a:p>
          <a:p>
            <a:pPr>
              <a:lnSpc>
                <a:spcPct val="110000"/>
              </a:lnSpc>
              <a:spcAft>
                <a:spcPts val="600"/>
              </a:spcAft>
              <a:buSzPct val="87000"/>
            </a:pPr>
            <a:r>
              <a:rPr lang="en-US" sz="1200" b="1" dirty="0"/>
              <a:t>Computation</a:t>
            </a:r>
          </a:p>
          <a:p>
            <a:pPr marL="228600" lvl="1" indent="-228600">
              <a:lnSpc>
                <a:spcPct val="11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1200" dirty="0"/>
              <a:t>Intel i7 processor</a:t>
            </a:r>
          </a:p>
          <a:p>
            <a:pPr marL="228600" lvl="1" indent="-228600">
              <a:lnSpc>
                <a:spcPct val="11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1200" dirty="0"/>
              <a:t>32GB RAM</a:t>
            </a:r>
          </a:p>
          <a:p>
            <a:pPr marL="228600" lvl="1" indent="-228600">
              <a:lnSpc>
                <a:spcPct val="11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1200" dirty="0"/>
              <a:t>NVIDIA RTX 3060 GPU</a:t>
            </a:r>
          </a:p>
          <a:p>
            <a:pPr marL="0" lvl="1">
              <a:lnSpc>
                <a:spcPct val="110000"/>
              </a:lnSpc>
              <a:spcAft>
                <a:spcPts val="600"/>
              </a:spcAft>
              <a:buSzPct val="87000"/>
            </a:pPr>
            <a:r>
              <a:rPr lang="en-US" sz="1200" b="1" dirty="0"/>
              <a:t>Software Stack</a:t>
            </a:r>
            <a:endParaRPr lang="en-US" dirty="0"/>
          </a:p>
          <a:p>
            <a:pPr marL="228600" indent="-228600">
              <a:lnSpc>
                <a:spcPct val="11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1200" b="1" dirty="0"/>
              <a:t>GNU Radio</a:t>
            </a:r>
            <a:r>
              <a:rPr lang="en-US" sz="1200" dirty="0"/>
              <a:t> for SDR control</a:t>
            </a:r>
          </a:p>
          <a:p>
            <a:pPr marL="228600" indent="-228600">
              <a:lnSpc>
                <a:spcPct val="11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1200" b="1" dirty="0"/>
              <a:t>TensorFlow and </a:t>
            </a:r>
            <a:r>
              <a:rPr lang="en-US" sz="1200" b="1" err="1"/>
              <a:t>PyTorch</a:t>
            </a:r>
            <a:r>
              <a:rPr lang="en-US" sz="1200" dirty="0"/>
              <a:t> for model training and inference</a:t>
            </a:r>
          </a:p>
          <a:p>
            <a:pPr marL="228600" indent="-228600">
              <a:lnSpc>
                <a:spcPct val="11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1200" b="1" dirty="0"/>
              <a:t>Flask</a:t>
            </a:r>
            <a:r>
              <a:rPr lang="en-US" sz="1200" dirty="0"/>
              <a:t> for real-time alert dashboard and visualization</a:t>
            </a:r>
          </a:p>
        </p:txBody>
      </p:sp>
    </p:spTree>
    <p:extLst>
      <p:ext uri="{BB962C8B-B14F-4D97-AF65-F5344CB8AC3E}">
        <p14:creationId xmlns:p14="http://schemas.microsoft.com/office/powerpoint/2010/main" val="94087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F180B0-7D9C-44F5-E35D-D86080E3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1"/>
            <a:ext cx="4876801" cy="15695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Results and Performance Evaluation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F05F17-DD27-ABD4-CE47-A6D080F2243D}"/>
              </a:ext>
            </a:extLst>
          </p:cNvPr>
          <p:cNvSpPr txBox="1"/>
          <p:nvPr/>
        </p:nvSpPr>
        <p:spPr>
          <a:xfrm>
            <a:off x="6400799" y="960119"/>
            <a:ext cx="5130210" cy="502266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endParaRPr lang="en-US"/>
          </a:p>
          <a:p>
            <a:pPr>
              <a:lnSpc>
                <a:spcPct val="120000"/>
              </a:lnSpc>
              <a:spcAft>
                <a:spcPts val="600"/>
              </a:spcAft>
              <a:buSzPct val="87000"/>
            </a:pPr>
            <a:r>
              <a:rPr lang="en-US" b="1" dirty="0"/>
              <a:t>Observations</a:t>
            </a:r>
          </a:p>
          <a:p>
            <a:pPr marL="228600" indent="-228600">
              <a:lnSpc>
                <a:spcPct val="12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dirty="0"/>
              <a:t>The hybrid model demonstrates superior performance due to its ability to concurrently extract spatial and temporal patterns.</a:t>
            </a:r>
          </a:p>
          <a:p>
            <a:pPr marL="228600" indent="-228600">
              <a:lnSpc>
                <a:spcPct val="12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dirty="0"/>
              <a:t>Maintains low latency, enabling real-time application.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40DBD50-3CB1-A513-2321-1891E3F09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7C0E73B-4AD7-8E18-694E-B0EF7276D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928734"/>
              </p:ext>
            </p:extLst>
          </p:nvPr>
        </p:nvGraphicFramePr>
        <p:xfrm>
          <a:off x="6729620" y="3785715"/>
          <a:ext cx="4806294" cy="1951227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1099057">
                  <a:extLst>
                    <a:ext uri="{9D8B030D-6E8A-4147-A177-3AD203B41FA5}">
                      <a16:colId xmlns:a16="http://schemas.microsoft.com/office/drawing/2014/main" val="2598810220"/>
                    </a:ext>
                  </a:extLst>
                </a:gridCol>
                <a:gridCol w="1018675">
                  <a:extLst>
                    <a:ext uri="{9D8B030D-6E8A-4147-A177-3AD203B41FA5}">
                      <a16:colId xmlns:a16="http://schemas.microsoft.com/office/drawing/2014/main" val="1765427404"/>
                    </a:ext>
                  </a:extLst>
                </a:gridCol>
                <a:gridCol w="1018675">
                  <a:extLst>
                    <a:ext uri="{9D8B030D-6E8A-4147-A177-3AD203B41FA5}">
                      <a16:colId xmlns:a16="http://schemas.microsoft.com/office/drawing/2014/main" val="454053021"/>
                    </a:ext>
                  </a:extLst>
                </a:gridCol>
                <a:gridCol w="768915">
                  <a:extLst>
                    <a:ext uri="{9D8B030D-6E8A-4147-A177-3AD203B41FA5}">
                      <a16:colId xmlns:a16="http://schemas.microsoft.com/office/drawing/2014/main" val="4284745951"/>
                    </a:ext>
                  </a:extLst>
                </a:gridCol>
                <a:gridCol w="900972">
                  <a:extLst>
                    <a:ext uri="{9D8B030D-6E8A-4147-A177-3AD203B41FA5}">
                      <a16:colId xmlns:a16="http://schemas.microsoft.com/office/drawing/2014/main" val="3437951577"/>
                    </a:ext>
                  </a:extLst>
                </a:gridCol>
              </a:tblGrid>
              <a:tr h="3913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rgbClr val="FFFFFF"/>
                          </a:solidFill>
                        </a:rPr>
                        <a:t>Model</a:t>
                      </a:r>
                    </a:p>
                  </a:txBody>
                  <a:tcPr marL="107483" marR="82679" marT="82679" marB="826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rgbClr val="FFFFFF"/>
                          </a:solidFill>
                        </a:rPr>
                        <a:t>Accuracy</a:t>
                      </a:r>
                    </a:p>
                  </a:txBody>
                  <a:tcPr marL="107483" marR="82679" marT="82679" marB="826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rgbClr val="FFFFFF"/>
                          </a:solidFill>
                        </a:rPr>
                        <a:t>Precision</a:t>
                      </a:r>
                    </a:p>
                  </a:txBody>
                  <a:tcPr marL="107483" marR="82679" marT="82679" marB="826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rgbClr val="FFFFFF"/>
                          </a:solidFill>
                        </a:rPr>
                        <a:t>Recall</a:t>
                      </a:r>
                    </a:p>
                  </a:txBody>
                  <a:tcPr marL="107483" marR="82679" marT="82679" marB="826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rgbClr val="FFFFFF"/>
                          </a:solidFill>
                        </a:rPr>
                        <a:t>Latency</a:t>
                      </a:r>
                    </a:p>
                  </a:txBody>
                  <a:tcPr marL="107483" marR="82679" marT="82679" marB="82679" anchor="ctr"/>
                </a:tc>
                <a:extLst>
                  <a:ext uri="{0D108BD9-81ED-4DB2-BD59-A6C34878D82A}">
                    <a16:rowId xmlns:a16="http://schemas.microsoft.com/office/drawing/2014/main" val="1351877176"/>
                  </a:ext>
                </a:extLst>
              </a:tr>
              <a:tr h="3913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rgbClr val="FFFFFF"/>
                          </a:solidFill>
                        </a:rPr>
                        <a:t>CNN Only</a:t>
                      </a:r>
                    </a:p>
                  </a:txBody>
                  <a:tcPr marL="107483" marR="82679" marT="82679" marB="826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rgbClr val="FFFFFF"/>
                          </a:solidFill>
                        </a:rPr>
                        <a:t>98.2%</a:t>
                      </a:r>
                    </a:p>
                  </a:txBody>
                  <a:tcPr marL="107483" marR="82679" marT="82679" marB="826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rgbClr val="FFFFFF"/>
                          </a:solidFill>
                        </a:rPr>
                        <a:t>97.9%</a:t>
                      </a:r>
                    </a:p>
                  </a:txBody>
                  <a:tcPr marL="107483" marR="82679" marT="82679" marB="826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rgbClr val="FFFFFF"/>
                          </a:solidFill>
                        </a:rPr>
                        <a:t>97.5%</a:t>
                      </a:r>
                    </a:p>
                  </a:txBody>
                  <a:tcPr marL="107483" marR="82679" marT="82679" marB="826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rgbClr val="FFFFFF"/>
                          </a:solidFill>
                        </a:rPr>
                        <a:t>210 </a:t>
                      </a:r>
                      <a:r>
                        <a:rPr lang="en-US" sz="1300" cap="none" spc="0" dirty="0" err="1">
                          <a:solidFill>
                            <a:srgbClr val="FFFFFF"/>
                          </a:solidFill>
                        </a:rPr>
                        <a:t>ms</a:t>
                      </a:r>
                    </a:p>
                  </a:txBody>
                  <a:tcPr marL="107483" marR="82679" marT="82679" marB="82679" anchor="ctr"/>
                </a:tc>
                <a:extLst>
                  <a:ext uri="{0D108BD9-81ED-4DB2-BD59-A6C34878D82A}">
                    <a16:rowId xmlns:a16="http://schemas.microsoft.com/office/drawing/2014/main" val="1325889154"/>
                  </a:ext>
                </a:extLst>
              </a:tr>
              <a:tr h="3913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rgbClr val="FFFFFF"/>
                          </a:solidFill>
                        </a:rPr>
                        <a:t>LSTM Only</a:t>
                      </a:r>
                    </a:p>
                  </a:txBody>
                  <a:tcPr marL="107483" marR="82679" marT="82679" marB="826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rgbClr val="FFFFFF"/>
                          </a:solidFill>
                        </a:rPr>
                        <a:t>97.5%</a:t>
                      </a:r>
                    </a:p>
                  </a:txBody>
                  <a:tcPr marL="107483" marR="82679" marT="82679" marB="826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rgbClr val="FFFFFF"/>
                          </a:solidFill>
                        </a:rPr>
                        <a:t>96.8%</a:t>
                      </a:r>
                    </a:p>
                  </a:txBody>
                  <a:tcPr marL="107483" marR="82679" marT="82679" marB="826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rgbClr val="FFFFFF"/>
                          </a:solidFill>
                        </a:rPr>
                        <a:t>96.9%</a:t>
                      </a:r>
                    </a:p>
                  </a:txBody>
                  <a:tcPr marL="107483" marR="82679" marT="82679" marB="826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rgbClr val="FFFFFF"/>
                          </a:solidFill>
                        </a:rPr>
                        <a:t>290 </a:t>
                      </a:r>
                      <a:r>
                        <a:rPr lang="en-US" sz="1300" cap="none" spc="0" dirty="0" err="1">
                          <a:solidFill>
                            <a:srgbClr val="FFFFFF"/>
                          </a:solidFill>
                        </a:rPr>
                        <a:t>ms</a:t>
                      </a:r>
                    </a:p>
                  </a:txBody>
                  <a:tcPr marL="107483" marR="82679" marT="82679" marB="82679" anchor="ctr"/>
                </a:tc>
                <a:extLst>
                  <a:ext uri="{0D108BD9-81ED-4DB2-BD59-A6C34878D82A}">
                    <a16:rowId xmlns:a16="http://schemas.microsoft.com/office/drawing/2014/main" val="838012912"/>
                  </a:ext>
                </a:extLst>
              </a:tr>
              <a:tr h="7771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rgbClr val="FFFFFF"/>
                          </a:solidFill>
                        </a:rPr>
                        <a:t>CNN + LSTM (Hybrid)</a:t>
                      </a:r>
                    </a:p>
                  </a:txBody>
                  <a:tcPr marL="107483" marR="82679" marT="82679" marB="826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rgbClr val="FFFFFF"/>
                          </a:solidFill>
                        </a:rPr>
                        <a:t>98.9%</a:t>
                      </a:r>
                    </a:p>
                  </a:txBody>
                  <a:tcPr marL="107483" marR="82679" marT="82679" marB="826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rgbClr val="FFFFFF"/>
                          </a:solidFill>
                        </a:rPr>
                        <a:t>98.5%</a:t>
                      </a:r>
                    </a:p>
                  </a:txBody>
                  <a:tcPr marL="107483" marR="82679" marT="82679" marB="826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rgbClr val="FFFFFF"/>
                          </a:solidFill>
                        </a:rPr>
                        <a:t>98.8%</a:t>
                      </a:r>
                    </a:p>
                  </a:txBody>
                  <a:tcPr marL="107483" marR="82679" marT="82679" marB="82679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300" cap="none" spc="0" dirty="0">
                          <a:solidFill>
                            <a:srgbClr val="FFFFFF"/>
                          </a:solidFill>
                        </a:rPr>
                        <a:t>240 </a:t>
                      </a:r>
                      <a:r>
                        <a:rPr lang="en-US" sz="1300" cap="none" spc="0" dirty="0" err="1">
                          <a:solidFill>
                            <a:srgbClr val="FFFFFF"/>
                          </a:solidFill>
                        </a:rPr>
                        <a:t>ms</a:t>
                      </a:r>
                    </a:p>
                  </a:txBody>
                  <a:tcPr marL="107483" marR="82679" marT="82679" marB="82679" anchor="ctr"/>
                </a:tc>
                <a:extLst>
                  <a:ext uri="{0D108BD9-81ED-4DB2-BD59-A6C34878D82A}">
                    <a16:rowId xmlns:a16="http://schemas.microsoft.com/office/drawing/2014/main" val="543457677"/>
                  </a:ext>
                </a:extLst>
              </a:tr>
            </a:tbl>
          </a:graphicData>
        </a:graphic>
      </p:graphicFrame>
      <p:pic>
        <p:nvPicPr>
          <p:cNvPr id="8" name="Picture 7" descr="A graph of a graph&#10;&#10;AI-generated content may be incorrect.">
            <a:extLst>
              <a:ext uri="{FF2B5EF4-FFF2-40B4-BE49-F238E27FC236}">
                <a16:creationId xmlns:a16="http://schemas.microsoft.com/office/drawing/2014/main" id="{B174626A-8B64-A6E9-25BE-944DDF16E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22" y="2174969"/>
            <a:ext cx="6080079" cy="36794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F1D477-E7D4-600E-87E7-3CC6182F2682}"/>
              </a:ext>
            </a:extLst>
          </p:cNvPr>
          <p:cNvSpPr txBox="1"/>
          <p:nvPr/>
        </p:nvSpPr>
        <p:spPr>
          <a:xfrm>
            <a:off x="2904698" y="580484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>
                <a:latin typeface="Calibri"/>
                <a:ea typeface="Calibri"/>
                <a:cs typeface="Calibri"/>
              </a:rPr>
              <a:t>AUC-ROC Curves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309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with different colored squares&#10;&#10;AI-generated content may be incorrect.">
            <a:extLst>
              <a:ext uri="{FF2B5EF4-FFF2-40B4-BE49-F238E27FC236}">
                <a16:creationId xmlns:a16="http://schemas.microsoft.com/office/drawing/2014/main" id="{9BC41AC5-64E9-B2D3-7C2E-DF7F49E83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16" y="59851"/>
            <a:ext cx="8302389" cy="33604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4BF82D-2CCB-973A-FA33-6982873C1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039" y="3191443"/>
            <a:ext cx="8639175" cy="3295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89F1CA-EA85-3822-6813-F1F679368612}"/>
              </a:ext>
            </a:extLst>
          </p:cNvPr>
          <p:cNvSpPr txBox="1"/>
          <p:nvPr/>
        </p:nvSpPr>
        <p:spPr>
          <a:xfrm>
            <a:off x="9660340" y="1210102"/>
            <a:ext cx="276594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latin typeface="Calibri"/>
                <a:ea typeface="Calibri"/>
                <a:cs typeface="Calibri"/>
              </a:rPr>
              <a:t>Confusion Matrices for three models</a:t>
            </a:r>
            <a:r>
              <a:rPr lang="en-US" sz="1100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CA347-DC08-8B4F-1D42-8F4D3B0B6901}"/>
              </a:ext>
            </a:extLst>
          </p:cNvPr>
          <p:cNvSpPr txBox="1"/>
          <p:nvPr/>
        </p:nvSpPr>
        <p:spPr>
          <a:xfrm>
            <a:off x="709684" y="4405952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latin typeface="Calibri"/>
                <a:ea typeface="Calibri"/>
                <a:cs typeface="Calibri"/>
              </a:rPr>
              <a:t>Spectrogram Heatmaps (Benign vs. Spoofed)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6564976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1017</Words>
  <Application>Microsoft Office PowerPoint</Application>
  <PresentationFormat>Widescreen</PresentationFormat>
  <Paragraphs>145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Grandview Display</vt:lpstr>
      <vt:lpstr>Neue Haas Grotesk Text Pro</vt:lpstr>
      <vt:lpstr>Univers</vt:lpstr>
      <vt:lpstr>DashVTI</vt:lpstr>
      <vt:lpstr>Wi-Fi Threat Detector Deep Learning + RF Fingerprinting Framework  </vt:lpstr>
      <vt:lpstr>Motivation and Problem Statement </vt:lpstr>
      <vt:lpstr>Research Objective</vt:lpstr>
      <vt:lpstr>Threat Model</vt:lpstr>
      <vt:lpstr>System Architecture</vt:lpstr>
      <vt:lpstr>Methodology</vt:lpstr>
      <vt:lpstr>Experimental Setup</vt:lpstr>
      <vt:lpstr>Results and Performance Evaluation</vt:lpstr>
      <vt:lpstr>PowerPoint Presentation</vt:lpstr>
      <vt:lpstr>Comparative Analysis with Existing Solutions</vt:lpstr>
      <vt:lpstr>Real-World Application Scenarios</vt:lpstr>
      <vt:lpstr>Discussion</vt:lpstr>
      <vt:lpstr>Conclusion</vt:lpstr>
      <vt:lpstr>References</vt:lpstr>
      <vt:lpstr>THANK 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Anees Fatima</cp:lastModifiedBy>
  <cp:revision>431</cp:revision>
  <dcterms:created xsi:type="dcterms:W3CDTF">2013-07-15T20:26:40Z</dcterms:created>
  <dcterms:modified xsi:type="dcterms:W3CDTF">2025-10-05T23:39:28Z</dcterms:modified>
</cp:coreProperties>
</file>