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4" r:id="rId5"/>
    <p:sldId id="308" r:id="rId6"/>
    <p:sldId id="27396" r:id="rId7"/>
    <p:sldId id="27381" r:id="rId8"/>
    <p:sldId id="27383" r:id="rId9"/>
    <p:sldId id="27380" r:id="rId10"/>
    <p:sldId id="27385" r:id="rId11"/>
    <p:sldId id="27388" r:id="rId12"/>
    <p:sldId id="27390" r:id="rId13"/>
    <p:sldId id="27392" r:id="rId14"/>
    <p:sldId id="352" r:id="rId15"/>
    <p:sldId id="27393" r:id="rId16"/>
    <p:sldId id="27395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5E67"/>
    <a:srgbClr val="BCC9C5"/>
    <a:srgbClr val="40C1AC"/>
    <a:srgbClr val="4F868E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34" autoAdjust="0"/>
    <p:restoredTop sz="94856" autoAdjust="0"/>
  </p:normalViewPr>
  <p:slideViewPr>
    <p:cSldViewPr snapToGrid="0">
      <p:cViewPr varScale="1">
        <p:scale>
          <a:sx n="106" d="100"/>
          <a:sy n="106" d="100"/>
        </p:scale>
        <p:origin x="720" y="4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>
        <p:scale>
          <a:sx n="140" d="100"/>
          <a:sy n="140" d="100"/>
        </p:scale>
        <p:origin x="2656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85C255-5D3F-4E49-9FB2-C7873A019F62}" type="datetimeFigureOut">
              <a:rPr lang="en-US" smtClean="0"/>
              <a:t>9/22/25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6185B8B-49C9-C84F-93B2-095312C03E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949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25ECC485-DB32-4582-A4C5-5DBB22ECD373}" type="datetimeFigureOut">
              <a:rPr lang="en-US" smtClean="0"/>
              <a:t>9/22/25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06339DD-ECC6-48E7-88D0-AF4D811DC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4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39DD-ECC6-48E7-88D0-AF4D811DC905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7207FC8-842F-DC5B-8372-9B0BC3242D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752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3C23F-69C2-B7E4-0DD4-A2B4DD743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C351BF-8A69-359D-795E-59F2E7E9CA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A9869-0CBD-1110-FA43-466ECF90F7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AC74E3C-1F3D-4E24-80C4-B85A777843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69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F1389C-D15A-B62B-970E-721BF24F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C598E4-A8EF-6544-A50B-3757E96C55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1DFE1-B878-2289-E797-ED1A69F13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339DD-ECC6-48E7-88D0-AF4D811DC9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420B6B3-A0BF-6EC2-9B5D-0C0D18035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21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0152-AE5A-E91C-EE0C-A57EF19F7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F9DA0E-4F51-5D33-AD53-3369C071A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31BC1-6740-413E-27FC-D3A8764938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339DD-ECC6-48E7-88D0-AF4D811DC90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8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DAC329B-EEFA-E9B4-1D7E-FE59DB7E8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68229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1ACCA-4887-D01B-E85A-7AD68EFF33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F7DB4A-B8DC-ECAA-40A3-5B7D4B5EA2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43F6A-7AF1-86F6-715B-A9903128E8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DAF32C3-B314-038B-79DB-7566CAC46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99769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339DD-ECC6-48E7-88D0-AF4D811DC90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3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4046F-8BC8-F569-AB58-E409A0119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B34AD4-3BF0-6895-4CB6-ACCD4F508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CC4A63-A4D0-D799-166F-7B4CE64E02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700A731-BB3D-5687-E851-5633C88F48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41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2B3E4-DABB-A70B-8DA7-673447BB7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879476-B6DE-D77B-4A9E-3FC041777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22407F-A826-E58A-737F-AA2B861C81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2ACDB02-0DC7-E29F-7643-96F317264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64938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6BDD-731C-C973-4155-888AE96E9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840485-C38A-EA73-8F01-2BDE1FCF3D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6EFFDE-FA9D-E030-12D3-0B8A561A0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261597-6F0F-A6E3-AC9E-001DE04714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62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89C1F5F-8F3C-A150-A317-3B01353142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98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07FD46-3BE0-FEA6-082B-3DBF910B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D8EC8D-C5BF-378F-C481-233C31F736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76F3C-1EC5-D8CA-67E1-FD3F75DED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391D1C6-6F4E-3843-945D-DA84616C6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934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CDF37-7DB4-184C-51DC-905C3BB49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F074F-2226-2C9B-97A1-DC14334AB9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3E1F7-31AE-DD4A-5BB3-2630F648C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4A01DB8-9339-5E66-78E7-5E23980EC7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60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E11B0-7557-26BE-2E53-D002DE7C5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78CCBB-4506-4569-FF93-60EC116753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3F3C9-F0CA-609B-183A-16228FBD75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4EE694-0672-E146-A433-DE127624AD18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F2DA93A-7275-3255-10B9-818728082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00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42286-E8C2-46EF-8F72-7B5418145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12673-508C-4826-914B-ABF68969B9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76D790-56E3-454F-BA24-C31ACBE6C200}"/>
              </a:ext>
            </a:extLst>
          </p:cNvPr>
          <p:cNvGrpSpPr/>
          <p:nvPr userDrawn="1"/>
        </p:nvGrpSpPr>
        <p:grpSpPr>
          <a:xfrm>
            <a:off x="0" y="5943601"/>
            <a:ext cx="12195111" cy="914400"/>
            <a:chOff x="0" y="5943601"/>
            <a:chExt cx="12195111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AB132C8-DB87-4BE0-951D-F20F80B8B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5943601"/>
              <a:ext cx="1714500" cy="914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CB4B42D-F88E-4E1C-AF6D-784F1A5CCA5B}"/>
                </a:ext>
              </a:extLst>
            </p:cNvPr>
            <p:cNvSpPr/>
            <p:nvPr userDrawn="1"/>
          </p:nvSpPr>
          <p:spPr>
            <a:xfrm>
              <a:off x="1679511" y="5943601"/>
              <a:ext cx="10515600" cy="914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A760588-1542-435F-91F2-DD3F108B7199}"/>
              </a:ext>
            </a:extLst>
          </p:cNvPr>
          <p:cNvSpPr/>
          <p:nvPr userDrawn="1"/>
        </p:nvSpPr>
        <p:spPr>
          <a:xfrm>
            <a:off x="0" y="-2"/>
            <a:ext cx="12192000" cy="43656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10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AD3A-A8ED-4726-BCA5-5E1F351CE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A69244-E4FB-4ECB-9195-24B0CD928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D90EA-7A35-4E73-976A-7DF848584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F5EAC-2FA1-466C-9F24-BBCC29085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C0935-86F1-4182-B31C-63BA8EF1E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721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BBF4B3-17F3-48FD-B990-8C00A68FBD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11047-3742-4607-AFE7-16A821E3F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1A686-A68F-41A9-9AC5-4F55CA66B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F1F8-BECE-47A8-BA9D-D4CB979A1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98C57F-920D-4BED-AF4C-20C7E96CD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22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71A01-2D8E-4EEB-9646-9B2F2EDBB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2414"/>
            <a:ext cx="9518780" cy="72139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E59E3-3A73-4E10-AC1F-195E96737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84"/>
            <a:ext cx="9518780" cy="444827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84E564-BC7E-4A20-BA3B-B4052E790005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78294"/>
            <a:ext cx="988267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080F26F-8073-469E-9FF9-612D6BE07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</a:t>
            </a:r>
            <a:fld id="{7C7E3613-3E7D-421A-9200-79787864B3A8}" type="slidenum">
              <a:rPr lang="en-US" smtClean="0"/>
              <a:pPr/>
              <a:t>‹#›</a:t>
            </a:fld>
            <a:r>
              <a:rPr lang="en-US" dirty="0"/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3290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588AB-B261-47C7-BE34-E799A7A8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72C52-5EAF-4FFB-A349-2B8EE1037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3F59A-59C1-40E5-A6B4-EAC809CBD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64093-1358-4E6D-8687-77FEA5B3D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19ED-25A1-478F-986A-1D558E5C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8A16A-4043-4015-A4F5-4B3A3309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68F6-F52C-4C2C-BD66-EFA40D20D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75425-E192-4369-A0E8-4E6495FF4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A9CB7-631C-4ADA-9B59-E992A671D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8F0C-D72F-43DF-B99F-7C28294B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A9F37-C72F-4A3C-9810-38E1DCF64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D657E-FACE-40C2-8E1A-186381BE4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D80695-06FD-483C-AFBA-BD5201638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2384C-7BFD-4CF0-B283-C15BD2513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CA2DE5-C52B-4AFC-80BC-90EB896A1E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5C2D11-C16B-4740-B8DC-8ADA981A0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1874D1-6F87-4F26-B92E-076009EB7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F703D8-D40D-4F33-BFA6-F6FC51C8C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AB86B5-DC61-4201-A75E-36951D23B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EAFD-6878-4511-A9F6-F33BF6C64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8DED2-0A33-41E8-AD41-F3D886E6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DD104-15CB-4FCC-AF24-F43419F45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12F94C-548A-40AF-92DF-98234B306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2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D5EED2-010F-4B10-B151-DC16AE9B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471D5D-87F8-41F6-A56E-4CC3B45A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ECA60-18E6-4093-B083-D7D79C06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94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43A29-0435-4104-9219-8FFEF9351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CC0A-5D11-49AD-9D9F-74C113331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B1B63-1EA7-4C72-9AFB-9FD30D2F1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88B2E-70F8-4555-89D2-ACBF8AC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FEA072-54E4-426F-8CC0-7F3C1FBB4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BFD82-C09F-4B13-8D3F-B43F288C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16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F3F93-311F-400D-BC64-1285E21A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1A7BB-DE7B-4F2C-8DB0-F2DD5F7CE7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6C170-BE87-4436-A632-49AAE63C90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A19C1-A09A-4580-BDDA-74FA4129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45041-A039-4A3E-BB7D-66EFD35E8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BAC26-0B24-4E90-AD86-F6E9452CB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09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55F73-2C88-43FB-926F-097ED650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9679A-3BA0-4B85-8A01-A63EF88FC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54A0B-D4FE-442D-95DB-6EAFB92E2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90AE-D3FB-4B00-B008-6A69108C9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8DFF-6A8A-4EAC-9679-02FEC168A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E3613-3E7D-421A-9200-79787864B3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795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tiff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to.wuestenigel.com/miniature-people-standing-on-coins/" TargetMode="Externa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High speed train with motion blur effect">
            <a:extLst>
              <a:ext uri="{FF2B5EF4-FFF2-40B4-BE49-F238E27FC236}">
                <a16:creationId xmlns:a16="http://schemas.microsoft.com/office/drawing/2014/main" id="{FBF279ED-AF65-474C-8D99-808322B110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492037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75F433E-4A2B-413A-B7E9-4AA25F8DD28C}"/>
              </a:ext>
            </a:extLst>
          </p:cNvPr>
          <p:cNvSpPr txBox="1">
            <a:spLocks/>
          </p:cNvSpPr>
          <p:nvPr/>
        </p:nvSpPr>
        <p:spPr>
          <a:xfrm>
            <a:off x="0" y="2452973"/>
            <a:ext cx="12492036" cy="1952053"/>
          </a:xfrm>
          <a:prstGeom prst="rect">
            <a:avLst/>
          </a:prstGeom>
          <a:solidFill>
            <a:srgbClr val="115E67"/>
          </a:solidFill>
        </p:spPr>
        <p:txBody>
          <a:bodyPr lIns="1097280" rIns="109728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charset="0"/>
                <a:ea typeface="Franklin Gothic Heavy" charset="0"/>
                <a:cs typeface="Franklin Gothic Heavy" charset="0"/>
              </a:rPr>
              <a:t>The Ecosystem Illusion: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charset="0"/>
                <a:ea typeface="Franklin Gothic Heavy" charset="0"/>
                <a:cs typeface="Franklin Gothic Heavy" charset="0"/>
              </a:rPr>
              <a:t>Why Emergency Communications Platforms Make Terrible Roommates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78" y="367990"/>
            <a:ext cx="1680917" cy="962425"/>
          </a:xfrm>
          <a:prstGeom prst="rect">
            <a:avLst/>
          </a:prstGeom>
        </p:spPr>
      </p:pic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954A15C-6434-4514-89C5-4D92576FC8BA}"/>
              </a:ext>
            </a:extLst>
          </p:cNvPr>
          <p:cNvSpPr txBox="1">
            <a:spLocks/>
          </p:cNvSpPr>
          <p:nvPr/>
        </p:nvSpPr>
        <p:spPr>
          <a:xfrm>
            <a:off x="459679" y="1302446"/>
            <a:ext cx="2743200" cy="5511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50" dirty="0">
                <a:solidFill>
                  <a:schemeClr val="tx1"/>
                </a:solidFill>
              </a:rPr>
              <a:t>©2025 Taraxa Labs LLC</a:t>
            </a:r>
          </a:p>
          <a:p>
            <a:pPr algn="l"/>
            <a:r>
              <a:rPr lang="en-US" sz="1050" dirty="0">
                <a:solidFill>
                  <a:schemeClr val="tx1"/>
                </a:solidFill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39117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469916-8E08-C238-A806-534E3DCC4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B3AD07-4FC9-EF60-9E88-AE8DFEF21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1159" y="-847832"/>
            <a:ext cx="12986310" cy="932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15E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B7F463-C3F3-08D0-F727-F189B7248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2367BF98-CF24-0057-A59E-A3F22085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131" y="6492875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9085896-78D8-E722-98B4-56911D84BED9}"/>
              </a:ext>
            </a:extLst>
          </p:cNvPr>
          <p:cNvSpPr/>
          <p:nvPr/>
        </p:nvSpPr>
        <p:spPr>
          <a:xfrm>
            <a:off x="5699866" y="1541723"/>
            <a:ext cx="1538272" cy="1538269"/>
          </a:xfrm>
          <a:custGeom>
            <a:avLst/>
            <a:gdLst>
              <a:gd name="connsiteX0" fmla="*/ 0 w 1538272"/>
              <a:gd name="connsiteY0" fmla="*/ 769135 h 1538269"/>
              <a:gd name="connsiteX1" fmla="*/ 769136 w 1538272"/>
              <a:gd name="connsiteY1" fmla="*/ 0 h 1538269"/>
              <a:gd name="connsiteX2" fmla="*/ 1538272 w 1538272"/>
              <a:gd name="connsiteY2" fmla="*/ 769135 h 1538269"/>
              <a:gd name="connsiteX3" fmla="*/ 769136 w 1538272"/>
              <a:gd name="connsiteY3" fmla="*/ 1538270 h 1538269"/>
              <a:gd name="connsiteX4" fmla="*/ 0 w 1538272"/>
              <a:gd name="connsiteY4" fmla="*/ 769135 h 153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8272" h="1538269" extrusionOk="0">
                <a:moveTo>
                  <a:pt x="0" y="769135"/>
                </a:moveTo>
                <a:cubicBezTo>
                  <a:pt x="-65060" y="304223"/>
                  <a:pt x="330349" y="5256"/>
                  <a:pt x="769136" y="0"/>
                </a:cubicBezTo>
                <a:cubicBezTo>
                  <a:pt x="1231422" y="7895"/>
                  <a:pt x="1439413" y="347496"/>
                  <a:pt x="1538272" y="769135"/>
                </a:cubicBezTo>
                <a:cubicBezTo>
                  <a:pt x="1496075" y="1235125"/>
                  <a:pt x="1185300" y="1585904"/>
                  <a:pt x="769136" y="1538270"/>
                </a:cubicBezTo>
                <a:cubicBezTo>
                  <a:pt x="321261" y="1525635"/>
                  <a:pt x="55668" y="1220515"/>
                  <a:pt x="0" y="769135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F64BDD6-807F-DE07-E9D1-A2800FD6FC21}"/>
              </a:ext>
            </a:extLst>
          </p:cNvPr>
          <p:cNvSpPr>
            <a:spLocks noChangeAspect="1"/>
          </p:cNvSpPr>
          <p:nvPr/>
        </p:nvSpPr>
        <p:spPr>
          <a:xfrm>
            <a:off x="3504451" y="1992604"/>
            <a:ext cx="2905625" cy="2905619"/>
          </a:xfrm>
          <a:custGeom>
            <a:avLst/>
            <a:gdLst>
              <a:gd name="connsiteX0" fmla="*/ 0 w 2905625"/>
              <a:gd name="connsiteY0" fmla="*/ 1452810 h 2905619"/>
              <a:gd name="connsiteX1" fmla="*/ 1452813 w 2905625"/>
              <a:gd name="connsiteY1" fmla="*/ 0 h 2905619"/>
              <a:gd name="connsiteX2" fmla="*/ 2905626 w 2905625"/>
              <a:gd name="connsiteY2" fmla="*/ 1452810 h 2905619"/>
              <a:gd name="connsiteX3" fmla="*/ 1452813 w 2905625"/>
              <a:gd name="connsiteY3" fmla="*/ 2905620 h 2905619"/>
              <a:gd name="connsiteX4" fmla="*/ 0 w 2905625"/>
              <a:gd name="connsiteY4" fmla="*/ 1452810 h 29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625" h="2905619" extrusionOk="0">
                <a:moveTo>
                  <a:pt x="0" y="1452810"/>
                </a:moveTo>
                <a:cubicBezTo>
                  <a:pt x="-46687" y="621647"/>
                  <a:pt x="521824" y="48274"/>
                  <a:pt x="1452813" y="0"/>
                </a:cubicBezTo>
                <a:cubicBezTo>
                  <a:pt x="2431393" y="37097"/>
                  <a:pt x="2844505" y="652388"/>
                  <a:pt x="2905626" y="1452810"/>
                </a:cubicBezTo>
                <a:cubicBezTo>
                  <a:pt x="2827594" y="2331378"/>
                  <a:pt x="2234724" y="3018682"/>
                  <a:pt x="1452813" y="2905620"/>
                </a:cubicBezTo>
                <a:cubicBezTo>
                  <a:pt x="622170" y="2890149"/>
                  <a:pt x="122595" y="2313752"/>
                  <a:pt x="0" y="145281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FBF1B02-7AFE-19FA-910F-5EFB368C9B74}"/>
              </a:ext>
            </a:extLst>
          </p:cNvPr>
          <p:cNvSpPr>
            <a:spLocks noChangeAspect="1"/>
          </p:cNvSpPr>
          <p:nvPr/>
        </p:nvSpPr>
        <p:spPr>
          <a:xfrm>
            <a:off x="5746187" y="2760753"/>
            <a:ext cx="2051029" cy="2051026"/>
          </a:xfrm>
          <a:custGeom>
            <a:avLst/>
            <a:gdLst>
              <a:gd name="connsiteX0" fmla="*/ 0 w 2051029"/>
              <a:gd name="connsiteY0" fmla="*/ 1025513 h 2051026"/>
              <a:gd name="connsiteX1" fmla="*/ 1025515 w 2051029"/>
              <a:gd name="connsiteY1" fmla="*/ 0 h 2051026"/>
              <a:gd name="connsiteX2" fmla="*/ 2051030 w 2051029"/>
              <a:gd name="connsiteY2" fmla="*/ 1025513 h 2051026"/>
              <a:gd name="connsiteX3" fmla="*/ 1025515 w 2051029"/>
              <a:gd name="connsiteY3" fmla="*/ 2051026 h 2051026"/>
              <a:gd name="connsiteX4" fmla="*/ 0 w 2051029"/>
              <a:gd name="connsiteY4" fmla="*/ 1025513 h 20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29" h="2051026" extrusionOk="0">
                <a:moveTo>
                  <a:pt x="0" y="1025513"/>
                </a:moveTo>
                <a:cubicBezTo>
                  <a:pt x="-96151" y="399830"/>
                  <a:pt x="408733" y="18918"/>
                  <a:pt x="1025515" y="0"/>
                </a:cubicBezTo>
                <a:cubicBezTo>
                  <a:pt x="1643263" y="10815"/>
                  <a:pt x="1968004" y="461778"/>
                  <a:pt x="2051030" y="1025513"/>
                </a:cubicBezTo>
                <a:cubicBezTo>
                  <a:pt x="1956896" y="1683815"/>
                  <a:pt x="1569813" y="2173056"/>
                  <a:pt x="1025515" y="2051026"/>
                </a:cubicBezTo>
                <a:cubicBezTo>
                  <a:pt x="428063" y="2034023"/>
                  <a:pt x="95459" y="1637499"/>
                  <a:pt x="0" y="102551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B1A5E7-1223-8E3D-5ACD-2DC5E0CBD797}"/>
              </a:ext>
            </a:extLst>
          </p:cNvPr>
          <p:cNvSpPr>
            <a:spLocks noChangeAspect="1"/>
          </p:cNvSpPr>
          <p:nvPr/>
        </p:nvSpPr>
        <p:spPr>
          <a:xfrm>
            <a:off x="4688260" y="4154137"/>
            <a:ext cx="2051029" cy="2051026"/>
          </a:xfrm>
          <a:custGeom>
            <a:avLst/>
            <a:gdLst>
              <a:gd name="connsiteX0" fmla="*/ 0 w 2051029"/>
              <a:gd name="connsiteY0" fmla="*/ 1025513 h 2051026"/>
              <a:gd name="connsiteX1" fmla="*/ 1025515 w 2051029"/>
              <a:gd name="connsiteY1" fmla="*/ 0 h 2051026"/>
              <a:gd name="connsiteX2" fmla="*/ 2051030 w 2051029"/>
              <a:gd name="connsiteY2" fmla="*/ 1025513 h 2051026"/>
              <a:gd name="connsiteX3" fmla="*/ 1025515 w 2051029"/>
              <a:gd name="connsiteY3" fmla="*/ 2051026 h 2051026"/>
              <a:gd name="connsiteX4" fmla="*/ 0 w 2051029"/>
              <a:gd name="connsiteY4" fmla="*/ 1025513 h 20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29" h="2051026" extrusionOk="0">
                <a:moveTo>
                  <a:pt x="0" y="1025513"/>
                </a:moveTo>
                <a:cubicBezTo>
                  <a:pt x="-96151" y="399830"/>
                  <a:pt x="408733" y="18918"/>
                  <a:pt x="1025515" y="0"/>
                </a:cubicBezTo>
                <a:cubicBezTo>
                  <a:pt x="1643263" y="10815"/>
                  <a:pt x="1968004" y="461778"/>
                  <a:pt x="2051030" y="1025513"/>
                </a:cubicBezTo>
                <a:cubicBezTo>
                  <a:pt x="1956896" y="1683815"/>
                  <a:pt x="1569813" y="2173056"/>
                  <a:pt x="1025515" y="2051026"/>
                </a:cubicBezTo>
                <a:cubicBezTo>
                  <a:pt x="428063" y="2034023"/>
                  <a:pt x="95459" y="1637499"/>
                  <a:pt x="0" y="102551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E00C387-235C-47F7-C58B-2E942D88A5E1}"/>
              </a:ext>
            </a:extLst>
          </p:cNvPr>
          <p:cNvSpPr>
            <a:spLocks noChangeAspect="1"/>
          </p:cNvSpPr>
          <p:nvPr/>
        </p:nvSpPr>
        <p:spPr>
          <a:xfrm>
            <a:off x="6955245" y="4470926"/>
            <a:ext cx="854595" cy="854594"/>
          </a:xfrm>
          <a:custGeom>
            <a:avLst/>
            <a:gdLst>
              <a:gd name="connsiteX0" fmla="*/ 0 w 854595"/>
              <a:gd name="connsiteY0" fmla="*/ 427297 h 854594"/>
              <a:gd name="connsiteX1" fmla="*/ 427298 w 854595"/>
              <a:gd name="connsiteY1" fmla="*/ 0 h 854594"/>
              <a:gd name="connsiteX2" fmla="*/ 854596 w 854595"/>
              <a:gd name="connsiteY2" fmla="*/ 427297 h 854594"/>
              <a:gd name="connsiteX3" fmla="*/ 427298 w 854595"/>
              <a:gd name="connsiteY3" fmla="*/ 854594 h 854594"/>
              <a:gd name="connsiteX4" fmla="*/ 0 w 854595"/>
              <a:gd name="connsiteY4" fmla="*/ 427297 h 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95" h="854594" extrusionOk="0">
                <a:moveTo>
                  <a:pt x="0" y="427297"/>
                </a:moveTo>
                <a:cubicBezTo>
                  <a:pt x="-12667" y="183494"/>
                  <a:pt x="171604" y="7395"/>
                  <a:pt x="427298" y="0"/>
                </a:cubicBezTo>
                <a:cubicBezTo>
                  <a:pt x="719006" y="11730"/>
                  <a:pt x="848476" y="191502"/>
                  <a:pt x="854596" y="427297"/>
                </a:cubicBezTo>
                <a:cubicBezTo>
                  <a:pt x="842210" y="675383"/>
                  <a:pt x="659979" y="872882"/>
                  <a:pt x="427298" y="854594"/>
                </a:cubicBezTo>
                <a:cubicBezTo>
                  <a:pt x="143750" y="828574"/>
                  <a:pt x="37479" y="681195"/>
                  <a:pt x="0" y="42729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01929BB-CFAB-9D57-B6D0-4FBDAABE3EEB}"/>
              </a:ext>
            </a:extLst>
          </p:cNvPr>
          <p:cNvSpPr>
            <a:spLocks noChangeAspect="1"/>
          </p:cNvSpPr>
          <p:nvPr/>
        </p:nvSpPr>
        <p:spPr>
          <a:xfrm>
            <a:off x="7382543" y="4082430"/>
            <a:ext cx="854595" cy="854594"/>
          </a:xfrm>
          <a:custGeom>
            <a:avLst/>
            <a:gdLst>
              <a:gd name="connsiteX0" fmla="*/ 0 w 854595"/>
              <a:gd name="connsiteY0" fmla="*/ 427297 h 854594"/>
              <a:gd name="connsiteX1" fmla="*/ 427298 w 854595"/>
              <a:gd name="connsiteY1" fmla="*/ 0 h 854594"/>
              <a:gd name="connsiteX2" fmla="*/ 854596 w 854595"/>
              <a:gd name="connsiteY2" fmla="*/ 427297 h 854594"/>
              <a:gd name="connsiteX3" fmla="*/ 427298 w 854595"/>
              <a:gd name="connsiteY3" fmla="*/ 854594 h 854594"/>
              <a:gd name="connsiteX4" fmla="*/ 0 w 854595"/>
              <a:gd name="connsiteY4" fmla="*/ 427297 h 85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4595" h="854594" extrusionOk="0">
                <a:moveTo>
                  <a:pt x="0" y="427297"/>
                </a:moveTo>
                <a:cubicBezTo>
                  <a:pt x="-12667" y="183494"/>
                  <a:pt x="171604" y="7395"/>
                  <a:pt x="427298" y="0"/>
                </a:cubicBezTo>
                <a:cubicBezTo>
                  <a:pt x="719006" y="11730"/>
                  <a:pt x="848476" y="191502"/>
                  <a:pt x="854596" y="427297"/>
                </a:cubicBezTo>
                <a:cubicBezTo>
                  <a:pt x="842210" y="675383"/>
                  <a:pt x="659979" y="872882"/>
                  <a:pt x="427298" y="854594"/>
                </a:cubicBezTo>
                <a:cubicBezTo>
                  <a:pt x="143750" y="828574"/>
                  <a:pt x="37479" y="681195"/>
                  <a:pt x="0" y="427297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2A76E1F7-9FA8-5632-6981-51647BD19855}"/>
              </a:ext>
            </a:extLst>
          </p:cNvPr>
          <p:cNvSpPr/>
          <p:nvPr/>
        </p:nvSpPr>
        <p:spPr>
          <a:xfrm>
            <a:off x="6441712" y="2802242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790D77DC-5A60-7A57-6D1E-EC9E7D862268}"/>
              </a:ext>
            </a:extLst>
          </p:cNvPr>
          <p:cNvSpPr/>
          <p:nvPr/>
        </p:nvSpPr>
        <p:spPr>
          <a:xfrm>
            <a:off x="6570785" y="2758532"/>
            <a:ext cx="141483" cy="341838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98E2647-F996-24F0-BEB1-C6818F68440D}"/>
              </a:ext>
            </a:extLst>
          </p:cNvPr>
          <p:cNvSpPr/>
          <p:nvPr/>
        </p:nvSpPr>
        <p:spPr>
          <a:xfrm>
            <a:off x="6700191" y="2773034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B994821-6C82-73F7-AD6F-07D1023808C2}"/>
              </a:ext>
            </a:extLst>
          </p:cNvPr>
          <p:cNvSpPr/>
          <p:nvPr/>
        </p:nvSpPr>
        <p:spPr>
          <a:xfrm>
            <a:off x="6843609" y="2786785"/>
            <a:ext cx="141483" cy="170919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DBDB747-0B8A-F802-75C1-01D81A614F3E}"/>
              </a:ext>
            </a:extLst>
          </p:cNvPr>
          <p:cNvSpPr/>
          <p:nvPr/>
        </p:nvSpPr>
        <p:spPr>
          <a:xfrm>
            <a:off x="6637256" y="2789597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1A40CA75-2DD7-F299-06D0-7BC62DC59690}"/>
              </a:ext>
            </a:extLst>
          </p:cNvPr>
          <p:cNvSpPr/>
          <p:nvPr/>
        </p:nvSpPr>
        <p:spPr>
          <a:xfrm>
            <a:off x="6753189" y="2796223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EDA1617-15D0-7FDD-1999-C463E7689F17}"/>
              </a:ext>
            </a:extLst>
          </p:cNvPr>
          <p:cNvSpPr/>
          <p:nvPr/>
        </p:nvSpPr>
        <p:spPr>
          <a:xfrm>
            <a:off x="6513713" y="2763370"/>
            <a:ext cx="141483" cy="341838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2E97D82-5641-F5BC-20F7-EF345E82EAF5}"/>
              </a:ext>
            </a:extLst>
          </p:cNvPr>
          <p:cNvSpPr/>
          <p:nvPr/>
        </p:nvSpPr>
        <p:spPr>
          <a:xfrm>
            <a:off x="6353944" y="2818292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513A17A9-EE5B-EB55-2053-D2AA1737FF13}"/>
              </a:ext>
            </a:extLst>
          </p:cNvPr>
          <p:cNvSpPr/>
          <p:nvPr/>
        </p:nvSpPr>
        <p:spPr>
          <a:xfrm>
            <a:off x="6282236" y="2831616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C76AB08-BC2E-AC15-6982-B9F236F8CF6F}"/>
              </a:ext>
            </a:extLst>
          </p:cNvPr>
          <p:cNvSpPr/>
          <p:nvPr/>
        </p:nvSpPr>
        <p:spPr>
          <a:xfrm>
            <a:off x="6221134" y="2820836"/>
            <a:ext cx="141483" cy="248376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32DE912-AE49-326A-76C1-F09536BC7719}"/>
              </a:ext>
            </a:extLst>
          </p:cNvPr>
          <p:cNvSpPr/>
          <p:nvPr/>
        </p:nvSpPr>
        <p:spPr>
          <a:xfrm>
            <a:off x="6138818" y="2866837"/>
            <a:ext cx="141483" cy="170919"/>
          </a:xfrm>
          <a:custGeom>
            <a:avLst/>
            <a:gdLst>
              <a:gd name="connsiteX0" fmla="*/ 75692 w 75692"/>
              <a:gd name="connsiteY0" fmla="*/ 0 h 132879"/>
              <a:gd name="connsiteX1" fmla="*/ 44161 w 75692"/>
              <a:gd name="connsiteY1" fmla="*/ 50449 h 132879"/>
              <a:gd name="connsiteX2" fmla="*/ 31548 w 75692"/>
              <a:gd name="connsiteY2" fmla="*/ 75674 h 132879"/>
              <a:gd name="connsiteX3" fmla="*/ 18936 w 75692"/>
              <a:gd name="connsiteY3" fmla="*/ 88287 h 132879"/>
              <a:gd name="connsiteX4" fmla="*/ 6323 w 75692"/>
              <a:gd name="connsiteY4" fmla="*/ 113511 h 132879"/>
              <a:gd name="connsiteX5" fmla="*/ 17 w 75692"/>
              <a:gd name="connsiteY5" fmla="*/ 126124 h 132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5692" h="132879">
                <a:moveTo>
                  <a:pt x="75692" y="0"/>
                </a:moveTo>
                <a:cubicBezTo>
                  <a:pt x="65182" y="16816"/>
                  <a:pt x="54153" y="33320"/>
                  <a:pt x="44161" y="50449"/>
                </a:cubicBezTo>
                <a:cubicBezTo>
                  <a:pt x="39424" y="58569"/>
                  <a:pt x="36763" y="67852"/>
                  <a:pt x="31548" y="75674"/>
                </a:cubicBezTo>
                <a:cubicBezTo>
                  <a:pt x="28250" y="80621"/>
                  <a:pt x="22234" y="83340"/>
                  <a:pt x="18936" y="88287"/>
                </a:cubicBezTo>
                <a:cubicBezTo>
                  <a:pt x="13721" y="96109"/>
                  <a:pt x="10026" y="104871"/>
                  <a:pt x="6323" y="113511"/>
                </a:cubicBezTo>
                <a:cubicBezTo>
                  <a:pt x="-648" y="129775"/>
                  <a:pt x="17" y="140547"/>
                  <a:pt x="17" y="126124"/>
                </a:cubicBezTo>
              </a:path>
            </a:pathLst>
          </a:custGeom>
          <a:ln w="28575"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AC701849-A5B7-7602-9EB2-EAA94B509693}"/>
              </a:ext>
            </a:extLst>
          </p:cNvPr>
          <p:cNvSpPr/>
          <p:nvPr/>
        </p:nvSpPr>
        <p:spPr>
          <a:xfrm>
            <a:off x="5827635" y="3355193"/>
            <a:ext cx="518361" cy="41353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8ACDC20A-950F-6F16-71C3-FAE61D4E76E1}"/>
              </a:ext>
            </a:extLst>
          </p:cNvPr>
          <p:cNvSpPr/>
          <p:nvPr/>
        </p:nvSpPr>
        <p:spPr>
          <a:xfrm>
            <a:off x="5873955" y="3277687"/>
            <a:ext cx="518361" cy="41353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BE0D1A8D-97FF-F759-91C1-6AF23AD92221}"/>
              </a:ext>
            </a:extLst>
          </p:cNvPr>
          <p:cNvSpPr/>
          <p:nvPr/>
        </p:nvSpPr>
        <p:spPr>
          <a:xfrm>
            <a:off x="5920276" y="3200181"/>
            <a:ext cx="518361" cy="41353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48A0310-FA92-9F13-02F2-1C41819D1B39}"/>
              </a:ext>
            </a:extLst>
          </p:cNvPr>
          <p:cNvSpPr/>
          <p:nvPr/>
        </p:nvSpPr>
        <p:spPr>
          <a:xfrm>
            <a:off x="5966596" y="3122675"/>
            <a:ext cx="472041" cy="420230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17AF1229-AD06-A2A7-5E43-CAD21913A97B}"/>
              </a:ext>
            </a:extLst>
          </p:cNvPr>
          <p:cNvSpPr/>
          <p:nvPr/>
        </p:nvSpPr>
        <p:spPr>
          <a:xfrm>
            <a:off x="6012917" y="3045169"/>
            <a:ext cx="399093" cy="382663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AD8BB88-64F0-1154-96CA-9448E06530D2}"/>
              </a:ext>
            </a:extLst>
          </p:cNvPr>
          <p:cNvSpPr/>
          <p:nvPr/>
        </p:nvSpPr>
        <p:spPr>
          <a:xfrm>
            <a:off x="6059237" y="2967665"/>
            <a:ext cx="324972" cy="296700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F374671-7717-18A0-4E76-43C795B260E6}"/>
              </a:ext>
            </a:extLst>
          </p:cNvPr>
          <p:cNvSpPr/>
          <p:nvPr/>
        </p:nvSpPr>
        <p:spPr>
          <a:xfrm>
            <a:off x="5803971" y="3445413"/>
            <a:ext cx="542025" cy="470866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2F4B640F-8E00-3BA8-EF1C-8D169EFD3B36}"/>
              </a:ext>
            </a:extLst>
          </p:cNvPr>
          <p:cNvSpPr/>
          <p:nvPr/>
        </p:nvSpPr>
        <p:spPr>
          <a:xfrm>
            <a:off x="5780307" y="3535634"/>
            <a:ext cx="542025" cy="470866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2DF610BC-F2DE-B675-BF6C-1C7A74A993D3}"/>
              </a:ext>
            </a:extLst>
          </p:cNvPr>
          <p:cNvSpPr/>
          <p:nvPr/>
        </p:nvSpPr>
        <p:spPr>
          <a:xfrm>
            <a:off x="5756643" y="3625854"/>
            <a:ext cx="542025" cy="470866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54DC7C62-7553-5FCE-CDC7-4744D06EEB3E}"/>
              </a:ext>
            </a:extLst>
          </p:cNvPr>
          <p:cNvSpPr/>
          <p:nvPr/>
        </p:nvSpPr>
        <p:spPr>
          <a:xfrm>
            <a:off x="5732979" y="3716076"/>
            <a:ext cx="518361" cy="438064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1CE2EC99-A08C-2455-96FA-0C6DD76BAB8A}"/>
              </a:ext>
            </a:extLst>
          </p:cNvPr>
          <p:cNvSpPr/>
          <p:nvPr/>
        </p:nvSpPr>
        <p:spPr>
          <a:xfrm>
            <a:off x="5709315" y="3806298"/>
            <a:ext cx="511819" cy="418074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D05BAAFF-9964-F9BA-6D6A-FC7C3CF6857C}"/>
              </a:ext>
            </a:extLst>
          </p:cNvPr>
          <p:cNvSpPr/>
          <p:nvPr/>
        </p:nvSpPr>
        <p:spPr>
          <a:xfrm>
            <a:off x="5763185" y="3953054"/>
            <a:ext cx="375633" cy="328647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8F5C387F-99C6-327F-D3C4-B73FAB6EDC6C}"/>
              </a:ext>
            </a:extLst>
          </p:cNvPr>
          <p:cNvSpPr/>
          <p:nvPr/>
        </p:nvSpPr>
        <p:spPr>
          <a:xfrm>
            <a:off x="5781344" y="4064052"/>
            <a:ext cx="357474" cy="30310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B6C5A62C-B8CF-A5C6-147E-E41DC4F6A230}"/>
              </a:ext>
            </a:extLst>
          </p:cNvPr>
          <p:cNvSpPr/>
          <p:nvPr/>
        </p:nvSpPr>
        <p:spPr>
          <a:xfrm>
            <a:off x="5833164" y="4194351"/>
            <a:ext cx="226075" cy="25020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D0724DC7-AADE-1179-0864-063365CB57FD}"/>
              </a:ext>
            </a:extLst>
          </p:cNvPr>
          <p:cNvSpPr/>
          <p:nvPr/>
        </p:nvSpPr>
        <p:spPr>
          <a:xfrm>
            <a:off x="5810577" y="3411121"/>
            <a:ext cx="518361" cy="41353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BF577AA0-9A26-1AA2-52DC-707C54CAB0C0}"/>
              </a:ext>
            </a:extLst>
          </p:cNvPr>
          <p:cNvSpPr/>
          <p:nvPr/>
        </p:nvSpPr>
        <p:spPr>
          <a:xfrm>
            <a:off x="5886643" y="3235221"/>
            <a:ext cx="518361" cy="413538"/>
          </a:xfrm>
          <a:custGeom>
            <a:avLst/>
            <a:gdLst>
              <a:gd name="connsiteX0" fmla="*/ 0 w 277318"/>
              <a:gd name="connsiteY0" fmla="*/ 0 h 221239"/>
              <a:gd name="connsiteX1" fmla="*/ 86193 w 277318"/>
              <a:gd name="connsiteY1" fmla="*/ 74951 h 221239"/>
              <a:gd name="connsiteX2" fmla="*/ 134911 w 277318"/>
              <a:gd name="connsiteY2" fmla="*/ 104931 h 221239"/>
              <a:gd name="connsiteX3" fmla="*/ 164891 w 277318"/>
              <a:gd name="connsiteY3" fmla="*/ 127416 h 221239"/>
              <a:gd name="connsiteX4" fmla="*/ 198619 w 277318"/>
              <a:gd name="connsiteY4" fmla="*/ 149901 h 221239"/>
              <a:gd name="connsiteX5" fmla="*/ 217357 w 277318"/>
              <a:gd name="connsiteY5" fmla="*/ 176134 h 221239"/>
              <a:gd name="connsiteX6" fmla="*/ 232347 w 277318"/>
              <a:gd name="connsiteY6" fmla="*/ 191124 h 221239"/>
              <a:gd name="connsiteX7" fmla="*/ 239842 w 277318"/>
              <a:gd name="connsiteY7" fmla="*/ 202367 h 221239"/>
              <a:gd name="connsiteX8" fmla="*/ 273570 w 277318"/>
              <a:gd name="connsiteY8" fmla="*/ 221105 h 221239"/>
              <a:gd name="connsiteX9" fmla="*/ 277318 w 277318"/>
              <a:gd name="connsiteY9" fmla="*/ 221105 h 221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318" h="221239">
                <a:moveTo>
                  <a:pt x="0" y="0"/>
                </a:moveTo>
                <a:cubicBezTo>
                  <a:pt x="43741" y="43741"/>
                  <a:pt x="38440" y="43116"/>
                  <a:pt x="86193" y="74951"/>
                </a:cubicBezTo>
                <a:cubicBezTo>
                  <a:pt x="102058" y="85528"/>
                  <a:pt x="119046" y="94354"/>
                  <a:pt x="134911" y="104931"/>
                </a:cubicBezTo>
                <a:cubicBezTo>
                  <a:pt x="145305" y="111860"/>
                  <a:pt x="154620" y="120306"/>
                  <a:pt x="164891" y="127416"/>
                </a:cubicBezTo>
                <a:cubicBezTo>
                  <a:pt x="186692" y="142509"/>
                  <a:pt x="179767" y="133743"/>
                  <a:pt x="198619" y="149901"/>
                </a:cubicBezTo>
                <a:cubicBezTo>
                  <a:pt x="222357" y="170247"/>
                  <a:pt x="198486" y="150972"/>
                  <a:pt x="217357" y="176134"/>
                </a:cubicBezTo>
                <a:cubicBezTo>
                  <a:pt x="221597" y="181787"/>
                  <a:pt x="227748" y="185759"/>
                  <a:pt x="232347" y="191124"/>
                </a:cubicBezTo>
                <a:cubicBezTo>
                  <a:pt x="235278" y="194544"/>
                  <a:pt x="236452" y="199401"/>
                  <a:pt x="239842" y="202367"/>
                </a:cubicBezTo>
                <a:cubicBezTo>
                  <a:pt x="251005" y="212135"/>
                  <a:pt x="260188" y="217759"/>
                  <a:pt x="273570" y="221105"/>
                </a:cubicBezTo>
                <a:cubicBezTo>
                  <a:pt x="274782" y="221408"/>
                  <a:pt x="276069" y="221105"/>
                  <a:pt x="277318" y="221105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8799AB5-E704-60E1-9661-A088D5B20C5F}"/>
              </a:ext>
            </a:extLst>
          </p:cNvPr>
          <p:cNvSpPr/>
          <p:nvPr/>
        </p:nvSpPr>
        <p:spPr>
          <a:xfrm>
            <a:off x="5493965" y="417148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6E28947E-0D7E-B2FF-80B6-A662332BA5A8}"/>
              </a:ext>
            </a:extLst>
          </p:cNvPr>
          <p:cNvSpPr/>
          <p:nvPr/>
        </p:nvSpPr>
        <p:spPr>
          <a:xfrm>
            <a:off x="5549545" y="4165889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30692440-9788-3025-7C47-18F624874CEA}"/>
              </a:ext>
            </a:extLst>
          </p:cNvPr>
          <p:cNvSpPr/>
          <p:nvPr/>
        </p:nvSpPr>
        <p:spPr>
          <a:xfrm>
            <a:off x="5592285" y="4154136"/>
            <a:ext cx="85458" cy="57092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5547EB5-6381-E010-3BE6-63B8A250675F}"/>
              </a:ext>
            </a:extLst>
          </p:cNvPr>
          <p:cNvSpPr/>
          <p:nvPr/>
        </p:nvSpPr>
        <p:spPr>
          <a:xfrm>
            <a:off x="5678451" y="4190914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E2F528F5-1FEC-9F56-E443-207A329B3FB2}"/>
              </a:ext>
            </a:extLst>
          </p:cNvPr>
          <p:cNvSpPr/>
          <p:nvPr/>
        </p:nvSpPr>
        <p:spPr>
          <a:xfrm>
            <a:off x="5742990" y="4162311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0D2B94D-C911-FB47-B7B2-7953948CBBF0}"/>
              </a:ext>
            </a:extLst>
          </p:cNvPr>
          <p:cNvSpPr/>
          <p:nvPr/>
        </p:nvSpPr>
        <p:spPr>
          <a:xfrm>
            <a:off x="5807530" y="4133709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4D100ECE-8DB6-617C-6436-CD58DE11006B}"/>
              </a:ext>
            </a:extLst>
          </p:cNvPr>
          <p:cNvSpPr/>
          <p:nvPr/>
        </p:nvSpPr>
        <p:spPr>
          <a:xfrm>
            <a:off x="5872069" y="4204690"/>
            <a:ext cx="85458" cy="383663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8E9FBCDB-1F10-3353-9301-FF71A561642D}"/>
              </a:ext>
            </a:extLst>
          </p:cNvPr>
          <p:cNvSpPr/>
          <p:nvPr/>
        </p:nvSpPr>
        <p:spPr>
          <a:xfrm>
            <a:off x="5985643" y="4186357"/>
            <a:ext cx="85458" cy="295242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5DAFB57E-B003-33E6-FF4A-8D73ACF78AEE}"/>
              </a:ext>
            </a:extLst>
          </p:cNvPr>
          <p:cNvSpPr/>
          <p:nvPr/>
        </p:nvSpPr>
        <p:spPr>
          <a:xfrm>
            <a:off x="5414859" y="420469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7EA4622-9904-FF5D-B350-8C550F865FC2}"/>
              </a:ext>
            </a:extLst>
          </p:cNvPr>
          <p:cNvSpPr/>
          <p:nvPr/>
        </p:nvSpPr>
        <p:spPr>
          <a:xfrm>
            <a:off x="5335753" y="423790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79280E1D-A59E-7BEF-DE04-9A1606CB28EA}"/>
              </a:ext>
            </a:extLst>
          </p:cNvPr>
          <p:cNvSpPr/>
          <p:nvPr/>
        </p:nvSpPr>
        <p:spPr>
          <a:xfrm>
            <a:off x="5256647" y="427111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58755B2A-86F4-456E-083C-E0B5B4329ED5}"/>
              </a:ext>
            </a:extLst>
          </p:cNvPr>
          <p:cNvSpPr/>
          <p:nvPr/>
        </p:nvSpPr>
        <p:spPr>
          <a:xfrm>
            <a:off x="5177540" y="4304319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DBBBC408-DDEC-DE73-B26B-7B0E08F6959E}"/>
              </a:ext>
            </a:extLst>
          </p:cNvPr>
          <p:cNvSpPr/>
          <p:nvPr/>
        </p:nvSpPr>
        <p:spPr>
          <a:xfrm>
            <a:off x="5098432" y="4337529"/>
            <a:ext cx="85458" cy="576862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CE764DE5-3CE8-FF36-0330-A998B39E6967}"/>
              </a:ext>
            </a:extLst>
          </p:cNvPr>
          <p:cNvSpPr/>
          <p:nvPr/>
        </p:nvSpPr>
        <p:spPr>
          <a:xfrm>
            <a:off x="5019326" y="4370739"/>
            <a:ext cx="85458" cy="543652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6C0EF51A-0732-976F-F250-B5049FEC5412}"/>
              </a:ext>
            </a:extLst>
          </p:cNvPr>
          <p:cNvSpPr/>
          <p:nvPr/>
        </p:nvSpPr>
        <p:spPr>
          <a:xfrm>
            <a:off x="4940220" y="4403949"/>
            <a:ext cx="85458" cy="4942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C86648DE-7DA7-A5C5-44D0-D1718243A9F0}"/>
              </a:ext>
            </a:extLst>
          </p:cNvPr>
          <p:cNvSpPr/>
          <p:nvPr/>
        </p:nvSpPr>
        <p:spPr>
          <a:xfrm>
            <a:off x="4861114" y="4470924"/>
            <a:ext cx="85458" cy="443467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4D191A2-FCB0-5261-C27A-99E63ACC0A02}"/>
              </a:ext>
            </a:extLst>
          </p:cNvPr>
          <p:cNvSpPr/>
          <p:nvPr/>
        </p:nvSpPr>
        <p:spPr>
          <a:xfrm flipH="1">
            <a:off x="4824037" y="4588352"/>
            <a:ext cx="85458" cy="292831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0EBE88D-9105-AA7D-672D-261AC6C4B246}"/>
              </a:ext>
            </a:extLst>
          </p:cNvPr>
          <p:cNvSpPr/>
          <p:nvPr/>
        </p:nvSpPr>
        <p:spPr>
          <a:xfrm flipH="1">
            <a:off x="4744930" y="4725059"/>
            <a:ext cx="85458" cy="15612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A39C399E-E9F7-E663-B458-C33DD45EC59A}"/>
              </a:ext>
            </a:extLst>
          </p:cNvPr>
          <p:cNvSpPr/>
          <p:nvPr/>
        </p:nvSpPr>
        <p:spPr>
          <a:xfrm>
            <a:off x="6303965" y="4356889"/>
            <a:ext cx="14010" cy="331445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0EE830A-66C9-80AD-9E4D-2990529167EE}"/>
              </a:ext>
            </a:extLst>
          </p:cNvPr>
          <p:cNvSpPr/>
          <p:nvPr/>
        </p:nvSpPr>
        <p:spPr>
          <a:xfrm>
            <a:off x="6371927" y="4396521"/>
            <a:ext cx="14010" cy="331445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54171876-679E-68FB-4F88-C112EE30DE3C}"/>
              </a:ext>
            </a:extLst>
          </p:cNvPr>
          <p:cNvSpPr/>
          <p:nvPr/>
        </p:nvSpPr>
        <p:spPr>
          <a:xfrm rot="21048153">
            <a:off x="6390623" y="4463918"/>
            <a:ext cx="85458" cy="291011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3EC62955-5DB5-CBE5-41FE-D1739A3B799D}"/>
              </a:ext>
            </a:extLst>
          </p:cNvPr>
          <p:cNvSpPr/>
          <p:nvPr/>
        </p:nvSpPr>
        <p:spPr>
          <a:xfrm>
            <a:off x="6243136" y="4303690"/>
            <a:ext cx="14010" cy="331445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DE4EAE3B-F886-3651-1F96-427EF93203B2}"/>
              </a:ext>
            </a:extLst>
          </p:cNvPr>
          <p:cNvSpPr/>
          <p:nvPr/>
        </p:nvSpPr>
        <p:spPr>
          <a:xfrm rot="1391798" flipH="1">
            <a:off x="6101313" y="4261276"/>
            <a:ext cx="94686" cy="341026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47AB180F-C402-6C50-82D8-AF5F79F4FEA0}"/>
              </a:ext>
            </a:extLst>
          </p:cNvPr>
          <p:cNvSpPr/>
          <p:nvPr/>
        </p:nvSpPr>
        <p:spPr>
          <a:xfrm rot="21048153">
            <a:off x="6438166" y="4546131"/>
            <a:ext cx="85458" cy="213929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75C17E0D-2E83-E141-480E-C4674BF31208}"/>
              </a:ext>
            </a:extLst>
          </p:cNvPr>
          <p:cNvSpPr/>
          <p:nvPr/>
        </p:nvSpPr>
        <p:spPr>
          <a:xfrm rot="21048153">
            <a:off x="6486858" y="4621244"/>
            <a:ext cx="85458" cy="151324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339B8824-79C2-3AAB-8665-80898E30C3BE}"/>
              </a:ext>
            </a:extLst>
          </p:cNvPr>
          <p:cNvSpPr/>
          <p:nvPr/>
        </p:nvSpPr>
        <p:spPr>
          <a:xfrm>
            <a:off x="6163183" y="4287573"/>
            <a:ext cx="85458" cy="327815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21171AF2-BDF4-ABE9-05ED-62D684DD418B}"/>
              </a:ext>
            </a:extLst>
          </p:cNvPr>
          <p:cNvSpPr/>
          <p:nvPr/>
        </p:nvSpPr>
        <p:spPr>
          <a:xfrm rot="1391798" flipH="1">
            <a:off x="6148009" y="4286947"/>
            <a:ext cx="94686" cy="341026"/>
          </a:xfrm>
          <a:custGeom>
            <a:avLst/>
            <a:gdLst>
              <a:gd name="connsiteX0" fmla="*/ 7495 w 7495"/>
              <a:gd name="connsiteY0" fmla="*/ 0 h 177320"/>
              <a:gd name="connsiteX1" fmla="*/ 3748 w 7495"/>
              <a:gd name="connsiteY1" fmla="*/ 131164 h 177320"/>
              <a:gd name="connsiteX2" fmla="*/ 0 w 7495"/>
              <a:gd name="connsiteY2" fmla="*/ 172387 h 17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95" h="177320">
                <a:moveTo>
                  <a:pt x="7495" y="0"/>
                </a:moveTo>
                <a:cubicBezTo>
                  <a:pt x="6246" y="43721"/>
                  <a:pt x="5690" y="87468"/>
                  <a:pt x="3748" y="131164"/>
                </a:cubicBezTo>
                <a:cubicBezTo>
                  <a:pt x="-124" y="218292"/>
                  <a:pt x="0" y="151267"/>
                  <a:pt x="0" y="172387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4FA555E-5D89-DF93-E11D-95A1F31EEB3B}"/>
              </a:ext>
            </a:extLst>
          </p:cNvPr>
          <p:cNvSpPr txBox="1"/>
          <p:nvPr/>
        </p:nvSpPr>
        <p:spPr>
          <a:xfrm>
            <a:off x="1767647" y="2974785"/>
            <a:ext cx="348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 Provider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576F7A1-3E34-707E-3F76-6F65F56C430F}"/>
              </a:ext>
            </a:extLst>
          </p:cNvPr>
          <p:cNvSpPr txBox="1"/>
          <p:nvPr/>
        </p:nvSpPr>
        <p:spPr>
          <a:xfrm>
            <a:off x="772977" y="443315"/>
            <a:ext cx="5091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the Impact?</a:t>
            </a:r>
            <a:endParaRPr kumimoji="0" lang="en-US" sz="4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Medium" panose="020B06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F7FCF2-79CB-FADE-90EC-BAE9123BF1E5}"/>
              </a:ext>
            </a:extLst>
          </p:cNvPr>
          <p:cNvSpPr txBox="1"/>
          <p:nvPr/>
        </p:nvSpPr>
        <p:spPr>
          <a:xfrm>
            <a:off x="6345996" y="1867751"/>
            <a:ext cx="2890535" cy="646331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Municipalities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0DDF171-E598-705E-E6AE-0681560748CC}"/>
              </a:ext>
            </a:extLst>
          </p:cNvPr>
          <p:cNvSpPr txBox="1"/>
          <p:nvPr/>
        </p:nvSpPr>
        <p:spPr>
          <a:xfrm>
            <a:off x="6778739" y="3283902"/>
            <a:ext cx="2629374" cy="646331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9-1-1 Center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D50F2CB-6D50-3C5F-FD85-1A1914707F9B}"/>
              </a:ext>
            </a:extLst>
          </p:cNvPr>
          <p:cNvSpPr txBox="1"/>
          <p:nvPr/>
        </p:nvSpPr>
        <p:spPr>
          <a:xfrm>
            <a:off x="5000621" y="5187457"/>
            <a:ext cx="1367682" cy="646331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D2A7344-8621-89F0-1C28-A34C2A7FFC71}"/>
              </a:ext>
            </a:extLst>
          </p:cNvPr>
          <p:cNvSpPr txBox="1"/>
          <p:nvPr/>
        </p:nvSpPr>
        <p:spPr>
          <a:xfrm>
            <a:off x="7889871" y="4227004"/>
            <a:ext cx="3134769" cy="523220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Telecommunicators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DBB55DE-9273-5838-A38F-7E6352AC46B7}"/>
              </a:ext>
            </a:extLst>
          </p:cNvPr>
          <p:cNvSpPr txBox="1"/>
          <p:nvPr/>
        </p:nvSpPr>
        <p:spPr>
          <a:xfrm>
            <a:off x="7238138" y="4969442"/>
            <a:ext cx="1807033" cy="523220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Regulators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D06402-9BE0-E3A0-6836-EE80376EE24E}"/>
              </a:ext>
            </a:extLst>
          </p:cNvPr>
          <p:cNvSpPr txBox="1"/>
          <p:nvPr/>
        </p:nvSpPr>
        <p:spPr>
          <a:xfrm>
            <a:off x="759124" y="4645200"/>
            <a:ext cx="274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Tension Mapping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TM</a:t>
            </a:r>
            <a:endParaRPr kumimoji="0" lang="en-US" sz="3600" b="1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Franklin Gothic Book" panose="020B0503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1" name="Slide Number Placeholder 13">
            <a:extLst>
              <a:ext uri="{FF2B5EF4-FFF2-40B4-BE49-F238E27FC236}">
                <a16:creationId xmlns:a16="http://schemas.microsoft.com/office/drawing/2014/main" id="{17BD2078-B038-F74A-767B-9D10F8DA8250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B3A5E29-6B2B-6CE6-5EF2-106A98972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894D60F1-08DD-B251-708F-39C42D0358B9}"/>
              </a:ext>
            </a:extLst>
          </p:cNvPr>
          <p:cNvSpPr txBox="1"/>
          <p:nvPr/>
        </p:nvSpPr>
        <p:spPr>
          <a:xfrm>
            <a:off x="759124" y="6406336"/>
            <a:ext cx="31454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Tension Mapping</a:t>
            </a:r>
            <a:r>
              <a:rPr lang="en-US" sz="1050" baseline="30000" dirty="0">
                <a:solidFill>
                  <a:schemeClr val="bg1">
                    <a:lumMod val="65000"/>
                  </a:schemeClr>
                </a:solidFill>
              </a:rPr>
              <a:t>TM</a:t>
            </a:r>
            <a:r>
              <a:rPr lang="en-US" sz="1050" dirty="0">
                <a:solidFill>
                  <a:schemeClr val="bg1">
                    <a:lumMod val="65000"/>
                  </a:schemeClr>
                </a:solidFill>
              </a:rPr>
              <a:t> is a trademark of Taraxa Labs LLC</a:t>
            </a:r>
          </a:p>
        </p:txBody>
      </p:sp>
    </p:spTree>
    <p:extLst>
      <p:ext uri="{BB962C8B-B14F-4D97-AF65-F5344CB8AC3E}">
        <p14:creationId xmlns:p14="http://schemas.microsoft.com/office/powerpoint/2010/main" val="145513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15E6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D52AB1-AB25-85BF-C205-118069397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3">
            <a:extLst>
              <a:ext uri="{FF2B5EF4-FFF2-40B4-BE49-F238E27FC236}">
                <a16:creationId xmlns:a16="http://schemas.microsoft.com/office/drawing/2014/main" id="{7E15E218-9739-EF96-567F-2A6000E0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1131" y="6492875"/>
            <a:ext cx="2743200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DB23149-6780-B0B6-B6DE-7F13956D1DC7}"/>
              </a:ext>
            </a:extLst>
          </p:cNvPr>
          <p:cNvSpPr>
            <a:spLocks noChangeAspect="1"/>
          </p:cNvSpPr>
          <p:nvPr/>
        </p:nvSpPr>
        <p:spPr>
          <a:xfrm>
            <a:off x="3504451" y="1992604"/>
            <a:ext cx="2905625" cy="2905619"/>
          </a:xfrm>
          <a:custGeom>
            <a:avLst/>
            <a:gdLst>
              <a:gd name="connsiteX0" fmla="*/ 0 w 2905625"/>
              <a:gd name="connsiteY0" fmla="*/ 1452810 h 2905619"/>
              <a:gd name="connsiteX1" fmla="*/ 1452813 w 2905625"/>
              <a:gd name="connsiteY1" fmla="*/ 0 h 2905619"/>
              <a:gd name="connsiteX2" fmla="*/ 2905626 w 2905625"/>
              <a:gd name="connsiteY2" fmla="*/ 1452810 h 2905619"/>
              <a:gd name="connsiteX3" fmla="*/ 1452813 w 2905625"/>
              <a:gd name="connsiteY3" fmla="*/ 2905620 h 2905619"/>
              <a:gd name="connsiteX4" fmla="*/ 0 w 2905625"/>
              <a:gd name="connsiteY4" fmla="*/ 1452810 h 290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5625" h="2905619" extrusionOk="0">
                <a:moveTo>
                  <a:pt x="0" y="1452810"/>
                </a:moveTo>
                <a:cubicBezTo>
                  <a:pt x="-46687" y="621647"/>
                  <a:pt x="521824" y="48274"/>
                  <a:pt x="1452813" y="0"/>
                </a:cubicBezTo>
                <a:cubicBezTo>
                  <a:pt x="2431393" y="37097"/>
                  <a:pt x="2844505" y="652388"/>
                  <a:pt x="2905626" y="1452810"/>
                </a:cubicBezTo>
                <a:cubicBezTo>
                  <a:pt x="2827594" y="2331378"/>
                  <a:pt x="2234724" y="3018682"/>
                  <a:pt x="1452813" y="2905620"/>
                </a:cubicBezTo>
                <a:cubicBezTo>
                  <a:pt x="622170" y="2890149"/>
                  <a:pt x="122595" y="2313752"/>
                  <a:pt x="0" y="1452810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E70BE39-7185-0858-BD26-0F28A4FB81E2}"/>
              </a:ext>
            </a:extLst>
          </p:cNvPr>
          <p:cNvSpPr>
            <a:spLocks noChangeAspect="1"/>
          </p:cNvSpPr>
          <p:nvPr/>
        </p:nvSpPr>
        <p:spPr>
          <a:xfrm>
            <a:off x="4688260" y="4154137"/>
            <a:ext cx="2051029" cy="2051026"/>
          </a:xfrm>
          <a:custGeom>
            <a:avLst/>
            <a:gdLst>
              <a:gd name="connsiteX0" fmla="*/ 0 w 2051029"/>
              <a:gd name="connsiteY0" fmla="*/ 1025513 h 2051026"/>
              <a:gd name="connsiteX1" fmla="*/ 1025515 w 2051029"/>
              <a:gd name="connsiteY1" fmla="*/ 0 h 2051026"/>
              <a:gd name="connsiteX2" fmla="*/ 2051030 w 2051029"/>
              <a:gd name="connsiteY2" fmla="*/ 1025513 h 2051026"/>
              <a:gd name="connsiteX3" fmla="*/ 1025515 w 2051029"/>
              <a:gd name="connsiteY3" fmla="*/ 2051026 h 2051026"/>
              <a:gd name="connsiteX4" fmla="*/ 0 w 2051029"/>
              <a:gd name="connsiteY4" fmla="*/ 1025513 h 205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1029" h="2051026" extrusionOk="0">
                <a:moveTo>
                  <a:pt x="0" y="1025513"/>
                </a:moveTo>
                <a:cubicBezTo>
                  <a:pt x="-96151" y="399830"/>
                  <a:pt x="408733" y="18918"/>
                  <a:pt x="1025515" y="0"/>
                </a:cubicBezTo>
                <a:cubicBezTo>
                  <a:pt x="1643263" y="10815"/>
                  <a:pt x="1968004" y="461778"/>
                  <a:pt x="2051030" y="1025513"/>
                </a:cubicBezTo>
                <a:cubicBezTo>
                  <a:pt x="1956896" y="1683815"/>
                  <a:pt x="1569813" y="2173056"/>
                  <a:pt x="1025515" y="2051026"/>
                </a:cubicBezTo>
                <a:cubicBezTo>
                  <a:pt x="428063" y="2034023"/>
                  <a:pt x="95459" y="1637499"/>
                  <a:pt x="0" y="1025513"/>
                </a:cubicBezTo>
                <a:close/>
              </a:path>
            </a:pathLst>
          </a:custGeom>
          <a:noFill/>
          <a:ln w="28575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B69FCCDF-CB11-4CF8-14BF-4BB2908C8337}"/>
              </a:ext>
            </a:extLst>
          </p:cNvPr>
          <p:cNvSpPr/>
          <p:nvPr/>
        </p:nvSpPr>
        <p:spPr>
          <a:xfrm>
            <a:off x="5493965" y="417148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51E30E1-6929-83A2-704D-5200D0E7B230}"/>
              </a:ext>
            </a:extLst>
          </p:cNvPr>
          <p:cNvSpPr/>
          <p:nvPr/>
        </p:nvSpPr>
        <p:spPr>
          <a:xfrm>
            <a:off x="5549545" y="4165889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D13B0A74-8920-D7D1-3189-421DB30B3DBD}"/>
              </a:ext>
            </a:extLst>
          </p:cNvPr>
          <p:cNvSpPr/>
          <p:nvPr/>
        </p:nvSpPr>
        <p:spPr>
          <a:xfrm>
            <a:off x="5592285" y="4154136"/>
            <a:ext cx="85458" cy="57092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40691299-A5B3-576F-8E81-6D9CF06EC25E}"/>
              </a:ext>
            </a:extLst>
          </p:cNvPr>
          <p:cNvSpPr/>
          <p:nvPr/>
        </p:nvSpPr>
        <p:spPr>
          <a:xfrm>
            <a:off x="5678451" y="4190914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9479571B-3CA4-48F9-F280-3ADD3EA788E2}"/>
              </a:ext>
            </a:extLst>
          </p:cNvPr>
          <p:cNvSpPr/>
          <p:nvPr/>
        </p:nvSpPr>
        <p:spPr>
          <a:xfrm>
            <a:off x="5742990" y="4162311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5AD9840E-63B4-4228-E373-E4C354E7522D}"/>
              </a:ext>
            </a:extLst>
          </p:cNvPr>
          <p:cNvSpPr/>
          <p:nvPr/>
        </p:nvSpPr>
        <p:spPr>
          <a:xfrm>
            <a:off x="5807530" y="4133709"/>
            <a:ext cx="85458" cy="483246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507D3327-BD38-3910-AF1F-E56D3CD4387E}"/>
              </a:ext>
            </a:extLst>
          </p:cNvPr>
          <p:cNvSpPr/>
          <p:nvPr/>
        </p:nvSpPr>
        <p:spPr>
          <a:xfrm>
            <a:off x="5872069" y="4204690"/>
            <a:ext cx="85458" cy="383663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99602C5F-E438-60E4-2705-809CCACDBF6A}"/>
              </a:ext>
            </a:extLst>
          </p:cNvPr>
          <p:cNvSpPr/>
          <p:nvPr/>
        </p:nvSpPr>
        <p:spPr>
          <a:xfrm>
            <a:off x="5414859" y="420469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3D5B4391-0165-0446-F210-66E8C2F0EE00}"/>
              </a:ext>
            </a:extLst>
          </p:cNvPr>
          <p:cNvSpPr/>
          <p:nvPr/>
        </p:nvSpPr>
        <p:spPr>
          <a:xfrm>
            <a:off x="5335753" y="423790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A3B17B8E-E5D5-4856-9218-162BAE6DF423}"/>
              </a:ext>
            </a:extLst>
          </p:cNvPr>
          <p:cNvSpPr/>
          <p:nvPr/>
        </p:nvSpPr>
        <p:spPr>
          <a:xfrm>
            <a:off x="5256647" y="4271110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49BD6CED-B0F6-8CB7-617C-3C1E358D84BF}"/>
              </a:ext>
            </a:extLst>
          </p:cNvPr>
          <p:cNvSpPr/>
          <p:nvPr/>
        </p:nvSpPr>
        <p:spPr>
          <a:xfrm>
            <a:off x="5177540" y="4304319"/>
            <a:ext cx="42031" cy="6100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9DCA53F4-718B-579F-18C6-96D1DAB72EFA}"/>
              </a:ext>
            </a:extLst>
          </p:cNvPr>
          <p:cNvSpPr/>
          <p:nvPr/>
        </p:nvSpPr>
        <p:spPr>
          <a:xfrm>
            <a:off x="5098432" y="4337529"/>
            <a:ext cx="85458" cy="576862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14CBDDD9-8A96-698D-F697-45F61F98252C}"/>
              </a:ext>
            </a:extLst>
          </p:cNvPr>
          <p:cNvSpPr/>
          <p:nvPr/>
        </p:nvSpPr>
        <p:spPr>
          <a:xfrm>
            <a:off x="5019326" y="4370739"/>
            <a:ext cx="85458" cy="543652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E92C579E-45C7-D148-1A7B-BE956C79417A}"/>
              </a:ext>
            </a:extLst>
          </p:cNvPr>
          <p:cNvSpPr/>
          <p:nvPr/>
        </p:nvSpPr>
        <p:spPr>
          <a:xfrm>
            <a:off x="4940220" y="4403949"/>
            <a:ext cx="85458" cy="49427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A7FE9612-73D1-43D6-216C-CA8029677DC7}"/>
              </a:ext>
            </a:extLst>
          </p:cNvPr>
          <p:cNvSpPr/>
          <p:nvPr/>
        </p:nvSpPr>
        <p:spPr>
          <a:xfrm>
            <a:off x="4861114" y="4470924"/>
            <a:ext cx="85458" cy="443467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5B5C88B-D03F-6BAC-728B-26B3DA91D67A}"/>
              </a:ext>
            </a:extLst>
          </p:cNvPr>
          <p:cNvSpPr/>
          <p:nvPr/>
        </p:nvSpPr>
        <p:spPr>
          <a:xfrm flipH="1">
            <a:off x="4824037" y="4588352"/>
            <a:ext cx="85458" cy="292831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A3B82F5-7EFE-433E-0680-E40C80E2BA20}"/>
              </a:ext>
            </a:extLst>
          </p:cNvPr>
          <p:cNvSpPr/>
          <p:nvPr/>
        </p:nvSpPr>
        <p:spPr>
          <a:xfrm flipH="1">
            <a:off x="4744930" y="4725059"/>
            <a:ext cx="85458" cy="156124"/>
          </a:xfrm>
          <a:custGeom>
            <a:avLst/>
            <a:gdLst>
              <a:gd name="connsiteX0" fmla="*/ 14991 w 22486"/>
              <a:gd name="connsiteY0" fmla="*/ 0 h 326384"/>
              <a:gd name="connsiteX1" fmla="*/ 18738 w 22486"/>
              <a:gd name="connsiteY1" fmla="*/ 127417 h 326384"/>
              <a:gd name="connsiteX2" fmla="*/ 22486 w 22486"/>
              <a:gd name="connsiteY2" fmla="*/ 187377 h 326384"/>
              <a:gd name="connsiteX3" fmla="*/ 18738 w 22486"/>
              <a:gd name="connsiteY3" fmla="*/ 258581 h 326384"/>
              <a:gd name="connsiteX4" fmla="*/ 11243 w 22486"/>
              <a:gd name="connsiteY4" fmla="*/ 314794 h 326384"/>
              <a:gd name="connsiteX5" fmla="*/ 7496 w 22486"/>
              <a:gd name="connsiteY5" fmla="*/ 326036 h 326384"/>
              <a:gd name="connsiteX6" fmla="*/ 0 w 22486"/>
              <a:gd name="connsiteY6" fmla="*/ 322289 h 32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86" h="326384">
                <a:moveTo>
                  <a:pt x="14991" y="0"/>
                </a:moveTo>
                <a:cubicBezTo>
                  <a:pt x="16240" y="42472"/>
                  <a:pt x="17040" y="84960"/>
                  <a:pt x="18738" y="127417"/>
                </a:cubicBezTo>
                <a:cubicBezTo>
                  <a:pt x="19538" y="147427"/>
                  <a:pt x="22486" y="167351"/>
                  <a:pt x="22486" y="187377"/>
                </a:cubicBezTo>
                <a:cubicBezTo>
                  <a:pt x="22486" y="211145"/>
                  <a:pt x="20431" y="234874"/>
                  <a:pt x="18738" y="258581"/>
                </a:cubicBezTo>
                <a:cubicBezTo>
                  <a:pt x="17883" y="270555"/>
                  <a:pt x="14345" y="300837"/>
                  <a:pt x="11243" y="314794"/>
                </a:cubicBezTo>
                <a:cubicBezTo>
                  <a:pt x="10386" y="318650"/>
                  <a:pt x="10783" y="323845"/>
                  <a:pt x="7496" y="326036"/>
                </a:cubicBezTo>
                <a:cubicBezTo>
                  <a:pt x="5172" y="327585"/>
                  <a:pt x="2499" y="323538"/>
                  <a:pt x="0" y="322289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D49FC87-C4CD-5BDB-D3DA-D49B0778742C}"/>
              </a:ext>
            </a:extLst>
          </p:cNvPr>
          <p:cNvSpPr txBox="1"/>
          <p:nvPr/>
        </p:nvSpPr>
        <p:spPr>
          <a:xfrm>
            <a:off x="1767647" y="2974785"/>
            <a:ext cx="348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Solution Provider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BAA28E-82D5-CEE6-8394-492887BAE603}"/>
              </a:ext>
            </a:extLst>
          </p:cNvPr>
          <p:cNvSpPr txBox="1"/>
          <p:nvPr/>
        </p:nvSpPr>
        <p:spPr>
          <a:xfrm>
            <a:off x="772977" y="443315"/>
            <a:ext cx="86654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 </a:t>
            </a:r>
            <a:r>
              <a:rPr lang="en-US" sz="4000" b="1" dirty="0">
                <a:solidFill>
                  <a:prstClr val="white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Medium" panose="020B06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eturns vs. the Mandate to Protect the Public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9435B61-AFD0-B12A-990F-F52A6C1059AE}"/>
              </a:ext>
            </a:extLst>
          </p:cNvPr>
          <p:cNvSpPr txBox="1"/>
          <p:nvPr/>
        </p:nvSpPr>
        <p:spPr>
          <a:xfrm>
            <a:off x="5000621" y="5187457"/>
            <a:ext cx="1367682" cy="646331"/>
          </a:xfrm>
          <a:prstGeom prst="rect">
            <a:avLst/>
          </a:prstGeom>
          <a:solidFill>
            <a:srgbClr val="115E6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</a:t>
            </a:r>
          </a:p>
        </p:txBody>
      </p:sp>
      <p:sp>
        <p:nvSpPr>
          <p:cNvPr id="72" name="Slide Number Placeholder 13">
            <a:extLst>
              <a:ext uri="{FF2B5EF4-FFF2-40B4-BE49-F238E27FC236}">
                <a16:creationId xmlns:a16="http://schemas.microsoft.com/office/drawing/2014/main" id="{58496CC0-8B16-29B6-7983-710F49A9CFE8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0D606D2-76CB-7DB8-447D-C00E33B65C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851FF238-F323-E273-B5F1-AD8579365031}"/>
              </a:ext>
            </a:extLst>
          </p:cNvPr>
          <p:cNvSpPr txBox="1"/>
          <p:nvPr/>
        </p:nvSpPr>
        <p:spPr>
          <a:xfrm>
            <a:off x="7192618" y="2014211"/>
            <a:ext cx="421782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Accelerated revenue growth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Margin expansion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Predictable revenues, scaling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Cash flow optimization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Exit readiness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Product investment horizons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KPI/dashboard-driven</a:t>
            </a:r>
          </a:p>
        </p:txBody>
      </p:sp>
      <p:sp>
        <p:nvSpPr>
          <p:cNvPr id="79" name="Left Brace 78">
            <a:extLst>
              <a:ext uri="{FF2B5EF4-FFF2-40B4-BE49-F238E27FC236}">
                <a16:creationId xmlns:a16="http://schemas.microsoft.com/office/drawing/2014/main" id="{C2D392C5-61B5-89FC-1D7F-F80CAD4D3CE7}"/>
              </a:ext>
            </a:extLst>
          </p:cNvPr>
          <p:cNvSpPr/>
          <p:nvPr/>
        </p:nvSpPr>
        <p:spPr>
          <a:xfrm>
            <a:off x="6571281" y="1743627"/>
            <a:ext cx="867905" cy="3108960"/>
          </a:xfrm>
          <a:custGeom>
            <a:avLst/>
            <a:gdLst>
              <a:gd name="connsiteX0" fmla="*/ 867905 w 867905"/>
              <a:gd name="connsiteY0" fmla="*/ 3108960 h 3108960"/>
              <a:gd name="connsiteX1" fmla="*/ 433952 w 867905"/>
              <a:gd name="connsiteY1" fmla="*/ 3005636 h 3108960"/>
              <a:gd name="connsiteX2" fmla="*/ 433953 w 867905"/>
              <a:gd name="connsiteY2" fmla="*/ 1657804 h 3108960"/>
              <a:gd name="connsiteX3" fmla="*/ 0 w 867905"/>
              <a:gd name="connsiteY3" fmla="*/ 1554480 h 3108960"/>
              <a:gd name="connsiteX4" fmla="*/ 433953 w 867905"/>
              <a:gd name="connsiteY4" fmla="*/ 1451156 h 3108960"/>
              <a:gd name="connsiteX5" fmla="*/ 433953 w 867905"/>
              <a:gd name="connsiteY5" fmla="*/ 1028835 h 3108960"/>
              <a:gd name="connsiteX6" fmla="*/ 433953 w 867905"/>
              <a:gd name="connsiteY6" fmla="*/ 552601 h 3108960"/>
              <a:gd name="connsiteX7" fmla="*/ 433953 w 867905"/>
              <a:gd name="connsiteY7" fmla="*/ 103324 h 3108960"/>
              <a:gd name="connsiteX8" fmla="*/ 867906 w 867905"/>
              <a:gd name="connsiteY8" fmla="*/ 0 h 3108960"/>
              <a:gd name="connsiteX9" fmla="*/ 867905 w 867905"/>
              <a:gd name="connsiteY9" fmla="*/ 3108960 h 3108960"/>
              <a:gd name="connsiteX0" fmla="*/ 867905 w 867905"/>
              <a:gd name="connsiteY0" fmla="*/ 3108960 h 3108960"/>
              <a:gd name="connsiteX1" fmla="*/ 433952 w 867905"/>
              <a:gd name="connsiteY1" fmla="*/ 3005636 h 3108960"/>
              <a:gd name="connsiteX2" fmla="*/ 433953 w 867905"/>
              <a:gd name="connsiteY2" fmla="*/ 1657804 h 3108960"/>
              <a:gd name="connsiteX3" fmla="*/ 0 w 867905"/>
              <a:gd name="connsiteY3" fmla="*/ 1554480 h 3108960"/>
              <a:gd name="connsiteX4" fmla="*/ 433953 w 867905"/>
              <a:gd name="connsiteY4" fmla="*/ 1451156 h 3108960"/>
              <a:gd name="connsiteX5" fmla="*/ 433953 w 867905"/>
              <a:gd name="connsiteY5" fmla="*/ 1001879 h 3108960"/>
              <a:gd name="connsiteX6" fmla="*/ 433953 w 867905"/>
              <a:gd name="connsiteY6" fmla="*/ 579558 h 3108960"/>
              <a:gd name="connsiteX7" fmla="*/ 433953 w 867905"/>
              <a:gd name="connsiteY7" fmla="*/ 103324 h 3108960"/>
              <a:gd name="connsiteX8" fmla="*/ 867906 w 867905"/>
              <a:gd name="connsiteY8" fmla="*/ 0 h 3108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67905" h="3108960" stroke="0" extrusionOk="0">
                <a:moveTo>
                  <a:pt x="867905" y="3108960"/>
                </a:moveTo>
                <a:cubicBezTo>
                  <a:pt x="621218" y="3104629"/>
                  <a:pt x="427271" y="3065208"/>
                  <a:pt x="433952" y="3005636"/>
                </a:cubicBezTo>
                <a:cubicBezTo>
                  <a:pt x="510705" y="2572517"/>
                  <a:pt x="353170" y="2109650"/>
                  <a:pt x="433953" y="1657804"/>
                </a:cubicBezTo>
                <a:cubicBezTo>
                  <a:pt x="417272" y="1617030"/>
                  <a:pt x="235312" y="1578547"/>
                  <a:pt x="0" y="1554480"/>
                </a:cubicBezTo>
                <a:cubicBezTo>
                  <a:pt x="224966" y="1546438"/>
                  <a:pt x="439401" y="1510823"/>
                  <a:pt x="433953" y="1451156"/>
                </a:cubicBezTo>
                <a:cubicBezTo>
                  <a:pt x="395651" y="1311356"/>
                  <a:pt x="459574" y="1152618"/>
                  <a:pt x="433953" y="1028835"/>
                </a:cubicBezTo>
                <a:cubicBezTo>
                  <a:pt x="408332" y="905052"/>
                  <a:pt x="443821" y="670631"/>
                  <a:pt x="433953" y="552601"/>
                </a:cubicBezTo>
                <a:cubicBezTo>
                  <a:pt x="424085" y="434571"/>
                  <a:pt x="453066" y="250143"/>
                  <a:pt x="433953" y="103324"/>
                </a:cubicBezTo>
                <a:cubicBezTo>
                  <a:pt x="404776" y="94526"/>
                  <a:pt x="611751" y="-19125"/>
                  <a:pt x="867906" y="0"/>
                </a:cubicBezTo>
                <a:cubicBezTo>
                  <a:pt x="902651" y="1276764"/>
                  <a:pt x="568881" y="2055537"/>
                  <a:pt x="867905" y="3108960"/>
                </a:cubicBezTo>
                <a:close/>
              </a:path>
              <a:path w="867905" h="3108960" fill="none" extrusionOk="0">
                <a:moveTo>
                  <a:pt x="867905" y="3108960"/>
                </a:moveTo>
                <a:cubicBezTo>
                  <a:pt x="633529" y="3105822"/>
                  <a:pt x="431912" y="3065938"/>
                  <a:pt x="433952" y="3005636"/>
                </a:cubicBezTo>
                <a:cubicBezTo>
                  <a:pt x="376897" y="2559401"/>
                  <a:pt x="489389" y="2216844"/>
                  <a:pt x="433953" y="1657804"/>
                </a:cubicBezTo>
                <a:cubicBezTo>
                  <a:pt x="384361" y="1626892"/>
                  <a:pt x="241896" y="1541727"/>
                  <a:pt x="0" y="1554480"/>
                </a:cubicBezTo>
                <a:cubicBezTo>
                  <a:pt x="237388" y="1554351"/>
                  <a:pt x="438057" y="1511753"/>
                  <a:pt x="433953" y="1451156"/>
                </a:cubicBezTo>
                <a:cubicBezTo>
                  <a:pt x="423926" y="1232252"/>
                  <a:pt x="474228" y="1139576"/>
                  <a:pt x="433953" y="1001879"/>
                </a:cubicBezTo>
                <a:cubicBezTo>
                  <a:pt x="393678" y="864182"/>
                  <a:pt x="435486" y="726558"/>
                  <a:pt x="433953" y="579558"/>
                </a:cubicBezTo>
                <a:cubicBezTo>
                  <a:pt x="432420" y="432558"/>
                  <a:pt x="480617" y="238112"/>
                  <a:pt x="433953" y="103324"/>
                </a:cubicBezTo>
                <a:cubicBezTo>
                  <a:pt x="474415" y="37385"/>
                  <a:pt x="665502" y="30699"/>
                  <a:pt x="867906" y="0"/>
                </a:cubicBezTo>
              </a:path>
              <a:path w="867905" h="3108960" fill="none" stroke="0" extrusionOk="0">
                <a:moveTo>
                  <a:pt x="867905" y="3108960"/>
                </a:moveTo>
                <a:cubicBezTo>
                  <a:pt x="630755" y="3102061"/>
                  <a:pt x="434921" y="3065711"/>
                  <a:pt x="433952" y="3005636"/>
                </a:cubicBezTo>
                <a:cubicBezTo>
                  <a:pt x="524850" y="2466537"/>
                  <a:pt x="447085" y="2098613"/>
                  <a:pt x="433953" y="1657804"/>
                </a:cubicBezTo>
                <a:cubicBezTo>
                  <a:pt x="405610" y="1593488"/>
                  <a:pt x="246479" y="1546023"/>
                  <a:pt x="0" y="1554480"/>
                </a:cubicBezTo>
                <a:cubicBezTo>
                  <a:pt x="230895" y="1551089"/>
                  <a:pt x="432436" y="1504438"/>
                  <a:pt x="433953" y="1451156"/>
                </a:cubicBezTo>
                <a:cubicBezTo>
                  <a:pt x="418906" y="1306481"/>
                  <a:pt x="466205" y="1183854"/>
                  <a:pt x="433953" y="1001879"/>
                </a:cubicBezTo>
                <a:cubicBezTo>
                  <a:pt x="401701" y="819904"/>
                  <a:pt x="437586" y="711386"/>
                  <a:pt x="433953" y="566080"/>
                </a:cubicBezTo>
                <a:cubicBezTo>
                  <a:pt x="430320" y="420774"/>
                  <a:pt x="475330" y="255361"/>
                  <a:pt x="433953" y="103324"/>
                </a:cubicBezTo>
                <a:cubicBezTo>
                  <a:pt x="453850" y="61045"/>
                  <a:pt x="627053" y="28226"/>
                  <a:pt x="867906" y="0"/>
                </a:cubicBezTo>
              </a:path>
            </a:pathLst>
          </a:custGeom>
          <a:ln w="38100">
            <a:solidFill>
              <a:srgbClr val="FFFF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leftBrace">
                    <a:avLst>
                      <a:gd name="adj1" fmla="val 11905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489FE21-FCEF-1632-095D-0543F241059D}"/>
              </a:ext>
            </a:extLst>
          </p:cNvPr>
          <p:cNvSpPr txBox="1"/>
          <p:nvPr/>
        </p:nvSpPr>
        <p:spPr>
          <a:xfrm>
            <a:off x="515015" y="5180242"/>
            <a:ext cx="432942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To provide every person with fast, reliable, and equitable access to emergency services…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301E3BC-473F-AC13-DF11-2612ED96D477}"/>
              </a:ext>
            </a:extLst>
          </p:cNvPr>
          <p:cNvSpPr txBox="1"/>
          <p:nvPr/>
        </p:nvSpPr>
        <p:spPr>
          <a:xfrm>
            <a:off x="7027352" y="5180242"/>
            <a:ext cx="49943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…Ensuring responders get accurate information to protect life, health, and property.</a:t>
            </a:r>
          </a:p>
        </p:txBody>
      </p:sp>
    </p:spTree>
    <p:extLst>
      <p:ext uri="{BB962C8B-B14F-4D97-AF65-F5344CB8AC3E}">
        <p14:creationId xmlns:p14="http://schemas.microsoft.com/office/powerpoint/2010/main" val="1570666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0FA4E-19DB-A708-AEE1-468F835B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lant science in Avatar">
            <a:extLst>
              <a:ext uri="{FF2B5EF4-FFF2-40B4-BE49-F238E27FC236}">
                <a16:creationId xmlns:a16="http://schemas.microsoft.com/office/drawing/2014/main" id="{24961432-9FD2-BE09-BFD9-8826A302E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56D724C-CD93-8925-F8B6-D7360603AF56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71344DE-C86B-C1A0-6FA4-04DD14647494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776EC19-CD34-7847-F155-0D63A35F87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999B358B-AFF9-7C15-F809-FC01D52C09B5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2A765C-9A9D-23DD-B50D-DC9D3EA6C6B4}"/>
              </a:ext>
            </a:extLst>
          </p:cNvPr>
          <p:cNvSpPr txBox="1"/>
          <p:nvPr/>
        </p:nvSpPr>
        <p:spPr>
          <a:xfrm>
            <a:off x="838200" y="547592"/>
            <a:ext cx="10401300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Rethinking Ecosystems: Standards as the Roots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9E71B1C2-4578-8564-DF15-CE7FBD22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179019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DC58D72-021D-ACC8-2312-8A4EEAEEB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93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1B528-18F7-11E3-C2EE-0CE2F8E34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7897D76-A9E2-C305-48B8-687096413CC7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6DFA30-B93A-8B9A-1C6E-23B34A4FF593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C176F83-1951-7165-B7BA-B58B75A029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07D05B60-0DBE-49D0-6034-05CF18AB3B00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F8C5AF1-1FE9-EA48-A2D5-510CE5042674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Discussion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00F2FB7-2DE4-CF8A-C68A-DE71540C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3DA780-D874-8DBE-250C-3F13143B5195}"/>
              </a:ext>
            </a:extLst>
          </p:cNvPr>
          <p:cNvSpPr txBox="1"/>
          <p:nvPr/>
        </p:nvSpPr>
        <p:spPr>
          <a:xfrm>
            <a:off x="125410" y="3752924"/>
            <a:ext cx="20627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NG911 Aspirations</a:t>
            </a:r>
          </a:p>
        </p:txBody>
      </p:sp>
      <p:pic>
        <p:nvPicPr>
          <p:cNvPr id="36" name="Graphic 35" descr="Bubbles with solid fill">
            <a:extLst>
              <a:ext uri="{FF2B5EF4-FFF2-40B4-BE49-F238E27FC236}">
                <a16:creationId xmlns:a16="http://schemas.microsoft.com/office/drawing/2014/main" id="{07946A43-C148-315B-A420-BA077B721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8590" y="2251255"/>
            <a:ext cx="1280160" cy="1280160"/>
          </a:xfrm>
          <a:prstGeom prst="rect">
            <a:avLst/>
          </a:prstGeom>
        </p:spPr>
      </p:pic>
      <p:pic>
        <p:nvPicPr>
          <p:cNvPr id="40" name="Graphic 39" descr="Circles with lines with solid fill">
            <a:extLst>
              <a:ext uri="{FF2B5EF4-FFF2-40B4-BE49-F238E27FC236}">
                <a16:creationId xmlns:a16="http://schemas.microsoft.com/office/drawing/2014/main" id="{14097093-9158-1FD3-3533-B714D10AD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711" y="2228030"/>
            <a:ext cx="1280160" cy="1280160"/>
          </a:xfrm>
          <a:prstGeom prst="rect">
            <a:avLst/>
          </a:prstGeom>
        </p:spPr>
      </p:pic>
      <p:pic>
        <p:nvPicPr>
          <p:cNvPr id="42" name="Graphic 41" descr="Confused face outline with solid fill">
            <a:extLst>
              <a:ext uri="{FF2B5EF4-FFF2-40B4-BE49-F238E27FC236}">
                <a16:creationId xmlns:a16="http://schemas.microsoft.com/office/drawing/2014/main" id="{C3E26119-77A0-4DDC-2F02-15D4D67593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53177" y="2249296"/>
            <a:ext cx="1280160" cy="1280160"/>
          </a:xfrm>
          <a:prstGeom prst="rect">
            <a:avLst/>
          </a:prstGeom>
        </p:spPr>
      </p:pic>
      <p:pic>
        <p:nvPicPr>
          <p:cNvPr id="48" name="Graphic 47" descr="Construction Barricade with solid fill">
            <a:extLst>
              <a:ext uri="{FF2B5EF4-FFF2-40B4-BE49-F238E27FC236}">
                <a16:creationId xmlns:a16="http://schemas.microsoft.com/office/drawing/2014/main" id="{5EC719CC-39E6-36C9-8700-DD7687BCEB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51297" y="2249296"/>
            <a:ext cx="1280160" cy="1280160"/>
          </a:xfrm>
          <a:prstGeom prst="rect">
            <a:avLst/>
          </a:prstGeom>
        </p:spPr>
      </p:pic>
      <p:pic>
        <p:nvPicPr>
          <p:cNvPr id="62" name="Graphic 61" descr="Internet Of Things with solid fill">
            <a:extLst>
              <a:ext uri="{FF2B5EF4-FFF2-40B4-BE49-F238E27FC236}">
                <a16:creationId xmlns:a16="http://schemas.microsoft.com/office/drawing/2014/main" id="{56140B7E-F52B-DF2F-E9AC-F889EDF557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84004" y="2228030"/>
            <a:ext cx="1280160" cy="1280160"/>
          </a:xfrm>
          <a:prstGeom prst="rect">
            <a:avLst/>
          </a:prstGeom>
        </p:spPr>
      </p:pic>
      <p:pic>
        <p:nvPicPr>
          <p:cNvPr id="64" name="Graphic 63" descr="Mercury outline">
            <a:extLst>
              <a:ext uri="{FF2B5EF4-FFF2-40B4-BE49-F238E27FC236}">
                <a16:creationId xmlns:a16="http://schemas.microsoft.com/office/drawing/2014/main" id="{26D2DDED-0F0A-DA48-7E17-EF1E878827D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85883" y="2171062"/>
            <a:ext cx="1280160" cy="1280160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1FCEE9A5-4038-7461-1211-86965E31D3DB}"/>
              </a:ext>
            </a:extLst>
          </p:cNvPr>
          <p:cNvSpPr txBox="1"/>
          <p:nvPr/>
        </p:nvSpPr>
        <p:spPr>
          <a:xfrm>
            <a:off x="2092703" y="3752924"/>
            <a:ext cx="2062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The Standards Fallacy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F820240-623F-23D1-177F-82AC478B9AB7}"/>
              </a:ext>
            </a:extLst>
          </p:cNvPr>
          <p:cNvSpPr txBox="1"/>
          <p:nvPr/>
        </p:nvSpPr>
        <p:spPr>
          <a:xfrm>
            <a:off x="6142570" y="3752924"/>
            <a:ext cx="1967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The</a:t>
            </a:r>
          </a:p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Ecosystem </a:t>
            </a:r>
          </a:p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Illusion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F373ADC-E486-FBBE-9481-4B0D83DEAED7}"/>
              </a:ext>
            </a:extLst>
          </p:cNvPr>
          <p:cNvSpPr txBox="1"/>
          <p:nvPr/>
        </p:nvSpPr>
        <p:spPr>
          <a:xfrm>
            <a:off x="4074277" y="3752924"/>
            <a:ext cx="2062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Tech </a:t>
            </a:r>
          </a:p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Known Unknowns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3D6A1E5-939B-A35D-A216-A71186DAEBA3}"/>
              </a:ext>
            </a:extLst>
          </p:cNvPr>
          <p:cNvSpPr txBox="1"/>
          <p:nvPr/>
        </p:nvSpPr>
        <p:spPr>
          <a:xfrm>
            <a:off x="9942062" y="3752924"/>
            <a:ext cx="20627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De-risking</a:t>
            </a:r>
          </a:p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Trans-formation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E48BFCF-4476-6531-AEF3-53E05867DD5A}"/>
              </a:ext>
            </a:extLst>
          </p:cNvPr>
          <p:cNvSpPr txBox="1"/>
          <p:nvPr/>
        </p:nvSpPr>
        <p:spPr>
          <a:xfrm>
            <a:off x="8109864" y="3752924"/>
            <a:ext cx="18321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Inorganic</a:t>
            </a:r>
          </a:p>
          <a:p>
            <a:pPr algn="ctr"/>
            <a:r>
              <a:rPr lang="en-US" sz="2800" b="1" dirty="0">
                <a:solidFill>
                  <a:srgbClr val="115E67"/>
                </a:solidFill>
                <a:latin typeface="Franklin Gothic Book" panose="020B0503020102020204" pitchFamily="34" charset="0"/>
              </a:rPr>
              <a:t>Growth Tensions</a:t>
            </a:r>
          </a:p>
        </p:txBody>
      </p:sp>
    </p:spTree>
    <p:extLst>
      <p:ext uri="{BB962C8B-B14F-4D97-AF65-F5344CB8AC3E}">
        <p14:creationId xmlns:p14="http://schemas.microsoft.com/office/powerpoint/2010/main" val="14512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BB8F7-D605-6FAF-769A-5603CA4591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43F61B6-7B47-BC96-8A7E-216F5414C6BC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CFF7F3-5CAA-F6EF-4A03-B8BEBDF2B015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DC89566-35B1-3FBE-0BBF-1F972E34B2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6DB63860-7A4F-2788-D0ED-5198A0011356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3D721-11D4-4B53-AB01-492801E08967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Expectations vs. Reality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7C1F8B0C-C326-29DA-B3D9-02A8EEEC0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pic>
        <p:nvPicPr>
          <p:cNvPr id="1026" name="Picture 2" descr="Friends' episodes to show in theaters for show's 25th anniversary">
            <a:extLst>
              <a:ext uri="{FF2B5EF4-FFF2-40B4-BE49-F238E27FC236}">
                <a16:creationId xmlns:a16="http://schemas.microsoft.com/office/drawing/2014/main" id="{32C42D7A-788A-01D9-02DA-911175E5C3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b="8116"/>
          <a:stretch>
            <a:fillRect/>
          </a:stretch>
        </p:blipFill>
        <p:spPr bwMode="auto">
          <a:xfrm>
            <a:off x="282652" y="2113204"/>
            <a:ext cx="5486400" cy="3190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m&gt;Real Housewives of Beverly Hills&lt;/em&gt;: Beach Blanket K.O.">
            <a:extLst>
              <a:ext uri="{FF2B5EF4-FFF2-40B4-BE49-F238E27FC236}">
                <a16:creationId xmlns:a16="http://schemas.microsoft.com/office/drawing/2014/main" id="{6226EA18-6380-7C35-4C70-298CB1D8F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63" y="2102957"/>
            <a:ext cx="5689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665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451F7-0758-121A-7CEE-50C4BDA22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383088A-C910-DA04-875C-05A2ACA54C54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F8DF6A9-3B93-C6FE-D22A-E51F7F557B05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6B2501-2D6C-9DE7-07C1-998AE1C1D1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5BCB1604-C4EC-5058-83DD-232FE624EE76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1E82AF-299D-743A-FC0F-0562CA668996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Transformation is Hard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5B835D57-80C3-767B-C2EB-B9B92630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pic>
        <p:nvPicPr>
          <p:cNvPr id="2060" name="Picture 12" descr="Range Boost Coming With Tesla Model ...">
            <a:extLst>
              <a:ext uri="{FF2B5EF4-FFF2-40B4-BE49-F238E27FC236}">
                <a16:creationId xmlns:a16="http://schemas.microsoft.com/office/drawing/2014/main" id="{A5DD101B-B1DD-85DF-9793-CC2F03B71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6701" y="1553058"/>
            <a:ext cx="5892882" cy="44367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Internal combustion engine keeps ...">
            <a:extLst>
              <a:ext uri="{FF2B5EF4-FFF2-40B4-BE49-F238E27FC236}">
                <a16:creationId xmlns:a16="http://schemas.microsoft.com/office/drawing/2014/main" id="{4FE456A6-7FDF-873E-6BDA-DA11130614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67" r="14404"/>
          <a:stretch>
            <a:fillRect/>
          </a:stretch>
        </p:blipFill>
        <p:spPr bwMode="auto">
          <a:xfrm>
            <a:off x="1032802" y="1925125"/>
            <a:ext cx="4295553" cy="36594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661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human brain with many wires coming out of it&#10;&#10;Description automatically generated">
            <a:extLst>
              <a:ext uri="{FF2B5EF4-FFF2-40B4-BE49-F238E27FC236}">
                <a16:creationId xmlns:a16="http://schemas.microsoft.com/office/drawing/2014/main" id="{5D1E74C7-F3C0-4F66-C163-CFC39700B60B}"/>
              </a:ext>
            </a:extLst>
          </p:cNvPr>
          <p:cNvPicPr>
            <a:picLocks/>
          </p:cNvPicPr>
          <p:nvPr/>
        </p:nvPicPr>
        <p:blipFill>
          <a:blip r:embed="rId3"/>
          <a:srcRect t="17541" b="26219"/>
          <a:stretch/>
        </p:blipFill>
        <p:spPr>
          <a:xfrm flipH="1">
            <a:off x="-1" y="1"/>
            <a:ext cx="12207240" cy="621792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D954A15C-6434-4514-89C5-4D92576FC8BA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D21F82B-0220-4875-AB78-A81E5806C091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Good News… AI Will Fix Everything!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C92A8585-50B1-4506-9D2A-EDA0E2D7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229915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A6374-D896-59B4-E500-30AAD9B9CB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D6E24D0D-BCB7-59FB-68FA-2E2F563BD849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7E4EB-3CF3-A36D-BB36-80FB1FD1383A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0409E35-CE8E-BB6B-42F4-47C67E4169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5E5304E7-9500-937C-03C9-23594365D150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F9134C-E6F4-9FC7-F367-B6C462D4E8EE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We’re Not All on the Same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8B0A2-3ED5-B3E4-4956-6E7FFADF3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8684"/>
            <a:ext cx="5778500" cy="407669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ranklin Gothic Book" panose="020B0503020102020204" pitchFamily="34" charset="0"/>
              </a:rPr>
              <a:t>Technology: not all at the same starting point, architectures 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Funding fits and starts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 Business case and ROI often unclear</a:t>
            </a:r>
          </a:p>
          <a:p>
            <a:r>
              <a:rPr lang="en-US" sz="2800" dirty="0">
                <a:latin typeface="Franklin Gothic Book" panose="020B0503020102020204" pitchFamily="34" charset="0"/>
              </a:rPr>
              <a:t>What applications are we designing for?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Edge/IoT?</a:t>
            </a:r>
          </a:p>
          <a:p>
            <a:pPr lvl="1"/>
            <a:r>
              <a:rPr lang="en-US" sz="2400" dirty="0">
                <a:latin typeface="Franklin Gothic Book" panose="020B0503020102020204" pitchFamily="34" charset="0"/>
              </a:rPr>
              <a:t>Victim-initiated and/or </a:t>
            </a:r>
            <a:r>
              <a:rPr lang="en-US" sz="2400" i="1" dirty="0">
                <a:latin typeface="Franklin Gothic Book" panose="020B0503020102020204" pitchFamily="34" charset="0"/>
              </a:rPr>
              <a:t>proactive intervention 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F2EB5F07-7980-ACBC-2346-E39BCF90C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pic>
        <p:nvPicPr>
          <p:cNvPr id="9" name="Picture 8" descr="A miniature figure on a compass&#10;&#10;AI-generated content may be incorrect.">
            <a:extLst>
              <a:ext uri="{FF2B5EF4-FFF2-40B4-BE49-F238E27FC236}">
                <a16:creationId xmlns:a16="http://schemas.microsoft.com/office/drawing/2014/main" id="{2753B4E8-D746-31E0-7EFA-6689B7F0E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2188" t="6984" r="14255" b="6384"/>
          <a:stretch>
            <a:fillRect/>
          </a:stretch>
        </p:blipFill>
        <p:spPr>
          <a:xfrm>
            <a:off x="6823991" y="1818024"/>
            <a:ext cx="4783015" cy="36857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FEFBE7-364C-E503-379B-0D256D8BC1DA}"/>
              </a:ext>
            </a:extLst>
          </p:cNvPr>
          <p:cNvSpPr txBox="1"/>
          <p:nvPr/>
        </p:nvSpPr>
        <p:spPr>
          <a:xfrm>
            <a:off x="7864279" y="5503760"/>
            <a:ext cx="37490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75000"/>
                  </a:schemeClr>
                </a:solidFill>
              </a:rPr>
              <a:t>This Photo by Unknown Author is licensed under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2011768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DD1B2-AD50-08EB-91D6-6DBDA6AEB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500E04B-1F96-BF7F-FB0C-ABEC186445CE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BD5D83-592A-54CC-9F88-C45289E13952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424E12D-5CEE-F13B-0E30-33196CA1AB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CE904B4A-3ADC-715D-A1F4-84D270CAC88F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0DE60-3557-FF84-E0A6-91CC0CC5A4D4}"/>
              </a:ext>
            </a:extLst>
          </p:cNvPr>
          <p:cNvSpPr txBox="1"/>
          <p:nvPr/>
        </p:nvSpPr>
        <p:spPr>
          <a:xfrm>
            <a:off x="838200" y="547592"/>
            <a:ext cx="906582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Ecosystems: Not a Panacea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A5682A3B-07A8-615D-4CA0-FE4D6E95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8750260-B549-BBAE-15D2-19A16B6E9504}"/>
              </a:ext>
            </a:extLst>
          </p:cNvPr>
          <p:cNvSpPr txBox="1">
            <a:spLocks/>
          </p:cNvSpPr>
          <p:nvPr/>
        </p:nvSpPr>
        <p:spPr>
          <a:xfrm>
            <a:off x="838200" y="1728684"/>
            <a:ext cx="4624449" cy="40766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ranklin Gothic Book" panose="020B0503020102020204" pitchFamily="34" charset="0"/>
              </a:rPr>
              <a:t>If everyone owns it, no one owns it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Demarcation?</a:t>
            </a:r>
          </a:p>
          <a:p>
            <a:pPr lvl="1"/>
            <a:r>
              <a:rPr lang="en-US" dirty="0">
                <a:latin typeface="Franklin Gothic Book" panose="020B0503020102020204" pitchFamily="34" charset="0"/>
              </a:rPr>
              <a:t>Handoffs?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i3 Capable ≠ Interoperable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End-to-end starts at the beginning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Listen to your IT team…they knew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D27CD06-754C-D002-3769-428B0FC6B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750" y="1578622"/>
            <a:ext cx="6016751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2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8EC24-12A6-29F8-595A-321D3FA64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7B37359B-B9F0-E64F-0A61-0AC7350A21EF}"/>
              </a:ext>
            </a:extLst>
          </p:cNvPr>
          <p:cNvSpPr/>
          <p:nvPr/>
        </p:nvSpPr>
        <p:spPr>
          <a:xfrm>
            <a:off x="0" y="365760"/>
            <a:ext cx="12192000" cy="1016000"/>
          </a:xfrm>
          <a:prstGeom prst="rect">
            <a:avLst/>
          </a:prstGeom>
          <a:solidFill>
            <a:srgbClr val="4F86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AA68C4-42C4-63E0-79C7-5D3D2DB53E0D}"/>
              </a:ext>
            </a:extLst>
          </p:cNvPr>
          <p:cNvSpPr/>
          <p:nvPr/>
        </p:nvSpPr>
        <p:spPr>
          <a:xfrm>
            <a:off x="0" y="6161083"/>
            <a:ext cx="12192000" cy="69152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281E51A-472A-8B57-89FE-46FAFD95EC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7006" y="6259375"/>
            <a:ext cx="503714" cy="491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B74255F4-53D9-9CFD-A63B-AED107DDF6E4}"/>
              </a:ext>
            </a:extLst>
          </p:cNvPr>
          <p:cNvSpPr txBox="1">
            <a:spLocks/>
          </p:cNvSpPr>
          <p:nvPr/>
        </p:nvSpPr>
        <p:spPr>
          <a:xfrm>
            <a:off x="8884126" y="6384551"/>
            <a:ext cx="2743200" cy="38915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©2025 Taraxa Labs LLC </a:t>
            </a:r>
          </a:p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</a:rPr>
              <a:t>All rights reserved.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F7F61E-437D-E89D-9726-919A22BCA9DC}"/>
              </a:ext>
            </a:extLst>
          </p:cNvPr>
          <p:cNvSpPr txBox="1"/>
          <p:nvPr/>
        </p:nvSpPr>
        <p:spPr>
          <a:xfrm>
            <a:off x="838200" y="547592"/>
            <a:ext cx="8726311" cy="707886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Franklin Gothic Demi Cond" charset="0"/>
                <a:ea typeface="Franklin Gothic Demi Cond" charset="0"/>
                <a:cs typeface="Franklin Gothic Demi Cond" charset="0"/>
              </a:rPr>
              <a:t>Look Behind the Curtain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BFA98401-FE4D-9212-BEBF-03364CE2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38393" y="6463452"/>
            <a:ext cx="2743200" cy="389154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- </a:t>
            </a:r>
            <a:fld id="{7C7E3613-3E7D-421A-9200-79787864B3A8}" type="slidenum">
              <a:rPr kumimoji="0" lang="en-US" sz="120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US" sz="12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charset="0"/>
                <a:ea typeface="Franklin Gothic Book" charset="0"/>
                <a:cs typeface="Franklin Gothic Book" charset="0"/>
              </a:rPr>
              <a:t> -</a:t>
            </a:r>
          </a:p>
        </p:txBody>
      </p:sp>
      <p:pic>
        <p:nvPicPr>
          <p:cNvPr id="2" name="Picture 6" descr="Network Center Network center nucleus as a vast diverse group of ropes tied and connected to a centralized circle as a technology and global internet metaphor for being linked together. Origins Stock Photo">
            <a:extLst>
              <a:ext uri="{FF2B5EF4-FFF2-40B4-BE49-F238E27FC236}">
                <a16:creationId xmlns:a16="http://schemas.microsoft.com/office/drawing/2014/main" id="{0B9983E8-A238-4ED3-EE82-3B90BC22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5" t="35135" r="38814" b="36294"/>
          <a:stretch>
            <a:fillRect/>
          </a:stretch>
        </p:blipFill>
        <p:spPr bwMode="auto">
          <a:xfrm>
            <a:off x="3653397" y="1557847"/>
            <a:ext cx="4688388" cy="4297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FE5836-F489-2F27-8162-0B99C98FFD2E}"/>
              </a:ext>
            </a:extLst>
          </p:cNvPr>
          <p:cNvSpPr txBox="1"/>
          <p:nvPr/>
        </p:nvSpPr>
        <p:spPr>
          <a:xfrm>
            <a:off x="570016" y="2410691"/>
            <a:ext cx="2127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“Solutions”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425F8-D3BC-1041-8B3C-15A7A45D2F82}"/>
              </a:ext>
            </a:extLst>
          </p:cNvPr>
          <p:cNvSpPr txBox="1"/>
          <p:nvPr/>
        </p:nvSpPr>
        <p:spPr>
          <a:xfrm>
            <a:off x="1007424" y="3551459"/>
            <a:ext cx="1399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“Suite”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F6C689-E9CC-2421-0FF0-55EBF9CD706B}"/>
              </a:ext>
            </a:extLst>
          </p:cNvPr>
          <p:cNvSpPr txBox="1"/>
          <p:nvPr/>
        </p:nvSpPr>
        <p:spPr>
          <a:xfrm>
            <a:off x="803681" y="4692227"/>
            <a:ext cx="1977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“Platform”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2F00C0-D2C7-A713-1754-B59E64BD702E}"/>
              </a:ext>
            </a:extLst>
          </p:cNvPr>
          <p:cNvSpPr txBox="1"/>
          <p:nvPr/>
        </p:nvSpPr>
        <p:spPr>
          <a:xfrm>
            <a:off x="9086666" y="2463162"/>
            <a:ext cx="2280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“Integrated”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A0BC18-86F1-4D76-847B-D3EF5F8AEDFE}"/>
              </a:ext>
            </a:extLst>
          </p:cNvPr>
          <p:cNvSpPr txBox="1"/>
          <p:nvPr/>
        </p:nvSpPr>
        <p:spPr>
          <a:xfrm>
            <a:off x="8884126" y="3463399"/>
            <a:ext cx="2418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“Framework”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5460E9-72BC-320B-C7CB-4F54D30E9E98}"/>
              </a:ext>
            </a:extLst>
          </p:cNvPr>
          <p:cNvSpPr txBox="1"/>
          <p:nvPr/>
        </p:nvSpPr>
        <p:spPr>
          <a:xfrm>
            <a:off x="9214486" y="4347480"/>
            <a:ext cx="2412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“Hub / Core”</a:t>
            </a:r>
          </a:p>
        </p:txBody>
      </p:sp>
    </p:spTree>
    <p:extLst>
      <p:ext uri="{BB962C8B-B14F-4D97-AF65-F5344CB8AC3E}">
        <p14:creationId xmlns:p14="http://schemas.microsoft.com/office/powerpoint/2010/main" val="2843870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3EA1F46E15A48BE19BBA5BC572224" ma:contentTypeVersion="11" ma:contentTypeDescription="Create a new document." ma:contentTypeScope="" ma:versionID="04998f2f9d2f3617faca0564e6473d8b">
  <xsd:schema xmlns:xsd="http://www.w3.org/2001/XMLSchema" xmlns:xs="http://www.w3.org/2001/XMLSchema" xmlns:p="http://schemas.microsoft.com/office/2006/metadata/properties" xmlns:ns2="f0bf54c1-5862-4def-ac5a-75cdaeecb1d5" xmlns:ns3="de39508c-2342-43c8-bd3a-744e999b7069" targetNamespace="http://schemas.microsoft.com/office/2006/metadata/properties" ma:root="true" ma:fieldsID="37b43065c1016eb397181f84981e9c3b" ns2:_="" ns3:_="">
    <xsd:import namespace="f0bf54c1-5862-4def-ac5a-75cdaeecb1d5"/>
    <xsd:import namespace="de39508c-2342-43c8-bd3a-744e999b706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f54c1-5862-4def-ac5a-75cdaeecb1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9508c-2342-43c8-bd3a-744e999b706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C93024-959F-4573-91F4-0E49AE93AF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bf54c1-5862-4def-ac5a-75cdaeecb1d5"/>
    <ds:schemaRef ds:uri="de39508c-2342-43c8-bd3a-744e999b70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309C0B-32AB-4BBD-B1F6-2C0BF9C013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E407D49-A0C5-4835-9D71-BB3201578B99}">
  <ds:schemaRefs>
    <ds:schemaRef ds:uri="http://purl.org/dc/dcmitype/"/>
    <ds:schemaRef ds:uri="http://schemas.microsoft.com/office/2006/documentManagement/types"/>
    <ds:schemaRef ds:uri="http://purl.org/dc/elements/1.1/"/>
    <ds:schemaRef ds:uri="f0bf54c1-5862-4def-ac5a-75cdaeecb1d5"/>
    <ds:schemaRef ds:uri="http://schemas.openxmlformats.org/package/2006/metadata/core-properties"/>
    <ds:schemaRef ds:uri="de39508c-2342-43c8-bd3a-744e999b7069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83529</TotalTime>
  <Words>399</Words>
  <Application>Microsoft Macintosh PowerPoint</Application>
  <PresentationFormat>Widescreen</PresentationFormat>
  <Paragraphs>113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Taraxa Labs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Plotting a Rational, Managed Evolution to the Next Generation</dc:title>
  <dc:subject>Adan Pope (Presenter)</dc:subject>
  <dc:creator>Peter Buonfiglio (POC)</dc:creator>
  <cp:keywords/>
  <dc:description>Adan Pope for IIT RTC 2024</dc:description>
  <cp:lastModifiedBy>Peter Buonfiglio</cp:lastModifiedBy>
  <cp:revision>537</cp:revision>
  <cp:lastPrinted>2024-10-04T16:43:54Z</cp:lastPrinted>
  <dcterms:created xsi:type="dcterms:W3CDTF">2020-12-23T16:25:29Z</dcterms:created>
  <dcterms:modified xsi:type="dcterms:W3CDTF">2025-09-22T17:51:24Z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0x010100C173EA1F46E15A48BE19BBA5BC572224</vt:lpwstr>
  </property>
</Properties>
</file>