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1" r:id="rId5"/>
    <p:sldId id="2562" r:id="rId6"/>
    <p:sldId id="2563" r:id="rId7"/>
    <p:sldId id="2564" r:id="rId8"/>
    <p:sldId id="2565" r:id="rId9"/>
    <p:sldId id="2566" r:id="rId10"/>
    <p:sldId id="2585" r:id="rId11"/>
    <p:sldId id="2586" r:id="rId12"/>
    <p:sldId id="2571" r:id="rId13"/>
    <p:sldId id="2587" r:id="rId14"/>
    <p:sldId id="2572" r:id="rId15"/>
    <p:sldId id="2574" r:id="rId16"/>
    <p:sldId id="2588" r:id="rId17"/>
    <p:sldId id="2590" r:id="rId18"/>
    <p:sldId id="2575" r:id="rId19"/>
    <p:sldId id="2576" r:id="rId20"/>
    <p:sldId id="2577" r:id="rId21"/>
    <p:sldId id="2592" r:id="rId22"/>
    <p:sldId id="2591" r:id="rId23"/>
    <p:sldId id="2579" r:id="rId24"/>
    <p:sldId id="2581" r:id="rId25"/>
    <p:sldId id="2583" r:id="rId26"/>
    <p:sldId id="258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 Recipe for Real-Time Voice AI: WebRTC, SLMs, and Open Source Software" id="{15560BBD-3916-4AF4-9FB2-7A903BB4A858}">
          <p14:sldIdLst>
            <p14:sldId id="2561"/>
            <p14:sldId id="2562"/>
          </p14:sldIdLst>
        </p14:section>
        <p14:section name="Introduction to Real-Time Voice AI" id="{671A9854-A111-458D-8D3F-F24ECE435963}">
          <p14:sldIdLst>
            <p14:sldId id="2563"/>
            <p14:sldId id="2564"/>
            <p14:sldId id="2565"/>
            <p14:sldId id="2566"/>
            <p14:sldId id="2585"/>
            <p14:sldId id="2586"/>
          </p14:sldIdLst>
        </p14:section>
        <p14:section name="Standard AI Architectures and External Tools" id="{1CBC3E10-B386-4A98-BAA2-18C63B73C7DA}">
          <p14:sldIdLst>
            <p14:sldId id="2571"/>
            <p14:sldId id="2587"/>
            <p14:sldId id="2572"/>
            <p14:sldId id="2574"/>
          </p14:sldIdLst>
        </p14:section>
        <p14:section name="Optimizing Prompts for Real Time Voice AI" id="{65DE5EFB-F859-4E8E-BD46-9D44BC6F3F30}">
          <p14:sldIdLst>
            <p14:sldId id="2588"/>
            <p14:sldId id="2590"/>
          </p14:sldIdLst>
        </p14:section>
        <p14:section name="Benchmarking Real-Time Voice AI Performance" id="{6DEE3D2B-7B4B-47FC-AB5D-4BCAE0D3E991}">
          <p14:sldIdLst>
            <p14:sldId id="2575"/>
            <p14:sldId id="2576"/>
            <p14:sldId id="2577"/>
            <p14:sldId id="2592"/>
            <p14:sldId id="2591"/>
          </p14:sldIdLst>
        </p14:section>
        <p14:section name="Live Demonstration of AI-Powered WebRTC Assistant" id="{62938271-602E-4810-9B7F-A581D98A1A8E}">
          <p14:sldIdLst>
            <p14:sldId id="2579"/>
            <p14:sldId id="2581"/>
          </p14:sldIdLst>
        </p14:section>
        <p14:section name="Conclusion" id="{2CE5B88B-7BC4-4D49-B97C-9DA927E99833}">
          <p14:sldIdLst>
            <p14:sldId id="2583"/>
            <p14:sldId id="25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FFDE1D-416A-41D9-9698-A186B4A8BD07}" v="186" dt="2025-09-30T15:10:05.115"/>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9" autoAdjust="0"/>
    <p:restoredTop sz="80535" autoAdjust="0"/>
  </p:normalViewPr>
  <p:slideViewPr>
    <p:cSldViewPr snapToGrid="0">
      <p:cViewPr varScale="1">
        <p:scale>
          <a:sx n="91" d="100"/>
          <a:sy n="91" d="100"/>
        </p:scale>
        <p:origin x="672" y="306"/>
      </p:cViewPr>
      <p:guideLst/>
    </p:cSldViewPr>
  </p:slideViewPr>
  <p:outlineViewPr>
    <p:cViewPr>
      <p:scale>
        <a:sx n="33" d="100"/>
        <a:sy n="33" d="100"/>
      </p:scale>
      <p:origin x="0" y="-403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o González Trastoy" userId="ca8b9fad3822af08" providerId="LiveId" clId="{7812434B-201F-4EAE-AED4-F439E96CC0A0}"/>
    <pc:docChg chg="undo custSel delSld modSld delSection modSection">
      <pc:chgData name="Alberto González Trastoy" userId="ca8b9fad3822af08" providerId="LiveId" clId="{7812434B-201F-4EAE-AED4-F439E96CC0A0}" dt="2025-09-30T15:10:27.743" v="495" actId="20577"/>
      <pc:docMkLst>
        <pc:docMk/>
      </pc:docMkLst>
      <pc:sldChg chg="addSp delSp modSp mod modAnim">
        <pc:chgData name="Alberto González Trastoy" userId="ca8b9fad3822af08" providerId="LiveId" clId="{7812434B-201F-4EAE-AED4-F439E96CC0A0}" dt="2025-09-08T18:31:58.613" v="37" actId="1076"/>
        <pc:sldMkLst>
          <pc:docMk/>
          <pc:sldMk cId="1029904312" sldId="2561"/>
        </pc:sldMkLst>
        <pc:spChg chg="mod">
          <ac:chgData name="Alberto González Trastoy" userId="ca8b9fad3822af08" providerId="LiveId" clId="{7812434B-201F-4EAE-AED4-F439E96CC0A0}" dt="2025-09-08T18:26:55.323" v="4" actId="20577"/>
          <ac:spMkLst>
            <pc:docMk/>
            <pc:sldMk cId="1029904312" sldId="2561"/>
            <ac:spMk id="2" creationId="{4DC89D18-DFF2-9CB2-32C0-3B7C1A370DDE}"/>
          </ac:spMkLst>
        </pc:spChg>
        <pc:spChg chg="mod">
          <ac:chgData name="Alberto González Trastoy" userId="ca8b9fad3822af08" providerId="LiveId" clId="{7812434B-201F-4EAE-AED4-F439E96CC0A0}" dt="2025-09-08T18:27:01.647" v="5"/>
          <ac:spMkLst>
            <pc:docMk/>
            <pc:sldMk cId="1029904312" sldId="2561"/>
            <ac:spMk id="4" creationId="{5536FBA3-8397-9B39-6264-98D17B8C6D1C}"/>
          </ac:spMkLst>
        </pc:spChg>
        <pc:picChg chg="mod">
          <ac:chgData name="Alberto González Trastoy" userId="ca8b9fad3822af08" providerId="LiveId" clId="{7812434B-201F-4EAE-AED4-F439E96CC0A0}" dt="2025-09-08T18:31:58.613" v="37" actId="1076"/>
          <ac:picMkLst>
            <pc:docMk/>
            <pc:sldMk cId="1029904312" sldId="2561"/>
            <ac:picMk id="5" creationId="{45929171-5725-ED17-A1BF-4BF3D2BFAA92}"/>
          </ac:picMkLst>
        </pc:picChg>
        <pc:picChg chg="add mod">
          <ac:chgData name="Alberto González Trastoy" userId="ca8b9fad3822af08" providerId="LiveId" clId="{7812434B-201F-4EAE-AED4-F439E96CC0A0}" dt="2025-09-08T18:31:53.679" v="36" actId="1076"/>
          <ac:picMkLst>
            <pc:docMk/>
            <pc:sldMk cId="1029904312" sldId="2561"/>
            <ac:picMk id="9" creationId="{E2243815-A1E6-D1FD-B2A9-0B948D543FB4}"/>
          </ac:picMkLst>
        </pc:picChg>
      </pc:sldChg>
      <pc:sldChg chg="modSp">
        <pc:chgData name="Alberto González Trastoy" userId="ca8b9fad3822af08" providerId="LiveId" clId="{7812434B-201F-4EAE-AED4-F439E96CC0A0}" dt="2025-09-08T18:44:25.536" v="126" actId="20577"/>
        <pc:sldMkLst>
          <pc:docMk/>
          <pc:sldMk cId="3228439170" sldId="2562"/>
        </pc:sldMkLst>
        <pc:spChg chg="mod">
          <ac:chgData name="Alberto González Trastoy" userId="ca8b9fad3822af08" providerId="LiveId" clId="{7812434B-201F-4EAE-AED4-F439E96CC0A0}" dt="2025-09-08T18:44:25.536" v="126" actId="20577"/>
          <ac:spMkLst>
            <pc:docMk/>
            <pc:sldMk cId="3228439170" sldId="2562"/>
            <ac:spMk id="4" creationId="{0D216C50-C711-BEA9-EBEB-83A10C8BCCC4}"/>
          </ac:spMkLst>
        </pc:spChg>
      </pc:sldChg>
      <pc:sldChg chg="modSp mod">
        <pc:chgData name="Alberto González Trastoy" userId="ca8b9fad3822af08" providerId="LiveId" clId="{7812434B-201F-4EAE-AED4-F439E96CC0A0}" dt="2025-09-08T18:38:30.053" v="92" actId="113"/>
        <pc:sldMkLst>
          <pc:docMk/>
          <pc:sldMk cId="2153480162" sldId="2564"/>
        </pc:sldMkLst>
        <pc:spChg chg="mod">
          <ac:chgData name="Alberto González Trastoy" userId="ca8b9fad3822af08" providerId="LiveId" clId="{7812434B-201F-4EAE-AED4-F439E96CC0A0}" dt="2025-09-08T18:38:30.053" v="92" actId="113"/>
          <ac:spMkLst>
            <pc:docMk/>
            <pc:sldMk cId="2153480162" sldId="2564"/>
            <ac:spMk id="4" creationId="{B4D2FD45-9E48-D0D8-7B38-B9391E76DF28}"/>
          </ac:spMkLst>
        </pc:spChg>
      </pc:sldChg>
      <pc:sldChg chg="modSp mod modAnim modNotesTx">
        <pc:chgData name="Alberto González Trastoy" userId="ca8b9fad3822af08" providerId="LiveId" clId="{7812434B-201F-4EAE-AED4-F439E96CC0A0}" dt="2025-09-08T18:36:50.819" v="71" actId="12"/>
        <pc:sldMkLst>
          <pc:docMk/>
          <pc:sldMk cId="2835219250" sldId="2565"/>
        </pc:sldMkLst>
        <pc:spChg chg="mod">
          <ac:chgData name="Alberto González Trastoy" userId="ca8b9fad3822af08" providerId="LiveId" clId="{7812434B-201F-4EAE-AED4-F439E96CC0A0}" dt="2025-09-08T18:36:50.819" v="71" actId="12"/>
          <ac:spMkLst>
            <pc:docMk/>
            <pc:sldMk cId="2835219250" sldId="2565"/>
            <ac:spMk id="4" creationId="{EACB2319-8487-02FE-C555-6C9AEFDE6D04}"/>
          </ac:spMkLst>
        </pc:spChg>
      </pc:sldChg>
      <pc:sldChg chg="addSp delSp modSp mod">
        <pc:chgData name="Alberto González Trastoy" userId="ca8b9fad3822af08" providerId="LiveId" clId="{7812434B-201F-4EAE-AED4-F439E96CC0A0}" dt="2025-09-08T18:42:43.768" v="125" actId="14100"/>
        <pc:sldMkLst>
          <pc:docMk/>
          <pc:sldMk cId="2839376642" sldId="2566"/>
        </pc:sldMkLst>
        <pc:spChg chg="mod">
          <ac:chgData name="Alberto González Trastoy" userId="ca8b9fad3822af08" providerId="LiveId" clId="{7812434B-201F-4EAE-AED4-F439E96CC0A0}" dt="2025-09-08T18:39:10.770" v="94" actId="20577"/>
          <ac:spMkLst>
            <pc:docMk/>
            <pc:sldMk cId="2839376642" sldId="2566"/>
            <ac:spMk id="4" creationId="{BBAEF06C-FA47-328E-9530-4DF9F9C4CF74}"/>
          </ac:spMkLst>
        </pc:spChg>
        <pc:picChg chg="add mod">
          <ac:chgData name="Alberto González Trastoy" userId="ca8b9fad3822af08" providerId="LiveId" clId="{7812434B-201F-4EAE-AED4-F439E96CC0A0}" dt="2025-09-08T18:40:11.834" v="97" actId="27614"/>
          <ac:picMkLst>
            <pc:docMk/>
            <pc:sldMk cId="2839376642" sldId="2566"/>
            <ac:picMk id="8" creationId="{B535C6E7-91CF-51B5-BEB0-A4EDA6A60B66}"/>
          </ac:picMkLst>
        </pc:picChg>
        <pc:picChg chg="add mod ord">
          <ac:chgData name="Alberto González Trastoy" userId="ca8b9fad3822af08" providerId="LiveId" clId="{7812434B-201F-4EAE-AED4-F439E96CC0A0}" dt="2025-09-08T18:42:43.768" v="125" actId="14100"/>
          <ac:picMkLst>
            <pc:docMk/>
            <pc:sldMk cId="2839376642" sldId="2566"/>
            <ac:picMk id="12" creationId="{CE84D3EA-CC93-D02B-A96D-DBC518333254}"/>
          </ac:picMkLst>
        </pc:picChg>
      </pc:sldChg>
      <pc:sldChg chg="del">
        <pc:chgData name="Alberto González Trastoy" userId="ca8b9fad3822af08" providerId="LiveId" clId="{7812434B-201F-4EAE-AED4-F439E96CC0A0}" dt="2025-09-08T18:44:39.060" v="127" actId="2696"/>
        <pc:sldMkLst>
          <pc:docMk/>
          <pc:sldMk cId="2324646678" sldId="2567"/>
        </pc:sldMkLst>
      </pc:sldChg>
      <pc:sldChg chg="del">
        <pc:chgData name="Alberto González Trastoy" userId="ca8b9fad3822af08" providerId="LiveId" clId="{7812434B-201F-4EAE-AED4-F439E96CC0A0}" dt="2025-09-08T18:44:41.978" v="128" actId="2696"/>
        <pc:sldMkLst>
          <pc:docMk/>
          <pc:sldMk cId="2241485643" sldId="2568"/>
        </pc:sldMkLst>
      </pc:sldChg>
      <pc:sldChg chg="del">
        <pc:chgData name="Alberto González Trastoy" userId="ca8b9fad3822af08" providerId="LiveId" clId="{7812434B-201F-4EAE-AED4-F439E96CC0A0}" dt="2025-09-08T18:44:44.738" v="129" actId="2696"/>
        <pc:sldMkLst>
          <pc:docMk/>
          <pc:sldMk cId="515450038" sldId="2570"/>
        </pc:sldMkLst>
      </pc:sldChg>
      <pc:sldChg chg="modSp mod addAnim delAnim modAnim">
        <pc:chgData name="Alberto González Trastoy" userId="ca8b9fad3822af08" providerId="LiveId" clId="{7812434B-201F-4EAE-AED4-F439E96CC0A0}" dt="2025-09-30T15:06:14.593" v="494" actId="21"/>
        <pc:sldMkLst>
          <pc:docMk/>
          <pc:sldMk cId="3204368001" sldId="2572"/>
        </pc:sldMkLst>
        <pc:spChg chg="mod">
          <ac:chgData name="Alberto González Trastoy" userId="ca8b9fad3822af08" providerId="LiveId" clId="{7812434B-201F-4EAE-AED4-F439E96CC0A0}" dt="2025-09-30T15:06:14.593" v="494" actId="21"/>
          <ac:spMkLst>
            <pc:docMk/>
            <pc:sldMk cId="3204368001" sldId="2572"/>
            <ac:spMk id="4" creationId="{6E4D535A-77D4-DD9F-D777-234C97A9E94F}"/>
          </ac:spMkLst>
        </pc:spChg>
      </pc:sldChg>
      <pc:sldChg chg="modSp">
        <pc:chgData name="Alberto González Trastoy" userId="ca8b9fad3822af08" providerId="LiveId" clId="{7812434B-201F-4EAE-AED4-F439E96CC0A0}" dt="2025-09-30T14:48:26.900" v="210" actId="20577"/>
        <pc:sldMkLst>
          <pc:docMk/>
          <pc:sldMk cId="3040181560" sldId="2574"/>
        </pc:sldMkLst>
        <pc:spChg chg="mod">
          <ac:chgData name="Alberto González Trastoy" userId="ca8b9fad3822af08" providerId="LiveId" clId="{7812434B-201F-4EAE-AED4-F439E96CC0A0}" dt="2025-09-30T14:48:26.900" v="210" actId="20577"/>
          <ac:spMkLst>
            <pc:docMk/>
            <pc:sldMk cId="3040181560" sldId="2574"/>
            <ac:spMk id="4" creationId="{C56E95F3-5449-90FD-A11E-5ECFBD341A14}"/>
          </ac:spMkLst>
        </pc:spChg>
      </pc:sldChg>
      <pc:sldChg chg="modSp modAnim">
        <pc:chgData name="Alberto González Trastoy" userId="ca8b9fad3822af08" providerId="LiveId" clId="{7812434B-201F-4EAE-AED4-F439E96CC0A0}" dt="2025-09-30T14:57:58.197" v="405"/>
        <pc:sldMkLst>
          <pc:docMk/>
          <pc:sldMk cId="118293778" sldId="2576"/>
        </pc:sldMkLst>
        <pc:spChg chg="mod">
          <ac:chgData name="Alberto González Trastoy" userId="ca8b9fad3822af08" providerId="LiveId" clId="{7812434B-201F-4EAE-AED4-F439E96CC0A0}" dt="2025-09-08T18:46:56.237" v="159" actId="20577"/>
          <ac:spMkLst>
            <pc:docMk/>
            <pc:sldMk cId="118293778" sldId="2576"/>
            <ac:spMk id="4" creationId="{D0396F83-39D6-63F5-E69A-DD8A1DF7725D}"/>
          </ac:spMkLst>
        </pc:spChg>
      </pc:sldChg>
      <pc:sldChg chg="modSp mod">
        <pc:chgData name="Alberto González Trastoy" userId="ca8b9fad3822af08" providerId="LiveId" clId="{7812434B-201F-4EAE-AED4-F439E96CC0A0}" dt="2025-09-30T14:58:19.733" v="406" actId="20577"/>
        <pc:sldMkLst>
          <pc:docMk/>
          <pc:sldMk cId="2062473357" sldId="2577"/>
        </pc:sldMkLst>
        <pc:spChg chg="mod">
          <ac:chgData name="Alberto González Trastoy" userId="ca8b9fad3822af08" providerId="LiveId" clId="{7812434B-201F-4EAE-AED4-F439E96CC0A0}" dt="2025-09-30T14:58:19.733" v="406" actId="20577"/>
          <ac:spMkLst>
            <pc:docMk/>
            <pc:sldMk cId="2062473357" sldId="2577"/>
            <ac:spMk id="16" creationId="{600551E3-F5CE-6A87-5605-42E5D2910AE4}"/>
          </ac:spMkLst>
        </pc:spChg>
      </pc:sldChg>
      <pc:sldChg chg="modSp mod">
        <pc:chgData name="Alberto González Trastoy" userId="ca8b9fad3822af08" providerId="LiveId" clId="{7812434B-201F-4EAE-AED4-F439E96CC0A0}" dt="2025-09-30T15:10:27.743" v="495" actId="20577"/>
        <pc:sldMkLst>
          <pc:docMk/>
          <pc:sldMk cId="732619571" sldId="2581"/>
        </pc:sldMkLst>
        <pc:spChg chg="mod">
          <ac:chgData name="Alberto González Trastoy" userId="ca8b9fad3822af08" providerId="LiveId" clId="{7812434B-201F-4EAE-AED4-F439E96CC0A0}" dt="2025-09-30T15:10:27.743" v="495" actId="20577"/>
          <ac:spMkLst>
            <pc:docMk/>
            <pc:sldMk cId="732619571" sldId="2581"/>
            <ac:spMk id="2" creationId="{8ADB0493-2E82-29D2-CF6F-EDF7A479F7F9}"/>
          </ac:spMkLst>
        </pc:spChg>
      </pc:sldChg>
      <pc:sldChg chg="modSp mod">
        <pc:chgData name="Alberto González Trastoy" userId="ca8b9fad3822af08" providerId="LiveId" clId="{7812434B-201F-4EAE-AED4-F439E96CC0A0}" dt="2025-09-30T14:43:49.286" v="201" actId="113"/>
        <pc:sldMkLst>
          <pc:docMk/>
          <pc:sldMk cId="4197589612" sldId="2586"/>
        </pc:sldMkLst>
        <pc:spChg chg="mod">
          <ac:chgData name="Alberto González Trastoy" userId="ca8b9fad3822af08" providerId="LiveId" clId="{7812434B-201F-4EAE-AED4-F439E96CC0A0}" dt="2025-09-30T14:43:49.286" v="201" actId="113"/>
          <ac:spMkLst>
            <pc:docMk/>
            <pc:sldMk cId="4197589612" sldId="2586"/>
            <ac:spMk id="2" creationId="{068ECF72-B4D5-1074-76BE-194B950F29E3}"/>
          </ac:spMkLst>
        </pc:spChg>
      </pc:sldChg>
      <pc:sldChg chg="modSp mod modNotesTx">
        <pc:chgData name="Alberto González Trastoy" userId="ca8b9fad3822af08" providerId="LiveId" clId="{7812434B-201F-4EAE-AED4-F439E96CC0A0}" dt="2025-09-30T14:56:28.744" v="399"/>
        <pc:sldMkLst>
          <pc:docMk/>
          <pc:sldMk cId="3883544900" sldId="2590"/>
        </pc:sldMkLst>
        <pc:graphicFrameChg chg="mod modGraphic">
          <ac:chgData name="Alberto González Trastoy" userId="ca8b9fad3822af08" providerId="LiveId" clId="{7812434B-201F-4EAE-AED4-F439E96CC0A0}" dt="2025-09-30T14:56:28.744" v="399"/>
          <ac:graphicFrameMkLst>
            <pc:docMk/>
            <pc:sldMk cId="3883544900" sldId="2590"/>
            <ac:graphicFrameMk id="5" creationId="{590896FE-21B5-9C28-958E-2B7E64B257AF}"/>
          </ac:graphicFrameMkLst>
        </pc:graphicFrameChg>
      </pc:sldChg>
      <pc:sldChg chg="modSp mod">
        <pc:chgData name="Alberto González Trastoy" userId="ca8b9fad3822af08" providerId="LiveId" clId="{7812434B-201F-4EAE-AED4-F439E96CC0A0}" dt="2025-09-30T14:58:42.439" v="416" actId="6549"/>
        <pc:sldMkLst>
          <pc:docMk/>
          <pc:sldMk cId="2100640791" sldId="2592"/>
        </pc:sldMkLst>
        <pc:spChg chg="mod">
          <ac:chgData name="Alberto González Trastoy" userId="ca8b9fad3822af08" providerId="LiveId" clId="{7812434B-201F-4EAE-AED4-F439E96CC0A0}" dt="2025-09-30T14:58:42.439" v="416" actId="6549"/>
          <ac:spMkLst>
            <pc:docMk/>
            <pc:sldMk cId="2100640791" sldId="2592"/>
            <ac:spMk id="2" creationId="{44B9D773-50F8-0F7B-6900-FB2A916F5626}"/>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C63ED-6323-4776-B668-7995DE2380DD}"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FCB1D90A-B6A3-410F-AA6E-D25FEF858EC8}">
      <dgm:prSet/>
      <dgm:spPr/>
      <dgm:t>
        <a:bodyPr/>
        <a:lstStyle/>
        <a:p>
          <a:pPr>
            <a:lnSpc>
              <a:spcPct val="100000"/>
            </a:lnSpc>
            <a:defRPr b="1"/>
          </a:pPr>
          <a:r>
            <a:rPr lang="en-US" b="1" i="0" dirty="0"/>
            <a:t>Prioritize Short Responses Over Short Prompts for Faster Conversations</a:t>
          </a:r>
          <a:endParaRPr lang="en-US" dirty="0"/>
        </a:p>
      </dgm:t>
    </dgm:pt>
    <dgm:pt modelId="{6B663075-CC43-4CA3-8C77-C26AB2A8526F}" type="parTrans" cxnId="{95135BF7-70A9-4E89-8CCE-6361C557944E}">
      <dgm:prSet/>
      <dgm:spPr/>
      <dgm:t>
        <a:bodyPr/>
        <a:lstStyle/>
        <a:p>
          <a:endParaRPr lang="en-US"/>
        </a:p>
      </dgm:t>
    </dgm:pt>
    <dgm:pt modelId="{BD8FAE3F-CC7F-4805-9691-A814A16F3121}" type="sibTrans" cxnId="{95135BF7-70A9-4E89-8CCE-6361C557944E}">
      <dgm:prSet/>
      <dgm:spPr/>
      <dgm:t>
        <a:bodyPr/>
        <a:lstStyle/>
        <a:p>
          <a:pPr>
            <a:lnSpc>
              <a:spcPct val="100000"/>
            </a:lnSpc>
            <a:defRPr b="1"/>
          </a:pPr>
          <a:endParaRPr lang="en-US"/>
        </a:p>
      </dgm:t>
    </dgm:pt>
    <dgm:pt modelId="{342FA25E-0300-4841-8182-D297395B1995}">
      <dgm:prSet/>
      <dgm:spPr/>
      <dgm:t>
        <a:bodyPr/>
        <a:lstStyle/>
        <a:p>
          <a:pPr>
            <a:lnSpc>
              <a:spcPct val="100000"/>
            </a:lnSpc>
          </a:pPr>
          <a:r>
            <a:rPr lang="en-US" dirty="0"/>
            <a:t>LLMs process input faster than they generate output. Key lies in prompting the model to produce concise answers.</a:t>
          </a:r>
        </a:p>
      </dgm:t>
    </dgm:pt>
    <dgm:pt modelId="{487E07D1-2A51-4328-8DDF-81682017EAC1}" type="parTrans" cxnId="{68A8FB18-616B-45AC-BB9C-5E2466C03D74}">
      <dgm:prSet/>
      <dgm:spPr/>
      <dgm:t>
        <a:bodyPr/>
        <a:lstStyle/>
        <a:p>
          <a:endParaRPr lang="en-US"/>
        </a:p>
      </dgm:t>
    </dgm:pt>
    <dgm:pt modelId="{09663B17-477B-46AC-9E1D-792D7F53AFE4}" type="sibTrans" cxnId="{68A8FB18-616B-45AC-BB9C-5E2466C03D74}">
      <dgm:prSet/>
      <dgm:spPr/>
      <dgm:t>
        <a:bodyPr/>
        <a:lstStyle/>
        <a:p>
          <a:endParaRPr lang="en-US"/>
        </a:p>
      </dgm:t>
    </dgm:pt>
    <dgm:pt modelId="{0E6F91FD-2B7F-47D7-94FD-570DD97BC6A5}">
      <dgm:prSet/>
      <dgm:spPr/>
      <dgm:t>
        <a:bodyPr/>
        <a:lstStyle/>
        <a:p>
          <a:pPr>
            <a:lnSpc>
              <a:spcPct val="100000"/>
            </a:lnSpc>
            <a:defRPr b="1"/>
          </a:pPr>
          <a:r>
            <a:rPr lang="en-US" dirty="0"/>
            <a:t>Prioritizing Information for Relevance</a:t>
          </a:r>
        </a:p>
      </dgm:t>
    </dgm:pt>
    <dgm:pt modelId="{E9D9FB5D-C58B-42E1-B028-DB182FD6EC60}" type="parTrans" cxnId="{C9138832-1360-45F1-BB1E-54C38637E061}">
      <dgm:prSet/>
      <dgm:spPr/>
      <dgm:t>
        <a:bodyPr/>
        <a:lstStyle/>
        <a:p>
          <a:endParaRPr lang="en-US"/>
        </a:p>
      </dgm:t>
    </dgm:pt>
    <dgm:pt modelId="{B6D1D33C-F198-4A24-9B82-1FE275112E53}" type="sibTrans" cxnId="{C9138832-1360-45F1-BB1E-54C38637E061}">
      <dgm:prSet/>
      <dgm:spPr/>
      <dgm:t>
        <a:bodyPr/>
        <a:lstStyle/>
        <a:p>
          <a:pPr>
            <a:lnSpc>
              <a:spcPct val="100000"/>
            </a:lnSpc>
            <a:defRPr b="1"/>
          </a:pPr>
          <a:endParaRPr lang="en-US"/>
        </a:p>
      </dgm:t>
    </dgm:pt>
    <dgm:pt modelId="{2AEF5035-C7B8-486E-B797-803ABF1F0E54}">
      <dgm:prSet/>
      <dgm:spPr/>
      <dgm:t>
        <a:bodyPr/>
        <a:lstStyle/>
        <a:p>
          <a:pPr>
            <a:lnSpc>
              <a:spcPct val="100000"/>
            </a:lnSpc>
          </a:pPr>
          <a:r>
            <a:rPr lang="en-US" dirty="0"/>
            <a:t>The order of information in a prompt significantly impacts the quality.</a:t>
          </a:r>
        </a:p>
      </dgm:t>
    </dgm:pt>
    <dgm:pt modelId="{DD0B24D0-35BB-4ACE-B8FA-4E1458D0BEA3}" type="parTrans" cxnId="{94E6D42C-9C1C-4696-83A6-D347D1A84523}">
      <dgm:prSet/>
      <dgm:spPr/>
      <dgm:t>
        <a:bodyPr/>
        <a:lstStyle/>
        <a:p>
          <a:endParaRPr lang="en-US"/>
        </a:p>
      </dgm:t>
    </dgm:pt>
    <dgm:pt modelId="{BF410DCA-A114-4859-9639-F2B054487F22}" type="sibTrans" cxnId="{94E6D42C-9C1C-4696-83A6-D347D1A84523}">
      <dgm:prSet/>
      <dgm:spPr/>
      <dgm:t>
        <a:bodyPr/>
        <a:lstStyle/>
        <a:p>
          <a:endParaRPr lang="en-US"/>
        </a:p>
      </dgm:t>
    </dgm:pt>
    <dgm:pt modelId="{71F5BDEB-C68C-4230-8DF6-FD8FD3165227}">
      <dgm:prSet/>
      <dgm:spPr/>
      <dgm:t>
        <a:bodyPr/>
        <a:lstStyle/>
        <a:p>
          <a:pPr>
            <a:lnSpc>
              <a:spcPct val="100000"/>
            </a:lnSpc>
            <a:defRPr b="1"/>
          </a:pPr>
          <a:r>
            <a:rPr lang="en-US" dirty="0"/>
            <a:t>Leveraging Structured Input and Special Tokens for Voice Context</a:t>
          </a:r>
        </a:p>
      </dgm:t>
    </dgm:pt>
    <dgm:pt modelId="{8DA318DB-2F16-4AFD-A359-C4E5E00A7A93}" type="parTrans" cxnId="{401C362E-FE8E-4DA6-BCCA-C6B73001668D}">
      <dgm:prSet/>
      <dgm:spPr/>
      <dgm:t>
        <a:bodyPr/>
        <a:lstStyle/>
        <a:p>
          <a:endParaRPr lang="en-US"/>
        </a:p>
      </dgm:t>
    </dgm:pt>
    <dgm:pt modelId="{5F8D7A88-BAE3-4391-8B64-EBA49834336F}" type="sibTrans" cxnId="{401C362E-FE8E-4DA6-BCCA-C6B73001668D}">
      <dgm:prSet/>
      <dgm:spPr/>
      <dgm:t>
        <a:bodyPr/>
        <a:lstStyle/>
        <a:p>
          <a:endParaRPr lang="en-US"/>
        </a:p>
      </dgm:t>
    </dgm:pt>
    <dgm:pt modelId="{393B19D5-A5F7-4AE6-ABF7-C8EDF5119DCC}">
      <dgm:prSet/>
      <dgm:spPr/>
      <dgm:t>
        <a:bodyPr/>
        <a:lstStyle/>
        <a:p>
          <a:pPr>
            <a:lnSpc>
              <a:spcPct val="100000"/>
            </a:lnSpc>
          </a:pPr>
          <a:r>
            <a:rPr lang="en-US" dirty="0"/>
            <a:t>Example:</a:t>
          </a:r>
        </a:p>
        <a:p>
          <a:pPr>
            <a:lnSpc>
              <a:spcPct val="100000"/>
            </a:lnSpc>
          </a:pPr>
          <a:r>
            <a:rPr lang="en-US" i="1" dirty="0"/>
            <a:t>&lt;</a:t>
          </a:r>
          <a:r>
            <a:rPr lang="en-US" i="1" dirty="0" err="1"/>
            <a:t>speaker:user</a:t>
          </a:r>
          <a:r>
            <a:rPr lang="en-US" i="1" dirty="0"/>
            <a:t>&gt; "I'd like to book a flight to Miami tomorrow evening."</a:t>
          </a:r>
          <a:endParaRPr lang="en-US" dirty="0"/>
        </a:p>
      </dgm:t>
    </dgm:pt>
    <dgm:pt modelId="{6EB046EA-A749-4343-9F5F-EF4C501FDAE3}" type="parTrans" cxnId="{FEEC4390-C069-4FD6-AB51-705CD2B9CABF}">
      <dgm:prSet/>
      <dgm:spPr/>
      <dgm:t>
        <a:bodyPr/>
        <a:lstStyle/>
        <a:p>
          <a:endParaRPr lang="en-US"/>
        </a:p>
      </dgm:t>
    </dgm:pt>
    <dgm:pt modelId="{C6B407F2-60D9-4797-A31B-1FE4102A96FE}" type="sibTrans" cxnId="{FEEC4390-C069-4FD6-AB51-705CD2B9CABF}">
      <dgm:prSet/>
      <dgm:spPr/>
      <dgm:t>
        <a:bodyPr/>
        <a:lstStyle/>
        <a:p>
          <a:endParaRPr lang="en-US"/>
        </a:p>
      </dgm:t>
    </dgm:pt>
    <dgm:pt modelId="{6E723945-0263-49BC-811E-84A895E11752}">
      <dgm:prSet/>
      <dgm:spPr/>
      <dgm:t>
        <a:bodyPr/>
        <a:lstStyle/>
        <a:p>
          <a:pPr>
            <a:lnSpc>
              <a:spcPct val="100000"/>
            </a:lnSpc>
          </a:pPr>
          <a:r>
            <a:rPr lang="en-US" i="1" dirty="0"/>
            <a:t>&lt;</a:t>
          </a:r>
          <a:r>
            <a:rPr lang="en-US" i="1" dirty="0" err="1"/>
            <a:t>context:intent</a:t>
          </a:r>
          <a:r>
            <a:rPr lang="en-US" i="1" dirty="0"/>
            <a:t>=</a:t>
          </a:r>
          <a:r>
            <a:rPr lang="en-US" i="1" dirty="0" err="1"/>
            <a:t>travel_booking</a:t>
          </a:r>
          <a:r>
            <a:rPr lang="en-US" i="1" dirty="0"/>
            <a:t>; urgency=high&gt;</a:t>
          </a:r>
        </a:p>
      </dgm:t>
    </dgm:pt>
    <dgm:pt modelId="{6B0758F0-D547-45DC-9B3D-B1879FD4E895}" type="parTrans" cxnId="{BC4CB863-A226-40F4-8E7C-B385134FD9C5}">
      <dgm:prSet/>
      <dgm:spPr/>
      <dgm:t>
        <a:bodyPr/>
        <a:lstStyle/>
        <a:p>
          <a:endParaRPr lang="en-US"/>
        </a:p>
      </dgm:t>
    </dgm:pt>
    <dgm:pt modelId="{0590C7FA-C7A7-4611-B848-0D27F7E084B4}" type="sibTrans" cxnId="{BC4CB863-A226-40F4-8E7C-B385134FD9C5}">
      <dgm:prSet/>
      <dgm:spPr/>
      <dgm:t>
        <a:bodyPr/>
        <a:lstStyle/>
        <a:p>
          <a:endParaRPr lang="en-US"/>
        </a:p>
      </dgm:t>
    </dgm:pt>
    <dgm:pt modelId="{B0856E7D-364B-4913-B25D-A924D385CD14}" type="pres">
      <dgm:prSet presAssocID="{BCDC63ED-6323-4776-B668-7995DE2380DD}" presName="Root" presStyleCnt="0">
        <dgm:presLayoutVars>
          <dgm:dir/>
          <dgm:resizeHandles val="exact"/>
        </dgm:presLayoutVars>
      </dgm:prSet>
      <dgm:spPr/>
    </dgm:pt>
    <dgm:pt modelId="{16CB3FDE-814A-4A4B-B282-F05D27255355}" type="pres">
      <dgm:prSet presAssocID="{FCB1D90A-B6A3-410F-AA6E-D25FEF858EC8}" presName="Composite" presStyleCnt="0"/>
      <dgm:spPr/>
    </dgm:pt>
    <dgm:pt modelId="{9A229139-BDFE-4C86-A985-7BC41554B050}" type="pres">
      <dgm:prSet presAssocID="{FCB1D90A-B6A3-410F-AA6E-D25FEF858EC8}" presName="Picture" presStyleLbl="node1" presStyleIdx="0" presStyleCnt="3" custScaleX="87291" custScaleY="86314"/>
      <dgm:spPr>
        <a:blipFill rotWithShape="1">
          <a:blip xmlns:r="http://schemas.openxmlformats.org/officeDocument/2006/relationships" r:embed="rId1"/>
          <a:srcRect/>
          <a:stretch>
            <a:fillRect t="-3000" b="-3000"/>
          </a:stretch>
        </a:blipFill>
      </dgm:spPr>
    </dgm:pt>
    <dgm:pt modelId="{55DCC88C-F49D-441B-8C81-CCB010FDA4F2}" type="pres">
      <dgm:prSet presAssocID="{FCB1D90A-B6A3-410F-AA6E-D25FEF858EC8}" presName="Subtitle" presStyleLbl="revTx" presStyleIdx="0" presStyleCnt="6">
        <dgm:presLayoutVars>
          <dgm:chMax val="0"/>
          <dgm:bulletEnabled/>
        </dgm:presLayoutVars>
      </dgm:prSet>
      <dgm:spPr/>
    </dgm:pt>
    <dgm:pt modelId="{9FA0C879-032A-447C-B613-789CE51511C5}" type="pres">
      <dgm:prSet presAssocID="{FCB1D90A-B6A3-410F-AA6E-D25FEF858EC8}" presName="Description" presStyleLbl="revTx" presStyleIdx="1" presStyleCnt="6">
        <dgm:presLayoutVars>
          <dgm:bulletEnabled/>
        </dgm:presLayoutVars>
      </dgm:prSet>
      <dgm:spPr/>
    </dgm:pt>
    <dgm:pt modelId="{3A64A4F3-61F7-42C9-AAEC-30F97724ECB1}" type="pres">
      <dgm:prSet presAssocID="{BD8FAE3F-CC7F-4805-9691-A814A16F3121}" presName="sibTrans" presStyleLbl="sibTrans2D1" presStyleIdx="0" presStyleCnt="0"/>
      <dgm:spPr/>
    </dgm:pt>
    <dgm:pt modelId="{E69AE209-B390-4BF1-9C2C-FBE6355A0878}" type="pres">
      <dgm:prSet presAssocID="{0E6F91FD-2B7F-47D7-94FD-570DD97BC6A5}" presName="Composite" presStyleCnt="0"/>
      <dgm:spPr/>
    </dgm:pt>
    <dgm:pt modelId="{785FF089-B98A-4887-859C-453219715849}" type="pres">
      <dgm:prSet presAssocID="{0E6F91FD-2B7F-47D7-94FD-570DD97BC6A5}" presName="Picture" presStyleLbl="node1" presStyleIdx="1" presStyleCnt="3" custScaleX="95174" custScaleY="80532"/>
      <dgm:spPr>
        <a:blipFill rotWithShape="1">
          <a:blip xmlns:r="http://schemas.openxmlformats.org/officeDocument/2006/relationships" r:embed="rId2"/>
          <a:srcRect/>
          <a:stretch>
            <a:fillRect t="-2000" b="-2000"/>
          </a:stretch>
        </a:blipFill>
      </dgm:spPr>
    </dgm:pt>
    <dgm:pt modelId="{D1A4F86B-57C2-4E5E-A7BA-7327E22A4A07}" type="pres">
      <dgm:prSet presAssocID="{0E6F91FD-2B7F-47D7-94FD-570DD97BC6A5}" presName="Subtitle" presStyleLbl="revTx" presStyleIdx="2" presStyleCnt="6" custLinFactNeighborY="11952">
        <dgm:presLayoutVars>
          <dgm:chMax val="0"/>
          <dgm:bulletEnabled/>
        </dgm:presLayoutVars>
      </dgm:prSet>
      <dgm:spPr/>
    </dgm:pt>
    <dgm:pt modelId="{4433B2C8-9D7E-457F-B747-9AA5C34359BF}" type="pres">
      <dgm:prSet presAssocID="{0E6F91FD-2B7F-47D7-94FD-570DD97BC6A5}" presName="Description" presStyleLbl="revTx" presStyleIdx="3" presStyleCnt="6" custLinFactNeighborY="4648">
        <dgm:presLayoutVars>
          <dgm:bulletEnabled/>
        </dgm:presLayoutVars>
      </dgm:prSet>
      <dgm:spPr/>
    </dgm:pt>
    <dgm:pt modelId="{5FB0E5FB-ACF5-4EE5-B8FE-02E3780E8C9E}" type="pres">
      <dgm:prSet presAssocID="{B6D1D33C-F198-4A24-9B82-1FE275112E53}" presName="sibTrans" presStyleLbl="sibTrans2D1" presStyleIdx="0" presStyleCnt="0"/>
      <dgm:spPr/>
    </dgm:pt>
    <dgm:pt modelId="{06A3C6E9-17EB-4C1F-BAE1-375DBE9D229B}" type="pres">
      <dgm:prSet presAssocID="{71F5BDEB-C68C-4230-8DF6-FD8FD3165227}" presName="Composite" presStyleCnt="0"/>
      <dgm:spPr/>
    </dgm:pt>
    <dgm:pt modelId="{4EAE29DD-3479-4975-84E1-0C35C77A0885}" type="pres">
      <dgm:prSet presAssocID="{71F5BDEB-C68C-4230-8DF6-FD8FD3165227}" presName="Picture" presStyleLbl="node1" presStyleIdx="2" presStyleCnt="3" custScaleX="92548" custScaleY="92671" custLinFactNeighborX="0"/>
      <dgm:spPr>
        <a:blipFill rotWithShape="1">
          <a:blip xmlns:r="http://schemas.openxmlformats.org/officeDocument/2006/relationships" r:embed="rId3"/>
          <a:srcRect/>
          <a:stretch>
            <a:fillRect l="-6000" r="-6000"/>
          </a:stretch>
        </a:blipFill>
      </dgm:spPr>
    </dgm:pt>
    <dgm:pt modelId="{CD71E0DA-F2D9-4118-BF1C-F4C7FBBE8853}" type="pres">
      <dgm:prSet presAssocID="{71F5BDEB-C68C-4230-8DF6-FD8FD3165227}" presName="Subtitle" presStyleLbl="revTx" presStyleIdx="4" presStyleCnt="6" custLinFactNeighborY="-11952">
        <dgm:presLayoutVars>
          <dgm:chMax val="0"/>
          <dgm:bulletEnabled/>
        </dgm:presLayoutVars>
      </dgm:prSet>
      <dgm:spPr/>
    </dgm:pt>
    <dgm:pt modelId="{C50D5839-8506-45EE-AB44-78E5FAD6BD91}" type="pres">
      <dgm:prSet presAssocID="{71F5BDEB-C68C-4230-8DF6-FD8FD3165227}" presName="Description" presStyleLbl="revTx" presStyleIdx="5" presStyleCnt="6" custLinFactNeighborY="-4648">
        <dgm:presLayoutVars>
          <dgm:bulletEnabled/>
        </dgm:presLayoutVars>
      </dgm:prSet>
      <dgm:spPr/>
    </dgm:pt>
  </dgm:ptLst>
  <dgm:cxnLst>
    <dgm:cxn modelId="{81F17103-94BF-41A2-9389-C36866BD8D09}" type="presOf" srcId="{B6D1D33C-F198-4A24-9B82-1FE275112E53}" destId="{5FB0E5FB-ACF5-4EE5-B8FE-02E3780E8C9E}" srcOrd="0" destOrd="0" presId="urn:microsoft.com/office/officeart/2024/3/layout/verticalVisualTextBlock1"/>
    <dgm:cxn modelId="{68A8FB18-616B-45AC-BB9C-5E2466C03D74}" srcId="{FCB1D90A-B6A3-410F-AA6E-D25FEF858EC8}" destId="{342FA25E-0300-4841-8182-D297395B1995}" srcOrd="0" destOrd="0" parTransId="{487E07D1-2A51-4328-8DDF-81682017EAC1}" sibTransId="{09663B17-477B-46AC-9E1D-792D7F53AFE4}"/>
    <dgm:cxn modelId="{94E6D42C-9C1C-4696-83A6-D347D1A84523}" srcId="{0E6F91FD-2B7F-47D7-94FD-570DD97BC6A5}" destId="{2AEF5035-C7B8-486E-B797-803ABF1F0E54}" srcOrd="0" destOrd="0" parTransId="{DD0B24D0-35BB-4ACE-B8FA-4E1458D0BEA3}" sibTransId="{BF410DCA-A114-4859-9639-F2B054487F22}"/>
    <dgm:cxn modelId="{401C362E-FE8E-4DA6-BCCA-C6B73001668D}" srcId="{BCDC63ED-6323-4776-B668-7995DE2380DD}" destId="{71F5BDEB-C68C-4230-8DF6-FD8FD3165227}" srcOrd="2" destOrd="0" parTransId="{8DA318DB-2F16-4AFD-A359-C4E5E00A7A93}" sibTransId="{5F8D7A88-BAE3-4391-8B64-EBA49834336F}"/>
    <dgm:cxn modelId="{C9138832-1360-45F1-BB1E-54C38637E061}" srcId="{BCDC63ED-6323-4776-B668-7995DE2380DD}" destId="{0E6F91FD-2B7F-47D7-94FD-570DD97BC6A5}" srcOrd="1" destOrd="0" parTransId="{E9D9FB5D-C58B-42E1-B028-DB182FD6EC60}" sibTransId="{B6D1D33C-F198-4A24-9B82-1FE275112E53}"/>
    <dgm:cxn modelId="{8390EE37-EDF6-4483-94D3-CF2C00E68ACC}" type="presOf" srcId="{2AEF5035-C7B8-486E-B797-803ABF1F0E54}" destId="{4433B2C8-9D7E-457F-B747-9AA5C34359BF}" srcOrd="0" destOrd="0" presId="urn:microsoft.com/office/officeart/2024/3/layout/verticalVisualTextBlock1"/>
    <dgm:cxn modelId="{BC4CB863-A226-40F4-8E7C-B385134FD9C5}" srcId="{71F5BDEB-C68C-4230-8DF6-FD8FD3165227}" destId="{6E723945-0263-49BC-811E-84A895E11752}" srcOrd="1" destOrd="0" parTransId="{6B0758F0-D547-45DC-9B3D-B1879FD4E895}" sibTransId="{0590C7FA-C7A7-4611-B848-0D27F7E084B4}"/>
    <dgm:cxn modelId="{3E440266-016D-426E-8706-53FC7D4A1B26}" type="presOf" srcId="{BCDC63ED-6323-4776-B668-7995DE2380DD}" destId="{B0856E7D-364B-4913-B25D-A924D385CD14}" srcOrd="0" destOrd="0" presId="urn:microsoft.com/office/officeart/2024/3/layout/verticalVisualTextBlock1"/>
    <dgm:cxn modelId="{D911EB4D-9D8B-45FC-9E77-7F0BCE1C54B9}" type="presOf" srcId="{71F5BDEB-C68C-4230-8DF6-FD8FD3165227}" destId="{CD71E0DA-F2D9-4118-BF1C-F4C7FBBE8853}" srcOrd="0" destOrd="0" presId="urn:microsoft.com/office/officeart/2024/3/layout/verticalVisualTextBlock1"/>
    <dgm:cxn modelId="{10696F4E-FCCA-4B1E-878A-E18667BB2EA2}" type="presOf" srcId="{BD8FAE3F-CC7F-4805-9691-A814A16F3121}" destId="{3A64A4F3-61F7-42C9-AAEC-30F97724ECB1}" srcOrd="0" destOrd="0" presId="urn:microsoft.com/office/officeart/2024/3/layout/verticalVisualTextBlock1"/>
    <dgm:cxn modelId="{A38C3575-8D88-4C48-B05F-D0C6877290AE}" type="presOf" srcId="{342FA25E-0300-4841-8182-D297395B1995}" destId="{9FA0C879-032A-447C-B613-789CE51511C5}" srcOrd="0" destOrd="0" presId="urn:microsoft.com/office/officeart/2024/3/layout/verticalVisualTextBlock1"/>
    <dgm:cxn modelId="{E7F74C8E-838B-45CB-A1CD-CCC858823052}" type="presOf" srcId="{6E723945-0263-49BC-811E-84A895E11752}" destId="{C50D5839-8506-45EE-AB44-78E5FAD6BD91}" srcOrd="0" destOrd="1" presId="urn:microsoft.com/office/officeart/2024/3/layout/verticalVisualTextBlock1"/>
    <dgm:cxn modelId="{FEEC4390-C069-4FD6-AB51-705CD2B9CABF}" srcId="{71F5BDEB-C68C-4230-8DF6-FD8FD3165227}" destId="{393B19D5-A5F7-4AE6-ABF7-C8EDF5119DCC}" srcOrd="0" destOrd="0" parTransId="{6EB046EA-A749-4343-9F5F-EF4C501FDAE3}" sibTransId="{C6B407F2-60D9-4797-A31B-1FE4102A96FE}"/>
    <dgm:cxn modelId="{CFAF6DA4-44BC-4C84-9F98-B3CD281F6BF7}" type="presOf" srcId="{393B19D5-A5F7-4AE6-ABF7-C8EDF5119DCC}" destId="{C50D5839-8506-45EE-AB44-78E5FAD6BD91}" srcOrd="0" destOrd="0" presId="urn:microsoft.com/office/officeart/2024/3/layout/verticalVisualTextBlock1"/>
    <dgm:cxn modelId="{E2BEE0BC-CFFB-4292-8729-B5BC7B74C457}" type="presOf" srcId="{FCB1D90A-B6A3-410F-AA6E-D25FEF858EC8}" destId="{55DCC88C-F49D-441B-8C81-CCB010FDA4F2}" srcOrd="0" destOrd="0" presId="urn:microsoft.com/office/officeart/2024/3/layout/verticalVisualTextBlock1"/>
    <dgm:cxn modelId="{BB4BB3D4-C777-4A92-A973-CA4BDF93B662}" type="presOf" srcId="{0E6F91FD-2B7F-47D7-94FD-570DD97BC6A5}" destId="{D1A4F86B-57C2-4E5E-A7BA-7327E22A4A07}" srcOrd="0" destOrd="0" presId="urn:microsoft.com/office/officeart/2024/3/layout/verticalVisualTextBlock1"/>
    <dgm:cxn modelId="{95135BF7-70A9-4E89-8CCE-6361C557944E}" srcId="{BCDC63ED-6323-4776-B668-7995DE2380DD}" destId="{FCB1D90A-B6A3-410F-AA6E-D25FEF858EC8}" srcOrd="0" destOrd="0" parTransId="{6B663075-CC43-4CA3-8C77-C26AB2A8526F}" sibTransId="{BD8FAE3F-CC7F-4805-9691-A814A16F3121}"/>
    <dgm:cxn modelId="{FC209B0D-FD25-4A86-80B0-409A49A287C6}" type="presParOf" srcId="{B0856E7D-364B-4913-B25D-A924D385CD14}" destId="{16CB3FDE-814A-4A4B-B282-F05D27255355}" srcOrd="0" destOrd="0" presId="urn:microsoft.com/office/officeart/2024/3/layout/verticalVisualTextBlock1"/>
    <dgm:cxn modelId="{06C808F6-6272-48F0-8C10-B04FA94F7860}" type="presParOf" srcId="{16CB3FDE-814A-4A4B-B282-F05D27255355}" destId="{9A229139-BDFE-4C86-A985-7BC41554B050}" srcOrd="0" destOrd="0" presId="urn:microsoft.com/office/officeart/2024/3/layout/verticalVisualTextBlock1"/>
    <dgm:cxn modelId="{90FBDF0D-56EC-4C6D-BC67-8FDBB97EF8CB}" type="presParOf" srcId="{16CB3FDE-814A-4A4B-B282-F05D27255355}" destId="{55DCC88C-F49D-441B-8C81-CCB010FDA4F2}" srcOrd="1" destOrd="0" presId="urn:microsoft.com/office/officeart/2024/3/layout/verticalVisualTextBlock1"/>
    <dgm:cxn modelId="{D5E3C2D1-5391-461F-9CAB-B572466F4BAD}" type="presParOf" srcId="{16CB3FDE-814A-4A4B-B282-F05D27255355}" destId="{9FA0C879-032A-447C-B613-789CE51511C5}" srcOrd="2" destOrd="0" presId="urn:microsoft.com/office/officeart/2024/3/layout/verticalVisualTextBlock1"/>
    <dgm:cxn modelId="{71983833-C45A-4C13-B504-677D72F64687}" type="presParOf" srcId="{B0856E7D-364B-4913-B25D-A924D385CD14}" destId="{3A64A4F3-61F7-42C9-AAEC-30F97724ECB1}" srcOrd="1" destOrd="0" presId="urn:microsoft.com/office/officeart/2024/3/layout/verticalVisualTextBlock1"/>
    <dgm:cxn modelId="{875EFD5F-2B60-4C9C-A38F-E0E86B7501D2}" type="presParOf" srcId="{B0856E7D-364B-4913-B25D-A924D385CD14}" destId="{E69AE209-B390-4BF1-9C2C-FBE6355A0878}" srcOrd="2" destOrd="0" presId="urn:microsoft.com/office/officeart/2024/3/layout/verticalVisualTextBlock1"/>
    <dgm:cxn modelId="{C2A211BF-3D9B-48F8-BEAC-F99E486B4AAC}" type="presParOf" srcId="{E69AE209-B390-4BF1-9C2C-FBE6355A0878}" destId="{785FF089-B98A-4887-859C-453219715849}" srcOrd="0" destOrd="0" presId="urn:microsoft.com/office/officeart/2024/3/layout/verticalVisualTextBlock1"/>
    <dgm:cxn modelId="{3DF0E58F-AD18-4AE4-98D4-C6872772EA28}" type="presParOf" srcId="{E69AE209-B390-4BF1-9C2C-FBE6355A0878}" destId="{D1A4F86B-57C2-4E5E-A7BA-7327E22A4A07}" srcOrd="1" destOrd="0" presId="urn:microsoft.com/office/officeart/2024/3/layout/verticalVisualTextBlock1"/>
    <dgm:cxn modelId="{C5D4AD69-A90A-4943-9838-8C686491B44E}" type="presParOf" srcId="{E69AE209-B390-4BF1-9C2C-FBE6355A0878}" destId="{4433B2C8-9D7E-457F-B747-9AA5C34359BF}" srcOrd="2" destOrd="0" presId="urn:microsoft.com/office/officeart/2024/3/layout/verticalVisualTextBlock1"/>
    <dgm:cxn modelId="{33F1ED63-6E0F-40A4-8C6C-28F43278ACD3}" type="presParOf" srcId="{B0856E7D-364B-4913-B25D-A924D385CD14}" destId="{5FB0E5FB-ACF5-4EE5-B8FE-02E3780E8C9E}" srcOrd="3" destOrd="0" presId="urn:microsoft.com/office/officeart/2024/3/layout/verticalVisualTextBlock1"/>
    <dgm:cxn modelId="{6DE2A764-028D-4B17-9809-663AFECA90B9}" type="presParOf" srcId="{B0856E7D-364B-4913-B25D-A924D385CD14}" destId="{06A3C6E9-17EB-4C1F-BAE1-375DBE9D229B}" srcOrd="4" destOrd="0" presId="urn:microsoft.com/office/officeart/2024/3/layout/verticalVisualTextBlock1"/>
    <dgm:cxn modelId="{E8F15CAE-B0F9-4246-B588-10694D37601E}" type="presParOf" srcId="{06A3C6E9-17EB-4C1F-BAE1-375DBE9D229B}" destId="{4EAE29DD-3479-4975-84E1-0C35C77A0885}" srcOrd="0" destOrd="0" presId="urn:microsoft.com/office/officeart/2024/3/layout/verticalVisualTextBlock1"/>
    <dgm:cxn modelId="{A85072BE-251A-4970-958B-C71799400782}" type="presParOf" srcId="{06A3C6E9-17EB-4C1F-BAE1-375DBE9D229B}" destId="{CD71E0DA-F2D9-4118-BF1C-F4C7FBBE8853}" srcOrd="1" destOrd="0" presId="urn:microsoft.com/office/officeart/2024/3/layout/verticalVisualTextBlock1"/>
    <dgm:cxn modelId="{6903AA30-07FA-4A75-9728-2FC6F998BC09}" type="presParOf" srcId="{06A3C6E9-17EB-4C1F-BAE1-375DBE9D229B}" destId="{C50D5839-8506-45EE-AB44-78E5FAD6BD91}"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65710B-9371-45ED-9ACA-CFF0E60A3704}"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D59DE1C1-A649-48B2-8671-5D0685C9AA36}">
      <dgm:prSet/>
      <dgm:spPr/>
      <dgm:t>
        <a:bodyPr/>
        <a:lstStyle/>
        <a:p>
          <a:pPr>
            <a:lnSpc>
              <a:spcPct val="100000"/>
            </a:lnSpc>
            <a:defRPr b="1"/>
          </a:pPr>
          <a:r>
            <a:rPr lang="en-US" dirty="0"/>
            <a:t>Voice AI is ready for prime time</a:t>
          </a:r>
        </a:p>
      </dgm:t>
    </dgm:pt>
    <dgm:pt modelId="{B50BDE45-C46D-4907-A2C1-8D7F815135D9}" type="parTrans" cxnId="{1A0E64D1-0A3E-4883-ACFA-5C4A40FB90D3}">
      <dgm:prSet/>
      <dgm:spPr/>
      <dgm:t>
        <a:bodyPr/>
        <a:lstStyle/>
        <a:p>
          <a:endParaRPr lang="en-US"/>
        </a:p>
      </dgm:t>
    </dgm:pt>
    <dgm:pt modelId="{2B57491A-11FB-4348-9ABD-FD832DCDEE24}" type="sibTrans" cxnId="{1A0E64D1-0A3E-4883-ACFA-5C4A40FB90D3}">
      <dgm:prSet/>
      <dgm:spPr/>
      <dgm:t>
        <a:bodyPr/>
        <a:lstStyle/>
        <a:p>
          <a:pPr>
            <a:lnSpc>
              <a:spcPct val="100000"/>
            </a:lnSpc>
            <a:defRPr b="1"/>
          </a:pPr>
          <a:endParaRPr lang="en-US"/>
        </a:p>
      </dgm:t>
    </dgm:pt>
    <dgm:pt modelId="{06D46A6F-18D7-422A-A3F7-40165340622F}">
      <dgm:prSet/>
      <dgm:spPr/>
      <dgm:t>
        <a:bodyPr/>
        <a:lstStyle/>
        <a:p>
          <a:pPr>
            <a:lnSpc>
              <a:spcPct val="100000"/>
            </a:lnSpc>
          </a:pPr>
          <a:r>
            <a:rPr lang="en-US" dirty="0"/>
            <a:t>Near-human latency and quality. Already transforming healthcare, telecom, and more at a cost of ~$2/hour.</a:t>
          </a:r>
        </a:p>
      </dgm:t>
    </dgm:pt>
    <dgm:pt modelId="{BB1476A8-8E9E-4F38-9BF8-60CE9C6753CD}" type="parTrans" cxnId="{53F66025-7A58-46EE-A96A-F3CA4A16FDE3}">
      <dgm:prSet/>
      <dgm:spPr/>
      <dgm:t>
        <a:bodyPr/>
        <a:lstStyle/>
        <a:p>
          <a:endParaRPr lang="en-US"/>
        </a:p>
      </dgm:t>
    </dgm:pt>
    <dgm:pt modelId="{7DFAF6C9-722F-4EAE-ADCA-E8950ACF50BC}" type="sibTrans" cxnId="{53F66025-7A58-46EE-A96A-F3CA4A16FDE3}">
      <dgm:prSet/>
      <dgm:spPr/>
      <dgm:t>
        <a:bodyPr/>
        <a:lstStyle/>
        <a:p>
          <a:endParaRPr lang="en-US"/>
        </a:p>
      </dgm:t>
    </dgm:pt>
    <dgm:pt modelId="{BE95673B-875A-490B-BE7A-CA8CEA27C62F}">
      <dgm:prSet/>
      <dgm:spPr/>
      <dgm:t>
        <a:bodyPr/>
        <a:lstStyle/>
        <a:p>
          <a:pPr>
            <a:lnSpc>
              <a:spcPct val="100000"/>
            </a:lnSpc>
            <a:defRPr b="1"/>
          </a:pPr>
          <a:r>
            <a:rPr lang="en-US" dirty="0"/>
            <a:t>Breakthroughs in SLMs</a:t>
          </a:r>
        </a:p>
      </dgm:t>
    </dgm:pt>
    <dgm:pt modelId="{341A3F9A-EB7D-42BF-B5DF-57C4FB46DF5F}" type="parTrans" cxnId="{A9D1E399-ADFA-4D8F-9DD7-FD942A87DA48}">
      <dgm:prSet/>
      <dgm:spPr/>
      <dgm:t>
        <a:bodyPr/>
        <a:lstStyle/>
        <a:p>
          <a:endParaRPr lang="en-US"/>
        </a:p>
      </dgm:t>
    </dgm:pt>
    <dgm:pt modelId="{A5BCF235-B6A8-4F1C-96C4-16B113F26F46}" type="sibTrans" cxnId="{A9D1E399-ADFA-4D8F-9DD7-FD942A87DA48}">
      <dgm:prSet/>
      <dgm:spPr/>
      <dgm:t>
        <a:bodyPr/>
        <a:lstStyle/>
        <a:p>
          <a:pPr>
            <a:lnSpc>
              <a:spcPct val="100000"/>
            </a:lnSpc>
            <a:defRPr b="1"/>
          </a:pPr>
          <a:endParaRPr lang="en-US"/>
        </a:p>
      </dgm:t>
    </dgm:pt>
    <dgm:pt modelId="{2F5C1A61-9418-4E30-8731-05F056A9CF97}">
      <dgm:prSet/>
      <dgm:spPr/>
      <dgm:t>
        <a:bodyPr/>
        <a:lstStyle/>
        <a:p>
          <a:pPr>
            <a:lnSpc>
              <a:spcPct val="100000"/>
            </a:lnSpc>
          </a:pPr>
          <a:endParaRPr lang="en-US" dirty="0"/>
        </a:p>
        <a:p>
          <a:pPr>
            <a:lnSpc>
              <a:spcPct val="100000"/>
            </a:lnSpc>
          </a:pPr>
          <a:r>
            <a:rPr lang="en-US" dirty="0"/>
            <a:t>Fast, affordable, scalable voice solutions you can build today.</a:t>
          </a:r>
        </a:p>
      </dgm:t>
    </dgm:pt>
    <dgm:pt modelId="{E6981334-1944-41D1-9AF1-675118A60ED7}" type="parTrans" cxnId="{9ED752E3-FF9F-442C-B6B4-D2E26C02CD97}">
      <dgm:prSet/>
      <dgm:spPr/>
      <dgm:t>
        <a:bodyPr/>
        <a:lstStyle/>
        <a:p>
          <a:endParaRPr lang="en-US"/>
        </a:p>
      </dgm:t>
    </dgm:pt>
    <dgm:pt modelId="{A3D6D337-723C-4EF9-96B1-9ED27F27500E}" type="sibTrans" cxnId="{9ED752E3-FF9F-442C-B6B4-D2E26C02CD97}">
      <dgm:prSet/>
      <dgm:spPr/>
      <dgm:t>
        <a:bodyPr/>
        <a:lstStyle/>
        <a:p>
          <a:endParaRPr lang="en-US"/>
        </a:p>
      </dgm:t>
    </dgm:pt>
    <dgm:pt modelId="{C604EF5B-F391-45B4-BB94-564E9FB59CC2}">
      <dgm:prSet/>
      <dgm:spPr/>
      <dgm:t>
        <a:bodyPr/>
        <a:lstStyle/>
        <a:p>
          <a:pPr>
            <a:lnSpc>
              <a:spcPct val="100000"/>
            </a:lnSpc>
            <a:defRPr b="1"/>
          </a:pPr>
          <a:r>
            <a:rPr lang="en-US" dirty="0"/>
            <a:t>Open-Source Tools</a:t>
          </a:r>
        </a:p>
      </dgm:t>
    </dgm:pt>
    <dgm:pt modelId="{87DC79C5-D2FA-4B98-AFB1-D97C39619BF6}" type="parTrans" cxnId="{E01ECBA9-26A9-425C-B07E-10E8DDC7462F}">
      <dgm:prSet/>
      <dgm:spPr/>
      <dgm:t>
        <a:bodyPr/>
        <a:lstStyle/>
        <a:p>
          <a:endParaRPr lang="en-US"/>
        </a:p>
      </dgm:t>
    </dgm:pt>
    <dgm:pt modelId="{BEB4EA33-DD17-46B4-8C48-78627A258A99}" type="sibTrans" cxnId="{E01ECBA9-26A9-425C-B07E-10E8DDC7462F}">
      <dgm:prSet/>
      <dgm:spPr/>
      <dgm:t>
        <a:bodyPr/>
        <a:lstStyle/>
        <a:p>
          <a:pPr>
            <a:lnSpc>
              <a:spcPct val="100000"/>
            </a:lnSpc>
            <a:defRPr b="1"/>
          </a:pPr>
          <a:endParaRPr lang="en-US"/>
        </a:p>
      </dgm:t>
    </dgm:pt>
    <dgm:pt modelId="{BBC094B8-FD17-47B1-BDDF-2BBF4F72C2C6}">
      <dgm:prSet/>
      <dgm:spPr/>
      <dgm:t>
        <a:bodyPr/>
        <a:lstStyle/>
        <a:p>
          <a:pPr>
            <a:lnSpc>
              <a:spcPct val="100000"/>
            </a:lnSpc>
            <a:defRPr b="1"/>
          </a:pPr>
          <a:r>
            <a:rPr lang="en-US" dirty="0"/>
            <a:t>Be Realistic</a:t>
          </a:r>
        </a:p>
      </dgm:t>
    </dgm:pt>
    <dgm:pt modelId="{2BB55251-037E-4191-8AEA-BBE445E8E57A}" type="parTrans" cxnId="{7943F169-427C-489C-947E-CA28E91C0379}">
      <dgm:prSet/>
      <dgm:spPr/>
      <dgm:t>
        <a:bodyPr/>
        <a:lstStyle/>
        <a:p>
          <a:endParaRPr lang="en-US"/>
        </a:p>
      </dgm:t>
    </dgm:pt>
    <dgm:pt modelId="{EAB6BE49-0EDA-47A4-9905-6CBC13B42B3C}" type="sibTrans" cxnId="{7943F169-427C-489C-947E-CA28E91C0379}">
      <dgm:prSet/>
      <dgm:spPr/>
      <dgm:t>
        <a:bodyPr/>
        <a:lstStyle/>
        <a:p>
          <a:pPr>
            <a:lnSpc>
              <a:spcPct val="100000"/>
            </a:lnSpc>
            <a:defRPr b="1"/>
          </a:pPr>
          <a:endParaRPr lang="en-US"/>
        </a:p>
      </dgm:t>
    </dgm:pt>
    <dgm:pt modelId="{7E474216-A66A-409D-A396-B63F3D42B599}">
      <dgm:prSet/>
      <dgm:spPr/>
      <dgm:t>
        <a:bodyPr/>
        <a:lstStyle/>
        <a:p>
          <a:pPr>
            <a:lnSpc>
              <a:spcPct val="100000"/>
            </a:lnSpc>
          </a:pPr>
          <a:endParaRPr lang="en-US" dirty="0"/>
        </a:p>
        <a:p>
          <a:pPr>
            <a:lnSpc>
              <a:spcPct val="100000"/>
            </a:lnSpc>
          </a:pPr>
          <a:r>
            <a:rPr lang="en-US" dirty="0"/>
            <a:t>Voice AI is probabilistic, like working with a skilled assistant, not deterministic code. Design for uncertainty.</a:t>
          </a:r>
        </a:p>
      </dgm:t>
    </dgm:pt>
    <dgm:pt modelId="{5AE266BC-2CD0-4F9F-96BE-0D889B19E368}" type="parTrans" cxnId="{7B58C5EA-5ADD-49DE-91D5-8F89772A7635}">
      <dgm:prSet/>
      <dgm:spPr/>
      <dgm:t>
        <a:bodyPr/>
        <a:lstStyle/>
        <a:p>
          <a:endParaRPr lang="en-US"/>
        </a:p>
      </dgm:t>
    </dgm:pt>
    <dgm:pt modelId="{253A74F7-37F0-4C10-8BDE-2553D83CA616}" type="sibTrans" cxnId="{7B58C5EA-5ADD-49DE-91D5-8F89772A7635}">
      <dgm:prSet/>
      <dgm:spPr/>
      <dgm:t>
        <a:bodyPr/>
        <a:lstStyle/>
        <a:p>
          <a:endParaRPr lang="en-US"/>
        </a:p>
      </dgm:t>
    </dgm:pt>
    <dgm:pt modelId="{EB82895F-A8AF-4C8C-A5CF-F6A4F61B0DB2}">
      <dgm:prSet/>
      <dgm:spPr/>
      <dgm:t>
        <a:bodyPr/>
        <a:lstStyle/>
        <a:p>
          <a:pPr>
            <a:lnSpc>
              <a:spcPct val="100000"/>
            </a:lnSpc>
          </a:pPr>
          <a:endParaRPr lang="en-US" dirty="0"/>
        </a:p>
        <a:p>
          <a:pPr>
            <a:lnSpc>
              <a:spcPct val="100000"/>
            </a:lnSpc>
          </a:pPr>
          <a:r>
            <a:rPr lang="en-US" dirty="0"/>
            <a:t>Real-time streaming, multimodal capabilities, and flexible integration.</a:t>
          </a:r>
        </a:p>
      </dgm:t>
    </dgm:pt>
    <dgm:pt modelId="{2351279C-ECB8-4429-AAE8-343813BB45EB}" type="parTrans" cxnId="{49698E08-6BE4-4437-A6B4-983FB201A13E}">
      <dgm:prSet/>
      <dgm:spPr/>
      <dgm:t>
        <a:bodyPr/>
        <a:lstStyle/>
        <a:p>
          <a:endParaRPr lang="en-US"/>
        </a:p>
      </dgm:t>
    </dgm:pt>
    <dgm:pt modelId="{8F213C8E-4C6E-48D8-9033-88C113A9E648}" type="sibTrans" cxnId="{49698E08-6BE4-4437-A6B4-983FB201A13E}">
      <dgm:prSet/>
      <dgm:spPr/>
      <dgm:t>
        <a:bodyPr/>
        <a:lstStyle/>
        <a:p>
          <a:endParaRPr lang="en-US"/>
        </a:p>
      </dgm:t>
    </dgm:pt>
    <dgm:pt modelId="{78FC5A53-0939-4BF1-8A5D-D33D0C901796}">
      <dgm:prSet/>
      <dgm:spPr/>
      <dgm:t>
        <a:bodyPr/>
        <a:lstStyle/>
        <a:p>
          <a:pPr>
            <a:lnSpc>
              <a:spcPct val="100000"/>
            </a:lnSpc>
          </a:pPr>
          <a:endParaRPr lang="en-US" dirty="0"/>
        </a:p>
      </dgm:t>
    </dgm:pt>
    <dgm:pt modelId="{C590C50C-916B-4E40-A0C1-EBA22B43DCE9}" type="parTrans" cxnId="{B7895547-39E0-4408-B267-9FF675C2D732}">
      <dgm:prSet/>
      <dgm:spPr/>
      <dgm:t>
        <a:bodyPr/>
        <a:lstStyle/>
        <a:p>
          <a:endParaRPr lang="en-US"/>
        </a:p>
      </dgm:t>
    </dgm:pt>
    <dgm:pt modelId="{F433FC33-53AA-4A8A-8989-2B64B23FC201}" type="sibTrans" cxnId="{B7895547-39E0-4408-B267-9FF675C2D732}">
      <dgm:prSet/>
      <dgm:spPr/>
      <dgm:t>
        <a:bodyPr/>
        <a:lstStyle/>
        <a:p>
          <a:endParaRPr lang="en-US"/>
        </a:p>
      </dgm:t>
    </dgm:pt>
    <dgm:pt modelId="{AB5C2D01-5002-4651-A121-3E129D1BA580}" type="pres">
      <dgm:prSet presAssocID="{8065710B-9371-45ED-9ACA-CFF0E60A3704}" presName="Name0" presStyleCnt="0">
        <dgm:presLayoutVars>
          <dgm:dir/>
          <dgm:resizeHandles val="exact"/>
        </dgm:presLayoutVars>
      </dgm:prSet>
      <dgm:spPr/>
    </dgm:pt>
    <dgm:pt modelId="{1E33FA6C-CD90-4001-B9D5-2E5E01FB5443}" type="pres">
      <dgm:prSet presAssocID="{D59DE1C1-A649-48B2-8671-5D0685C9AA36}" presName="compNode" presStyleCnt="0"/>
      <dgm:spPr/>
    </dgm:pt>
    <dgm:pt modelId="{70A29491-B558-42FA-A9E9-B31850E6E05D}" type="pres">
      <dgm:prSet presAssocID="{D59DE1C1-A649-48B2-8671-5D0685C9AA36}" presName="pictRect" presStyleLbl="revTx" presStyleIdx="0" presStyleCnt="8">
        <dgm:presLayoutVars>
          <dgm:chMax val="0"/>
          <dgm:bulletEnabled/>
        </dgm:presLayoutVars>
      </dgm:prSet>
      <dgm:spPr/>
    </dgm:pt>
    <dgm:pt modelId="{A8FACEBE-9A16-46D1-9CC6-D717602B69A0}" type="pres">
      <dgm:prSet presAssocID="{D59DE1C1-A649-48B2-8671-5D0685C9AA36}" presName="textRect" presStyleLbl="revTx" presStyleIdx="1" presStyleCnt="8" custLinFactNeighborY="4856">
        <dgm:presLayoutVars>
          <dgm:bulletEnabled/>
        </dgm:presLayoutVars>
      </dgm:prSet>
      <dgm:spPr/>
    </dgm:pt>
    <dgm:pt modelId="{96073FA2-DE76-4445-904A-2C4C8284A863}" type="pres">
      <dgm:prSet presAssocID="{2B57491A-11FB-4348-9ABD-FD832DCDEE24}" presName="sibTrans" presStyleLbl="sibTrans2D1" presStyleIdx="0" presStyleCnt="0"/>
      <dgm:spPr/>
    </dgm:pt>
    <dgm:pt modelId="{90CB249B-567F-4B92-A695-17C03555D0E4}" type="pres">
      <dgm:prSet presAssocID="{BE95673B-875A-490B-BE7A-CA8CEA27C62F}" presName="compNode" presStyleCnt="0"/>
      <dgm:spPr/>
    </dgm:pt>
    <dgm:pt modelId="{BA4CC33F-7248-4324-AFD4-7A18D27A5929}" type="pres">
      <dgm:prSet presAssocID="{BE95673B-875A-490B-BE7A-CA8CEA27C62F}" presName="pictRect" presStyleLbl="revTx" presStyleIdx="2" presStyleCnt="8">
        <dgm:presLayoutVars>
          <dgm:chMax val="0"/>
          <dgm:bulletEnabled/>
        </dgm:presLayoutVars>
      </dgm:prSet>
      <dgm:spPr/>
    </dgm:pt>
    <dgm:pt modelId="{19223FE3-9BA9-49C4-9081-F175AA539B6B}" type="pres">
      <dgm:prSet presAssocID="{BE95673B-875A-490B-BE7A-CA8CEA27C62F}" presName="textRect" presStyleLbl="revTx" presStyleIdx="3" presStyleCnt="8">
        <dgm:presLayoutVars>
          <dgm:bulletEnabled/>
        </dgm:presLayoutVars>
      </dgm:prSet>
      <dgm:spPr/>
    </dgm:pt>
    <dgm:pt modelId="{0C6DDE1E-0486-4A24-9DE5-56A30CF2D493}" type="pres">
      <dgm:prSet presAssocID="{A5BCF235-B6A8-4F1C-96C4-16B113F26F46}" presName="sibTrans" presStyleLbl="sibTrans2D1" presStyleIdx="0" presStyleCnt="0"/>
      <dgm:spPr/>
    </dgm:pt>
    <dgm:pt modelId="{3F8F86C3-F2C2-4526-86CD-4ABAEF26829D}" type="pres">
      <dgm:prSet presAssocID="{C604EF5B-F391-45B4-BB94-564E9FB59CC2}" presName="compNode" presStyleCnt="0"/>
      <dgm:spPr/>
    </dgm:pt>
    <dgm:pt modelId="{C1955108-24F1-40C0-9730-237A0E3AD006}" type="pres">
      <dgm:prSet presAssocID="{C604EF5B-F391-45B4-BB94-564E9FB59CC2}" presName="pictRect" presStyleLbl="revTx" presStyleIdx="4" presStyleCnt="8">
        <dgm:presLayoutVars>
          <dgm:chMax val="0"/>
          <dgm:bulletEnabled/>
        </dgm:presLayoutVars>
      </dgm:prSet>
      <dgm:spPr/>
    </dgm:pt>
    <dgm:pt modelId="{AE8F9B8D-416C-4E62-BCAD-B28A1BCFDC69}" type="pres">
      <dgm:prSet presAssocID="{C604EF5B-F391-45B4-BB94-564E9FB59CC2}" presName="textRect" presStyleLbl="revTx" presStyleIdx="5" presStyleCnt="8">
        <dgm:presLayoutVars>
          <dgm:bulletEnabled/>
        </dgm:presLayoutVars>
      </dgm:prSet>
      <dgm:spPr/>
    </dgm:pt>
    <dgm:pt modelId="{073AC8D8-4C66-4C27-A141-FFDB796CC421}" type="pres">
      <dgm:prSet presAssocID="{BEB4EA33-DD17-46B4-8C48-78627A258A99}" presName="sibTrans" presStyleLbl="sibTrans2D1" presStyleIdx="0" presStyleCnt="0"/>
      <dgm:spPr/>
    </dgm:pt>
    <dgm:pt modelId="{1BB21898-274C-4E6E-BD03-47D059405E42}" type="pres">
      <dgm:prSet presAssocID="{BBC094B8-FD17-47B1-BDDF-2BBF4F72C2C6}" presName="compNode" presStyleCnt="0"/>
      <dgm:spPr/>
    </dgm:pt>
    <dgm:pt modelId="{FB6A10D3-3AE0-4DDA-8B53-973DD4445A09}" type="pres">
      <dgm:prSet presAssocID="{BBC094B8-FD17-47B1-BDDF-2BBF4F72C2C6}" presName="pictRect" presStyleLbl="revTx" presStyleIdx="6" presStyleCnt="8">
        <dgm:presLayoutVars>
          <dgm:chMax val="0"/>
          <dgm:bulletEnabled/>
        </dgm:presLayoutVars>
      </dgm:prSet>
      <dgm:spPr/>
    </dgm:pt>
    <dgm:pt modelId="{1CA940D5-E369-4E98-8D68-654F88D81E3A}" type="pres">
      <dgm:prSet presAssocID="{BBC094B8-FD17-47B1-BDDF-2BBF4F72C2C6}" presName="textRect" presStyleLbl="revTx" presStyleIdx="7" presStyleCnt="8">
        <dgm:presLayoutVars>
          <dgm:bulletEnabled/>
        </dgm:presLayoutVars>
      </dgm:prSet>
      <dgm:spPr/>
    </dgm:pt>
  </dgm:ptLst>
  <dgm:cxnLst>
    <dgm:cxn modelId="{49698E08-6BE4-4437-A6B4-983FB201A13E}" srcId="{C604EF5B-F391-45B4-BB94-564E9FB59CC2}" destId="{EB82895F-A8AF-4C8C-A5CF-F6A4F61B0DB2}" srcOrd="0" destOrd="0" parTransId="{2351279C-ECB8-4429-AAE8-343813BB45EB}" sibTransId="{8F213C8E-4C6E-48D8-9033-88C113A9E648}"/>
    <dgm:cxn modelId="{ADED070A-4785-4FC9-A572-81C1ED5EEFA6}" type="presOf" srcId="{8065710B-9371-45ED-9ACA-CFF0E60A3704}" destId="{AB5C2D01-5002-4651-A121-3E129D1BA580}" srcOrd="0" destOrd="0" presId="urn:microsoft.com/office/officeart/2024/3/layout/hArchList1"/>
    <dgm:cxn modelId="{A6867319-7046-450D-8906-006476031E1D}" type="presOf" srcId="{2F5C1A61-9418-4E30-8731-05F056A9CF97}" destId="{19223FE3-9BA9-49C4-9081-F175AA539B6B}" srcOrd="0" destOrd="0" presId="urn:microsoft.com/office/officeart/2024/3/layout/hArchList1"/>
    <dgm:cxn modelId="{53F66025-7A58-46EE-A96A-F3CA4A16FDE3}" srcId="{D59DE1C1-A649-48B2-8671-5D0685C9AA36}" destId="{06D46A6F-18D7-422A-A3F7-40165340622F}" srcOrd="1" destOrd="0" parTransId="{BB1476A8-8E9E-4F38-9BF8-60CE9C6753CD}" sibTransId="{7DFAF6C9-722F-4EAE-ADCA-E8950ACF50BC}"/>
    <dgm:cxn modelId="{4925CC2A-B788-48F4-B97A-09C170037262}" type="presOf" srcId="{BEB4EA33-DD17-46B4-8C48-78627A258A99}" destId="{073AC8D8-4C66-4C27-A141-FFDB796CC421}" srcOrd="0" destOrd="0" presId="urn:microsoft.com/office/officeart/2024/3/layout/hArchList1"/>
    <dgm:cxn modelId="{2B020539-4730-4FB0-A3DB-2F5B6F2DC631}" type="presOf" srcId="{BE95673B-875A-490B-BE7A-CA8CEA27C62F}" destId="{BA4CC33F-7248-4324-AFD4-7A18D27A5929}" srcOrd="0" destOrd="0" presId="urn:microsoft.com/office/officeart/2024/3/layout/hArchList1"/>
    <dgm:cxn modelId="{EAACA55D-BAB8-4E18-AE60-F0E642981A96}" type="presOf" srcId="{D59DE1C1-A649-48B2-8671-5D0685C9AA36}" destId="{70A29491-B558-42FA-A9E9-B31850E6E05D}" srcOrd="0" destOrd="0" presId="urn:microsoft.com/office/officeart/2024/3/layout/hArchList1"/>
    <dgm:cxn modelId="{B7895547-39E0-4408-B267-9FF675C2D732}" srcId="{D59DE1C1-A649-48B2-8671-5D0685C9AA36}" destId="{78FC5A53-0939-4BF1-8A5D-D33D0C901796}" srcOrd="0" destOrd="0" parTransId="{C590C50C-916B-4E40-A0C1-EBA22B43DCE9}" sibTransId="{F433FC33-53AA-4A8A-8989-2B64B23FC201}"/>
    <dgm:cxn modelId="{B084EA47-ED1A-42F3-BA91-3D2AF03D080F}" type="presOf" srcId="{2B57491A-11FB-4348-9ABD-FD832DCDEE24}" destId="{96073FA2-DE76-4445-904A-2C4C8284A863}" srcOrd="0" destOrd="0" presId="urn:microsoft.com/office/officeart/2024/3/layout/hArchList1"/>
    <dgm:cxn modelId="{7943F169-427C-489C-947E-CA28E91C0379}" srcId="{8065710B-9371-45ED-9ACA-CFF0E60A3704}" destId="{BBC094B8-FD17-47B1-BDDF-2BBF4F72C2C6}" srcOrd="3" destOrd="0" parTransId="{2BB55251-037E-4191-8AEA-BBE445E8E57A}" sibTransId="{EAB6BE49-0EDA-47A4-9905-6CBC13B42B3C}"/>
    <dgm:cxn modelId="{170E734C-E194-4EEE-8524-C96044B0BA45}" type="presOf" srcId="{C604EF5B-F391-45B4-BB94-564E9FB59CC2}" destId="{C1955108-24F1-40C0-9730-237A0E3AD006}" srcOrd="0" destOrd="0" presId="urn:microsoft.com/office/officeart/2024/3/layout/hArchList1"/>
    <dgm:cxn modelId="{9993684E-BCD0-40DF-A5B1-AC8FE91FF6C0}" type="presOf" srcId="{EB82895F-A8AF-4C8C-A5CF-F6A4F61B0DB2}" destId="{AE8F9B8D-416C-4E62-BCAD-B28A1BCFDC69}" srcOrd="0" destOrd="0" presId="urn:microsoft.com/office/officeart/2024/3/layout/hArchList1"/>
    <dgm:cxn modelId="{F438B859-1916-4A89-930C-A055ADDA03BD}" type="presOf" srcId="{BBC094B8-FD17-47B1-BDDF-2BBF4F72C2C6}" destId="{FB6A10D3-3AE0-4DDA-8B53-973DD4445A09}" srcOrd="0" destOrd="0" presId="urn:microsoft.com/office/officeart/2024/3/layout/hArchList1"/>
    <dgm:cxn modelId="{7FB41D8A-C8AB-4447-8087-DA9D575D9E01}" type="presOf" srcId="{06D46A6F-18D7-422A-A3F7-40165340622F}" destId="{A8FACEBE-9A16-46D1-9CC6-D717602B69A0}" srcOrd="0" destOrd="1" presId="urn:microsoft.com/office/officeart/2024/3/layout/hArchList1"/>
    <dgm:cxn modelId="{A9D1E399-ADFA-4D8F-9DD7-FD942A87DA48}" srcId="{8065710B-9371-45ED-9ACA-CFF0E60A3704}" destId="{BE95673B-875A-490B-BE7A-CA8CEA27C62F}" srcOrd="1" destOrd="0" parTransId="{341A3F9A-EB7D-42BF-B5DF-57C4FB46DF5F}" sibTransId="{A5BCF235-B6A8-4F1C-96C4-16B113F26F46}"/>
    <dgm:cxn modelId="{E01ECBA9-26A9-425C-B07E-10E8DDC7462F}" srcId="{8065710B-9371-45ED-9ACA-CFF0E60A3704}" destId="{C604EF5B-F391-45B4-BB94-564E9FB59CC2}" srcOrd="2" destOrd="0" parTransId="{87DC79C5-D2FA-4B98-AFB1-D97C39619BF6}" sibTransId="{BEB4EA33-DD17-46B4-8C48-78627A258A99}"/>
    <dgm:cxn modelId="{C0D23AB6-1F8C-4CC0-8B46-E913252A1DB6}" type="presOf" srcId="{78FC5A53-0939-4BF1-8A5D-D33D0C901796}" destId="{A8FACEBE-9A16-46D1-9CC6-D717602B69A0}" srcOrd="0" destOrd="0" presId="urn:microsoft.com/office/officeart/2024/3/layout/hArchList1"/>
    <dgm:cxn modelId="{1A0E64D1-0A3E-4883-ACFA-5C4A40FB90D3}" srcId="{8065710B-9371-45ED-9ACA-CFF0E60A3704}" destId="{D59DE1C1-A649-48B2-8671-5D0685C9AA36}" srcOrd="0" destOrd="0" parTransId="{B50BDE45-C46D-4907-A2C1-8D7F815135D9}" sibTransId="{2B57491A-11FB-4348-9ABD-FD832DCDEE24}"/>
    <dgm:cxn modelId="{9ED752E3-FF9F-442C-B6B4-D2E26C02CD97}" srcId="{BE95673B-875A-490B-BE7A-CA8CEA27C62F}" destId="{2F5C1A61-9418-4E30-8731-05F056A9CF97}" srcOrd="0" destOrd="0" parTransId="{E6981334-1944-41D1-9AF1-675118A60ED7}" sibTransId="{A3D6D337-723C-4EF9-96B1-9ED27F27500E}"/>
    <dgm:cxn modelId="{F3E0E4E9-499A-45EB-AB10-ADA10FAC7128}" type="presOf" srcId="{A5BCF235-B6A8-4F1C-96C4-16B113F26F46}" destId="{0C6DDE1E-0486-4A24-9DE5-56A30CF2D493}" srcOrd="0" destOrd="0" presId="urn:microsoft.com/office/officeart/2024/3/layout/hArchList1"/>
    <dgm:cxn modelId="{7B58C5EA-5ADD-49DE-91D5-8F89772A7635}" srcId="{BBC094B8-FD17-47B1-BDDF-2BBF4F72C2C6}" destId="{7E474216-A66A-409D-A396-B63F3D42B599}" srcOrd="0" destOrd="0" parTransId="{5AE266BC-2CD0-4F9F-96BE-0D889B19E368}" sibTransId="{253A74F7-37F0-4C10-8BDE-2553D83CA616}"/>
    <dgm:cxn modelId="{22CD0DFB-A099-4D4C-BC72-E10AC1B31101}" type="presOf" srcId="{7E474216-A66A-409D-A396-B63F3D42B599}" destId="{1CA940D5-E369-4E98-8D68-654F88D81E3A}" srcOrd="0" destOrd="0" presId="urn:microsoft.com/office/officeart/2024/3/layout/hArchList1"/>
    <dgm:cxn modelId="{9C64441B-506F-4258-A761-057931CBC648}" type="presParOf" srcId="{AB5C2D01-5002-4651-A121-3E129D1BA580}" destId="{1E33FA6C-CD90-4001-B9D5-2E5E01FB5443}" srcOrd="0" destOrd="0" presId="urn:microsoft.com/office/officeart/2024/3/layout/hArchList1"/>
    <dgm:cxn modelId="{2956A107-8FAE-45AE-90B3-8034EAE94B89}" type="presParOf" srcId="{1E33FA6C-CD90-4001-B9D5-2E5E01FB5443}" destId="{70A29491-B558-42FA-A9E9-B31850E6E05D}" srcOrd="0" destOrd="0" presId="urn:microsoft.com/office/officeart/2024/3/layout/hArchList1"/>
    <dgm:cxn modelId="{8FFBEBE5-AEF0-462F-B816-C512AEF162CF}" type="presParOf" srcId="{1E33FA6C-CD90-4001-B9D5-2E5E01FB5443}" destId="{A8FACEBE-9A16-46D1-9CC6-D717602B69A0}" srcOrd="1" destOrd="0" presId="urn:microsoft.com/office/officeart/2024/3/layout/hArchList1"/>
    <dgm:cxn modelId="{B8A8C1AD-8D6C-4979-B0C7-AE491048CC2A}" type="presParOf" srcId="{AB5C2D01-5002-4651-A121-3E129D1BA580}" destId="{96073FA2-DE76-4445-904A-2C4C8284A863}" srcOrd="1" destOrd="0" presId="urn:microsoft.com/office/officeart/2024/3/layout/hArchList1"/>
    <dgm:cxn modelId="{3E30B158-90D8-46DD-A8C0-0ABB828FE565}" type="presParOf" srcId="{AB5C2D01-5002-4651-A121-3E129D1BA580}" destId="{90CB249B-567F-4B92-A695-17C03555D0E4}" srcOrd="2" destOrd="0" presId="urn:microsoft.com/office/officeart/2024/3/layout/hArchList1"/>
    <dgm:cxn modelId="{D1A67AA5-FBA4-413B-96CD-CFBC8337BF21}" type="presParOf" srcId="{90CB249B-567F-4B92-A695-17C03555D0E4}" destId="{BA4CC33F-7248-4324-AFD4-7A18D27A5929}" srcOrd="0" destOrd="0" presId="urn:microsoft.com/office/officeart/2024/3/layout/hArchList1"/>
    <dgm:cxn modelId="{348914DC-6A0A-49EC-9D52-1D0B551397FB}" type="presParOf" srcId="{90CB249B-567F-4B92-A695-17C03555D0E4}" destId="{19223FE3-9BA9-49C4-9081-F175AA539B6B}" srcOrd="1" destOrd="0" presId="urn:microsoft.com/office/officeart/2024/3/layout/hArchList1"/>
    <dgm:cxn modelId="{4CAA0C11-7F0B-4CE7-838D-992908FE1202}" type="presParOf" srcId="{AB5C2D01-5002-4651-A121-3E129D1BA580}" destId="{0C6DDE1E-0486-4A24-9DE5-56A30CF2D493}" srcOrd="3" destOrd="0" presId="urn:microsoft.com/office/officeart/2024/3/layout/hArchList1"/>
    <dgm:cxn modelId="{11DF83D3-3E2B-4099-B193-A6465312B34B}" type="presParOf" srcId="{AB5C2D01-5002-4651-A121-3E129D1BA580}" destId="{3F8F86C3-F2C2-4526-86CD-4ABAEF26829D}" srcOrd="4" destOrd="0" presId="urn:microsoft.com/office/officeart/2024/3/layout/hArchList1"/>
    <dgm:cxn modelId="{EE7DF24B-1F61-4953-830C-3097B59E006E}" type="presParOf" srcId="{3F8F86C3-F2C2-4526-86CD-4ABAEF26829D}" destId="{C1955108-24F1-40C0-9730-237A0E3AD006}" srcOrd="0" destOrd="0" presId="urn:microsoft.com/office/officeart/2024/3/layout/hArchList1"/>
    <dgm:cxn modelId="{77C8EC7B-BE86-4C4C-B594-4ACD8B6E24AA}" type="presParOf" srcId="{3F8F86C3-F2C2-4526-86CD-4ABAEF26829D}" destId="{AE8F9B8D-416C-4E62-BCAD-B28A1BCFDC69}" srcOrd="1" destOrd="0" presId="urn:microsoft.com/office/officeart/2024/3/layout/hArchList1"/>
    <dgm:cxn modelId="{33607723-3A43-4491-A4D8-CDF30BD9B667}" type="presParOf" srcId="{AB5C2D01-5002-4651-A121-3E129D1BA580}" destId="{073AC8D8-4C66-4C27-A141-FFDB796CC421}" srcOrd="5" destOrd="0" presId="urn:microsoft.com/office/officeart/2024/3/layout/hArchList1"/>
    <dgm:cxn modelId="{571A280F-2A5A-45BE-A65E-2B2DD1E50DCC}" type="presParOf" srcId="{AB5C2D01-5002-4651-A121-3E129D1BA580}" destId="{1BB21898-274C-4E6E-BD03-47D059405E42}" srcOrd="6" destOrd="0" presId="urn:microsoft.com/office/officeart/2024/3/layout/hArchList1"/>
    <dgm:cxn modelId="{2C96F60A-F9EE-49B0-AF03-5623138393E4}" type="presParOf" srcId="{1BB21898-274C-4E6E-BD03-47D059405E42}" destId="{FB6A10D3-3AE0-4DDA-8B53-973DD4445A09}" srcOrd="0" destOrd="0" presId="urn:microsoft.com/office/officeart/2024/3/layout/hArchList1"/>
    <dgm:cxn modelId="{2F75B38A-7E1A-4982-AED4-78A1689947CA}" type="presParOf" srcId="{1BB21898-274C-4E6E-BD03-47D059405E42}" destId="{1CA940D5-E369-4E98-8D68-654F88D81E3A}"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29139-BDFE-4C86-A985-7BC41554B050}">
      <dsp:nvSpPr>
        <dsp:cNvPr id="0" name=""/>
        <dsp:cNvSpPr/>
      </dsp:nvSpPr>
      <dsp:spPr>
        <a:xfrm>
          <a:off x="0" y="0"/>
          <a:ext cx="1109392" cy="1096975"/>
        </a:xfrm>
        <a:prstGeom prst="rect">
          <a:avLst/>
        </a:prstGeom>
        <a:blipFill rotWithShape="1">
          <a:blip xmlns:r="http://schemas.openxmlformats.org/officeDocument/2006/relationships" r:embed="rId1"/>
          <a:srcRect/>
          <a:stretch>
            <a:fillRect t="-3000" b="-3000"/>
          </a:stretch>
        </a:blipFill>
        <a:ln>
          <a:noFill/>
        </a:ln>
        <a:effectLst/>
      </dsp:spPr>
      <dsp:style>
        <a:lnRef idx="0">
          <a:scrgbClr r="0" g="0" b="0"/>
        </a:lnRef>
        <a:fillRef idx="3">
          <a:scrgbClr r="0" g="0" b="0"/>
        </a:fillRef>
        <a:effectRef idx="2">
          <a:scrgbClr r="0" g="0" b="0"/>
        </a:effectRef>
        <a:fontRef idx="minor">
          <a:schemeClr val="lt1"/>
        </a:fontRef>
      </dsp:style>
    </dsp:sp>
    <dsp:sp modelId="{55DCC88C-F49D-441B-8C81-CCB010FDA4F2}">
      <dsp:nvSpPr>
        <dsp:cNvPr id="0" name=""/>
        <dsp:cNvSpPr/>
      </dsp:nvSpPr>
      <dsp:spPr>
        <a:xfrm>
          <a:off x="1450913" y="0"/>
          <a:ext cx="6418906" cy="6598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b="1" i="0" kern="1200" dirty="0"/>
            <a:t>Prioritize Short Responses Over Short Prompts for Faster Conversations</a:t>
          </a:r>
          <a:endParaRPr lang="en-US" sz="1800" kern="1200" dirty="0"/>
        </a:p>
      </dsp:txBody>
      <dsp:txXfrm>
        <a:off x="1450913" y="0"/>
        <a:ext cx="6418906" cy="659857"/>
      </dsp:txXfrm>
    </dsp:sp>
    <dsp:sp modelId="{9FA0C879-032A-447C-B613-789CE51511C5}">
      <dsp:nvSpPr>
        <dsp:cNvPr id="0" name=""/>
        <dsp:cNvSpPr/>
      </dsp:nvSpPr>
      <dsp:spPr>
        <a:xfrm>
          <a:off x="1450913" y="659857"/>
          <a:ext cx="6418906" cy="611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LLMs process input faster than they generate output. Key lies in prompting the model to produce concise answers.</a:t>
          </a:r>
        </a:p>
      </dsp:txBody>
      <dsp:txXfrm>
        <a:off x="1450913" y="659857"/>
        <a:ext cx="6418906" cy="611055"/>
      </dsp:txXfrm>
    </dsp:sp>
    <dsp:sp modelId="{785FF089-B98A-4887-859C-453219715849}">
      <dsp:nvSpPr>
        <dsp:cNvPr id="0" name=""/>
        <dsp:cNvSpPr/>
      </dsp:nvSpPr>
      <dsp:spPr>
        <a:xfrm>
          <a:off x="0" y="1372586"/>
          <a:ext cx="1209578" cy="1023491"/>
        </a:xfrm>
        <a:prstGeom prst="rect">
          <a:avLst/>
        </a:prstGeom>
        <a:blipFill rotWithShape="1">
          <a:blip xmlns:r="http://schemas.openxmlformats.org/officeDocument/2006/relationships" r:embed="rId2"/>
          <a:srcRect/>
          <a:stretch>
            <a:fillRect t="-2000" b="-2000"/>
          </a:stretch>
        </a:blipFill>
        <a:ln>
          <a:noFill/>
        </a:ln>
        <a:effectLst/>
      </dsp:spPr>
      <dsp:style>
        <a:lnRef idx="0">
          <a:scrgbClr r="0" g="0" b="0"/>
        </a:lnRef>
        <a:fillRef idx="3">
          <a:scrgbClr r="0" g="0" b="0"/>
        </a:fillRef>
        <a:effectRef idx="2">
          <a:scrgbClr r="0" g="0" b="0"/>
        </a:effectRef>
        <a:fontRef idx="minor">
          <a:schemeClr val="lt1"/>
        </a:fontRef>
      </dsp:style>
    </dsp:sp>
    <dsp:sp modelId="{D1A4F86B-57C2-4E5E-A7BA-7327E22A4A07}">
      <dsp:nvSpPr>
        <dsp:cNvPr id="0" name=""/>
        <dsp:cNvSpPr/>
      </dsp:nvSpPr>
      <dsp:spPr>
        <a:xfrm>
          <a:off x="1450913" y="1415121"/>
          <a:ext cx="6418906" cy="355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Prioritizing Information for Relevance</a:t>
          </a:r>
        </a:p>
      </dsp:txBody>
      <dsp:txXfrm>
        <a:off x="1450913" y="1415121"/>
        <a:ext cx="6418906" cy="355885"/>
      </dsp:txXfrm>
    </dsp:sp>
    <dsp:sp modelId="{4433B2C8-9D7E-457F-B747-9AA5C34359BF}">
      <dsp:nvSpPr>
        <dsp:cNvPr id="0" name=""/>
        <dsp:cNvSpPr/>
      </dsp:nvSpPr>
      <dsp:spPr>
        <a:xfrm>
          <a:off x="1450913" y="1771002"/>
          <a:ext cx="6418906" cy="91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The order of information in a prompt significantly impacts the quality.</a:t>
          </a:r>
        </a:p>
      </dsp:txBody>
      <dsp:txXfrm>
        <a:off x="1450913" y="1771002"/>
        <a:ext cx="6418906" cy="915027"/>
      </dsp:txXfrm>
    </dsp:sp>
    <dsp:sp modelId="{4EAE29DD-3479-4975-84E1-0C35C77A0885}">
      <dsp:nvSpPr>
        <dsp:cNvPr id="0" name=""/>
        <dsp:cNvSpPr/>
      </dsp:nvSpPr>
      <dsp:spPr>
        <a:xfrm>
          <a:off x="0" y="2745172"/>
          <a:ext cx="1176204" cy="1177767"/>
        </a:xfrm>
        <a:prstGeom prst="rect">
          <a:avLst/>
        </a:prstGeom>
        <a:blipFill rotWithShape="1">
          <a:blip xmlns:r="http://schemas.openxmlformats.org/officeDocument/2006/relationships" r:embed="rId3"/>
          <a:srcRect/>
          <a:stretch>
            <a:fillRect l="-6000" r="-6000"/>
          </a:stretch>
        </a:blipFill>
        <a:ln>
          <a:noFill/>
        </a:ln>
        <a:effectLst/>
      </dsp:spPr>
      <dsp:style>
        <a:lnRef idx="0">
          <a:scrgbClr r="0" g="0" b="0"/>
        </a:lnRef>
        <a:fillRef idx="3">
          <a:scrgbClr r="0" g="0" b="0"/>
        </a:fillRef>
        <a:effectRef idx="2">
          <a:scrgbClr r="0" g="0" b="0"/>
        </a:effectRef>
        <a:fontRef idx="minor">
          <a:schemeClr val="lt1"/>
        </a:fontRef>
      </dsp:style>
    </dsp:sp>
    <dsp:sp modelId="{CD71E0DA-F2D9-4118-BF1C-F4C7FBBE8853}">
      <dsp:nvSpPr>
        <dsp:cNvPr id="0" name=""/>
        <dsp:cNvSpPr/>
      </dsp:nvSpPr>
      <dsp:spPr>
        <a:xfrm>
          <a:off x="1450913" y="2702636"/>
          <a:ext cx="6418906" cy="355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Leveraging Structured Input and Special Tokens for Voice Context</a:t>
          </a:r>
        </a:p>
      </dsp:txBody>
      <dsp:txXfrm>
        <a:off x="1450913" y="2702636"/>
        <a:ext cx="6418906" cy="355885"/>
      </dsp:txXfrm>
    </dsp:sp>
    <dsp:sp modelId="{C50D5839-8506-45EE-AB44-78E5FAD6BD91}">
      <dsp:nvSpPr>
        <dsp:cNvPr id="0" name=""/>
        <dsp:cNvSpPr/>
      </dsp:nvSpPr>
      <dsp:spPr>
        <a:xfrm>
          <a:off x="1450913" y="3058898"/>
          <a:ext cx="6418906" cy="9070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t>Example:</a:t>
          </a:r>
        </a:p>
        <a:p>
          <a:pPr marL="0" lvl="0" indent="0" algn="l" defTabSz="622300">
            <a:lnSpc>
              <a:spcPct val="100000"/>
            </a:lnSpc>
            <a:spcBef>
              <a:spcPct val="0"/>
            </a:spcBef>
            <a:spcAft>
              <a:spcPct val="35000"/>
            </a:spcAft>
            <a:buNone/>
          </a:pPr>
          <a:r>
            <a:rPr lang="en-US" sz="1400" i="1" kern="1200" dirty="0"/>
            <a:t>&lt;</a:t>
          </a:r>
          <a:r>
            <a:rPr lang="en-US" sz="1400" i="1" kern="1200" dirty="0" err="1"/>
            <a:t>speaker:user</a:t>
          </a:r>
          <a:r>
            <a:rPr lang="en-US" sz="1400" i="1" kern="1200" dirty="0"/>
            <a:t>&gt; "I'd like to book a flight to Miami tomorrow evening."</a:t>
          </a:r>
          <a:endParaRPr lang="en-US" sz="1400" kern="1200" dirty="0"/>
        </a:p>
        <a:p>
          <a:pPr marL="0" lvl="0" indent="0" algn="l" defTabSz="622300">
            <a:lnSpc>
              <a:spcPct val="100000"/>
            </a:lnSpc>
            <a:spcBef>
              <a:spcPct val="0"/>
            </a:spcBef>
            <a:spcAft>
              <a:spcPct val="35000"/>
            </a:spcAft>
            <a:buNone/>
          </a:pPr>
          <a:r>
            <a:rPr lang="en-US" sz="1400" i="1" kern="1200" dirty="0"/>
            <a:t>&lt;</a:t>
          </a:r>
          <a:r>
            <a:rPr lang="en-US" sz="1400" i="1" kern="1200" dirty="0" err="1"/>
            <a:t>context:intent</a:t>
          </a:r>
          <a:r>
            <a:rPr lang="en-US" sz="1400" i="1" kern="1200" dirty="0"/>
            <a:t>=</a:t>
          </a:r>
          <a:r>
            <a:rPr lang="en-US" sz="1400" i="1" kern="1200" dirty="0" err="1"/>
            <a:t>travel_booking</a:t>
          </a:r>
          <a:r>
            <a:rPr lang="en-US" sz="1400" i="1" kern="1200" dirty="0"/>
            <a:t>; urgency=high&gt;</a:t>
          </a:r>
        </a:p>
      </dsp:txBody>
      <dsp:txXfrm>
        <a:off x="1450913" y="3058898"/>
        <a:ext cx="6418906" cy="9070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29491-B558-42FA-A9E9-B31850E6E05D}">
      <dsp:nvSpPr>
        <dsp:cNvPr id="0" name=""/>
        <dsp:cNvSpPr/>
      </dsp:nvSpPr>
      <dsp:spPr>
        <a:xfrm>
          <a:off x="0" y="0"/>
          <a:ext cx="1909330" cy="609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Voice AI is ready for prime time</a:t>
          </a:r>
        </a:p>
      </dsp:txBody>
      <dsp:txXfrm>
        <a:off x="0" y="0"/>
        <a:ext cx="1909330" cy="609545"/>
      </dsp:txXfrm>
    </dsp:sp>
    <dsp:sp modelId="{A8FACEBE-9A16-46D1-9CC6-D717602B69A0}">
      <dsp:nvSpPr>
        <dsp:cNvPr id="0" name=""/>
        <dsp:cNvSpPr/>
      </dsp:nvSpPr>
      <dsp:spPr>
        <a:xfrm>
          <a:off x="0" y="609545"/>
          <a:ext cx="1909330" cy="3503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endParaRPr lang="en-US" sz="1400" kern="1200" dirty="0"/>
        </a:p>
        <a:p>
          <a:pPr marL="0" lvl="0" indent="0" algn="l" defTabSz="622300">
            <a:lnSpc>
              <a:spcPct val="100000"/>
            </a:lnSpc>
            <a:spcBef>
              <a:spcPct val="0"/>
            </a:spcBef>
            <a:spcAft>
              <a:spcPct val="35000"/>
            </a:spcAft>
            <a:buNone/>
          </a:pPr>
          <a:r>
            <a:rPr lang="en-US" sz="1400" kern="1200" dirty="0"/>
            <a:t>Near-human latency and quality. Already transforming healthcare, telecom, and more at a cost of ~$2/hour.</a:t>
          </a:r>
        </a:p>
      </dsp:txBody>
      <dsp:txXfrm>
        <a:off x="0" y="609545"/>
        <a:ext cx="1909330" cy="3503508"/>
      </dsp:txXfrm>
    </dsp:sp>
    <dsp:sp modelId="{BA4CC33F-7248-4324-AFD4-7A18D27A5929}">
      <dsp:nvSpPr>
        <dsp:cNvPr id="0" name=""/>
        <dsp:cNvSpPr/>
      </dsp:nvSpPr>
      <dsp:spPr>
        <a:xfrm>
          <a:off x="2100263" y="0"/>
          <a:ext cx="1909330" cy="609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Breakthroughs in SLMs</a:t>
          </a:r>
        </a:p>
      </dsp:txBody>
      <dsp:txXfrm>
        <a:off x="2100263" y="0"/>
        <a:ext cx="1909330" cy="609545"/>
      </dsp:txXfrm>
    </dsp:sp>
    <dsp:sp modelId="{19223FE3-9BA9-49C4-9081-F175AA539B6B}">
      <dsp:nvSpPr>
        <dsp:cNvPr id="0" name=""/>
        <dsp:cNvSpPr/>
      </dsp:nvSpPr>
      <dsp:spPr>
        <a:xfrm>
          <a:off x="2100263" y="609545"/>
          <a:ext cx="1909330" cy="3503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endParaRPr lang="en-US" sz="1400" kern="1200" dirty="0"/>
        </a:p>
        <a:p>
          <a:pPr marL="0" lvl="0" indent="0" algn="l" defTabSz="622300">
            <a:lnSpc>
              <a:spcPct val="100000"/>
            </a:lnSpc>
            <a:spcBef>
              <a:spcPct val="0"/>
            </a:spcBef>
            <a:spcAft>
              <a:spcPct val="35000"/>
            </a:spcAft>
            <a:buNone/>
          </a:pPr>
          <a:r>
            <a:rPr lang="en-US" sz="1400" kern="1200" dirty="0"/>
            <a:t>Fast, affordable, scalable voice solutions you can build today.</a:t>
          </a:r>
        </a:p>
      </dsp:txBody>
      <dsp:txXfrm>
        <a:off x="2100263" y="609545"/>
        <a:ext cx="1909330" cy="3503508"/>
      </dsp:txXfrm>
    </dsp:sp>
    <dsp:sp modelId="{C1955108-24F1-40C0-9730-237A0E3AD006}">
      <dsp:nvSpPr>
        <dsp:cNvPr id="0" name=""/>
        <dsp:cNvSpPr/>
      </dsp:nvSpPr>
      <dsp:spPr>
        <a:xfrm>
          <a:off x="4200527" y="0"/>
          <a:ext cx="1909330" cy="609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Open-Source Tools</a:t>
          </a:r>
        </a:p>
      </dsp:txBody>
      <dsp:txXfrm>
        <a:off x="4200527" y="0"/>
        <a:ext cx="1909330" cy="609545"/>
      </dsp:txXfrm>
    </dsp:sp>
    <dsp:sp modelId="{AE8F9B8D-416C-4E62-BCAD-B28A1BCFDC69}">
      <dsp:nvSpPr>
        <dsp:cNvPr id="0" name=""/>
        <dsp:cNvSpPr/>
      </dsp:nvSpPr>
      <dsp:spPr>
        <a:xfrm>
          <a:off x="4200527" y="609545"/>
          <a:ext cx="1909330" cy="3503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endParaRPr lang="en-US" sz="1400" kern="1200" dirty="0"/>
        </a:p>
        <a:p>
          <a:pPr marL="0" lvl="0" indent="0" algn="l" defTabSz="622300">
            <a:lnSpc>
              <a:spcPct val="100000"/>
            </a:lnSpc>
            <a:spcBef>
              <a:spcPct val="0"/>
            </a:spcBef>
            <a:spcAft>
              <a:spcPct val="35000"/>
            </a:spcAft>
            <a:buNone/>
          </a:pPr>
          <a:r>
            <a:rPr lang="en-US" sz="1400" kern="1200" dirty="0"/>
            <a:t>Real-time streaming, multimodal capabilities, and flexible integration.</a:t>
          </a:r>
        </a:p>
      </dsp:txBody>
      <dsp:txXfrm>
        <a:off x="4200527" y="609545"/>
        <a:ext cx="1909330" cy="3503508"/>
      </dsp:txXfrm>
    </dsp:sp>
    <dsp:sp modelId="{FB6A10D3-3AE0-4DDA-8B53-973DD4445A09}">
      <dsp:nvSpPr>
        <dsp:cNvPr id="0" name=""/>
        <dsp:cNvSpPr/>
      </dsp:nvSpPr>
      <dsp:spPr>
        <a:xfrm>
          <a:off x="6300791" y="0"/>
          <a:ext cx="1909330" cy="609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t>Be Realistic</a:t>
          </a:r>
        </a:p>
      </dsp:txBody>
      <dsp:txXfrm>
        <a:off x="6300791" y="0"/>
        <a:ext cx="1909330" cy="609545"/>
      </dsp:txXfrm>
    </dsp:sp>
    <dsp:sp modelId="{1CA940D5-E369-4E98-8D68-654F88D81E3A}">
      <dsp:nvSpPr>
        <dsp:cNvPr id="0" name=""/>
        <dsp:cNvSpPr/>
      </dsp:nvSpPr>
      <dsp:spPr>
        <a:xfrm>
          <a:off x="6300791" y="609545"/>
          <a:ext cx="1909330" cy="3503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pPr>
          <a:endParaRPr lang="en-US" sz="1400" kern="1200" dirty="0"/>
        </a:p>
        <a:p>
          <a:pPr marL="0" lvl="0" indent="0" algn="l" defTabSz="622300">
            <a:lnSpc>
              <a:spcPct val="100000"/>
            </a:lnSpc>
            <a:spcBef>
              <a:spcPct val="0"/>
            </a:spcBef>
            <a:spcAft>
              <a:spcPct val="35000"/>
            </a:spcAft>
            <a:buNone/>
          </a:pPr>
          <a:r>
            <a:rPr lang="en-US" sz="1400" kern="1200" dirty="0"/>
            <a:t>Voice AI is probabilistic, like working with a skilled assistant, not deterministic code. Design for uncertainty.</a:t>
          </a:r>
        </a:p>
      </dsp:txBody>
      <dsp:txXfrm>
        <a:off x="6300791" y="609545"/>
        <a:ext cx="1909330" cy="3503508"/>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9/30/2025</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57874-EF65-4B61-B062-40C932C81294}" type="slidenum">
              <a:rPr lang="en-US" smtClean="0"/>
              <a:t>‹#›</a:t>
            </a:fld>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4FE048-FAD0-D943-9A17-3C4CB7633182}" type="datetimeFigureOut">
              <a:rPr lang="en-US" smtClean="0"/>
              <a:t>9/30/2025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47812-3409-784D-BAE7-ABE53735D59F}" type="slidenum">
              <a:rPr lang="en-US" smtClean="0"/>
              <a:t>‹#›</a:t>
            </a:fld>
            <a:endParaRPr lang="en-US"/>
          </a:p>
        </p:txBody>
      </p:sp>
    </p:spTree>
    <p:extLst>
      <p:ext uri="{BB962C8B-B14F-4D97-AF65-F5344CB8AC3E}">
        <p14:creationId xmlns:p14="http://schemas.microsoft.com/office/powerpoint/2010/main" val="101503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gnani.ai/resources/blogs/latency-is-the-silent-killer-of-voice-ai-heres-how-we-solved-it/" TargetMode="External"/><Relationship Id="rId7" Type="http://schemas.openxmlformats.org/officeDocument/2006/relationships/hyperlink" Target="https://www.researchgate.net/publication/381246091_The_Influence_of_Response_Time_and_Feedback_Type_on_the_User_Experience_of_Voice_Interaction_among_Older_Adult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agora.io/en/blog/the-impact-of-latency-in-speech-driven-conversational-ai-applications/" TargetMode="External"/><Relationship Id="rId5" Type="http://schemas.openxmlformats.org/officeDocument/2006/relationships/hyperlink" Target="https://www.retellai.com/blog/why-low-latency-matters-how-retell-ai-outpaces-traditional-players" TargetMode="External"/><Relationship Id="rId4" Type="http://schemas.openxmlformats.org/officeDocument/2006/relationships/hyperlink" Target="https://moldstud.com/articles/p-voice-assistant-comparison-alexa-vs-google-hom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etellai.com/blog/why-low-latency-matters-how-retell-ai-outpaces-traditional-player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agora.io/en/blog/the-impact-of-latency-in-speech-driven-conversational-ai-applica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you know that a 2 seconds delay in respond reduces trust and usability for 35 to 50%? That means that half of your users will be hating your app and stop using it! </a:t>
            </a:r>
          </a:p>
          <a:p>
            <a:r>
              <a:rPr lang="en-US" dirty="0"/>
              <a:t>Today, we’ll break down how to build real time voice AI apps.</a:t>
            </a:r>
          </a:p>
          <a:p>
            <a:r>
              <a:rPr lang="en-US" sz="1200" b="0" i="0" kern="1200" dirty="0">
                <a:solidFill>
                  <a:schemeClr val="tx1"/>
                </a:solidFill>
                <a:effectLst/>
                <a:latin typeface="+mn-lt"/>
                <a:ea typeface="+mn-ea"/>
                <a:cs typeface="+mn-cs"/>
              </a:rPr>
              <a:t>I’m Alberto Gonzalez, CTO at WebRTC Ventures, where we focus on creating live video and audio applications. In this talk I’ll share my insights on three voice AI key topics: WebRTC, small language models, and open-source software. Let’s dive in!</a:t>
            </a:r>
            <a:r>
              <a:rPr lang="en-US" dirty="0"/>
              <a:t>
Sources: </a:t>
            </a:r>
          </a:p>
          <a:p>
            <a:r>
              <a:rPr lang="en-US" dirty="0">
                <a:hlinkClick r:id="rId3"/>
              </a:rPr>
              <a:t>Latency is the Silent Killer of Voice AI—Here's How We Solved It</a:t>
            </a:r>
            <a:endParaRPr lang="en-US" dirty="0"/>
          </a:p>
          <a:p>
            <a:r>
              <a:rPr lang="en-US" dirty="0">
                <a:hlinkClick r:id="rId4"/>
              </a:rPr>
              <a:t>Comparing Alexa and Google Home Voice Assistants | </a:t>
            </a:r>
            <a:r>
              <a:rPr lang="en-US" dirty="0" err="1">
                <a:hlinkClick r:id="rId4"/>
              </a:rPr>
              <a:t>MoldStud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Why Low Latency Matters for AI Agents | Retell AI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The Impact of Latency in Speech-Driven Conversational AI Applications</a:t>
            </a:r>
            <a:endParaRPr lang="en-US" dirty="0">
              <a:hlinkClick r:id="rId7"/>
            </a:endParaRPr>
          </a:p>
          <a:p>
            <a:r>
              <a:rPr lang="en-US" dirty="0">
                <a:hlinkClick r:id="rId7"/>
              </a:rPr>
              <a:t>The Influence of Response Time and Feedback Type on the User Experience of Voice Interaction among Older Adults | Request PDF</a:t>
            </a:r>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1</a:t>
            </a:fld>
            <a:endParaRPr lang="en-US"/>
          </a:p>
        </p:txBody>
      </p:sp>
    </p:spTree>
    <p:extLst>
      <p:ext uri="{BB962C8B-B14F-4D97-AF65-F5344CB8AC3E}">
        <p14:creationId xmlns:p14="http://schemas.microsoft.com/office/powerpoint/2010/main" val="3217808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0FC85-2AAC-F310-5D8E-68BA2997A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9020E-3790-05D1-5F55-7107D16CC5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A417CD-56F5-33BC-670D-0E74A4AE2582}"/>
              </a:ext>
            </a:extLst>
          </p:cNvPr>
          <p:cNvSpPr>
            <a:spLocks noGrp="1"/>
          </p:cNvSpPr>
          <p:nvPr>
            <p:ph type="body" idx="1"/>
          </p:nvPr>
        </p:nvSpPr>
        <p:spPr/>
        <p:txBody>
          <a:bodyPr/>
          <a:lstStyle/>
          <a:p>
            <a:pPr rtl="0"/>
            <a:r>
              <a:rPr lang="en-US" sz="1200" b="0" i="0" u="none" strike="noStrike" kern="1200" dirty="0" err="1">
                <a:solidFill>
                  <a:schemeClr val="tx1"/>
                </a:solidFill>
                <a:effectLst/>
                <a:latin typeface="+mn-lt"/>
                <a:ea typeface="+mn-ea"/>
                <a:cs typeface="+mn-cs"/>
              </a:rPr>
              <a:t>Pipecat</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rPr>
              <a:t>Livekit</a:t>
            </a:r>
            <a:r>
              <a:rPr lang="en-US" sz="1200" b="0" i="0" u="none" strike="noStrike" kern="1200" dirty="0">
                <a:solidFill>
                  <a:schemeClr val="tx1"/>
                </a:solidFill>
                <a:effectLst/>
                <a:latin typeface="+mn-lt"/>
                <a:ea typeface="+mn-ea"/>
                <a:cs typeface="+mn-cs"/>
              </a:rPr>
              <a:t> Agents are great options for a production grade open source low latency voice AI solution. These frameworks are helpful to manage the orchestration of multiple AI services. Not just necessarily TTS, LLM and SST.</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Another new example of this orchestration framework is </a:t>
            </a:r>
            <a:r>
              <a:rPr lang="en-US" sz="1200" b="0" i="0" u="none" strike="noStrike" kern="1200" dirty="0" err="1">
                <a:solidFill>
                  <a:schemeClr val="tx1"/>
                </a:solidFill>
                <a:effectLst/>
                <a:latin typeface="+mn-lt"/>
                <a:ea typeface="+mn-ea"/>
                <a:cs typeface="+mn-cs"/>
              </a:rPr>
              <a:t>FastRTC</a:t>
            </a:r>
            <a:r>
              <a:rPr lang="en-US" sz="1200" b="0" i="0" u="none" strike="noStrike" kern="1200" dirty="0">
                <a:solidFill>
                  <a:schemeClr val="tx1"/>
                </a:solidFill>
                <a:effectLst/>
                <a:latin typeface="+mn-lt"/>
                <a:ea typeface="+mn-ea"/>
                <a:cs typeface="+mn-cs"/>
              </a:rPr>
              <a:t> from </a:t>
            </a:r>
            <a:r>
              <a:rPr lang="en-US" sz="1200" b="0" i="0" u="none" strike="noStrike" kern="1200" dirty="0" err="1">
                <a:solidFill>
                  <a:schemeClr val="tx1"/>
                </a:solidFill>
                <a:effectLst/>
                <a:latin typeface="+mn-lt"/>
                <a:ea typeface="+mn-ea"/>
                <a:cs typeface="+mn-cs"/>
              </a:rPr>
              <a:t>HuggingFace</a:t>
            </a:r>
            <a:r>
              <a:rPr lang="en-US" sz="1200" b="0" i="0" u="none" strike="noStrike" kern="1200" dirty="0">
                <a:solidFill>
                  <a:schemeClr val="tx1"/>
                </a:solidFill>
                <a:effectLst/>
                <a:latin typeface="+mn-lt"/>
                <a:ea typeface="+mn-ea"/>
                <a:cs typeface="+mn-cs"/>
              </a:rPr>
              <a:t> which also manages the streaming of media to AI services.</a:t>
            </a:r>
            <a:endParaRPr lang="en-US" b="0" dirty="0">
              <a:effectLst/>
            </a:endParaRPr>
          </a:p>
          <a:p>
            <a:br>
              <a:rPr lang="en-US" dirty="0"/>
            </a:br>
            <a:endParaRPr lang="en-US" dirty="0"/>
          </a:p>
        </p:txBody>
      </p:sp>
      <p:sp>
        <p:nvSpPr>
          <p:cNvPr id="4" name="Slide Number Placeholder 3">
            <a:extLst>
              <a:ext uri="{FF2B5EF4-FFF2-40B4-BE49-F238E27FC236}">
                <a16:creationId xmlns:a16="http://schemas.microsoft.com/office/drawing/2014/main" id="{775AD8BE-4411-5168-FC5A-660F824A775B}"/>
              </a:ext>
            </a:extLst>
          </p:cNvPr>
          <p:cNvSpPr>
            <a:spLocks noGrp="1"/>
          </p:cNvSpPr>
          <p:nvPr>
            <p:ph type="sldNum" sz="quarter" idx="5"/>
          </p:nvPr>
        </p:nvSpPr>
        <p:spPr/>
        <p:txBody>
          <a:bodyPr/>
          <a:lstStyle/>
          <a:p>
            <a:fld id="{55247812-3409-784D-BAE7-ABE53735D59F}" type="slidenum">
              <a:rPr lang="en-US" smtClean="0"/>
              <a:t>10</a:t>
            </a:fld>
            <a:endParaRPr lang="en-US"/>
          </a:p>
        </p:txBody>
      </p:sp>
    </p:spTree>
    <p:extLst>
      <p:ext uri="{BB962C8B-B14F-4D97-AF65-F5344CB8AC3E}">
        <p14:creationId xmlns:p14="http://schemas.microsoft.com/office/powerpoint/2010/main" val="3533437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MOVE IS toward models that can integrate and reason across modalities, not just process them independently. It is less modular but simpler to use by developers. Techniques:</a:t>
            </a:r>
          </a:p>
          <a:p>
            <a:r>
              <a:rPr lang="en-US" dirty="0" err="1"/>
              <a:t>CNNs</a:t>
            </a:r>
            <a:r>
              <a:rPr lang="en-US" dirty="0"/>
              <a:t>: </a:t>
            </a:r>
            <a:r>
              <a:rPr lang="en-US" b="0" dirty="0"/>
              <a:t>to detect spatial or temporal patterns, use convolution.</a:t>
            </a:r>
            <a:endParaRPr lang="en-US" dirty="0"/>
          </a:p>
          <a:p>
            <a:r>
              <a:rPr lang="en-US" dirty="0"/>
              <a:t>Transformer: is </a:t>
            </a:r>
            <a:r>
              <a:rPr lang="en-US" b="0" dirty="0"/>
              <a:t>committee</a:t>
            </a:r>
            <a:r>
              <a:rPr lang="en-US" b="1" dirty="0"/>
              <a:t> </a:t>
            </a:r>
            <a:r>
              <a:rPr lang="en-US" b="0" dirty="0"/>
              <a:t>where every word or feature can look at every other word or feature and decide how much it matters.</a:t>
            </a:r>
          </a:p>
          <a:p>
            <a:r>
              <a:rPr lang="en-US" b="1" dirty="0"/>
              <a:t>in speech, it captures timing, tone, and context. So tone can be maintained between question/response VS traditional</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 systems that follows this architecture is OpenAI real time. </a:t>
            </a:r>
            <a:r>
              <a:rPr lang="en-US" sz="1200" b="0" i="0" u="none" strike="noStrike" kern="1200" dirty="0">
                <a:solidFill>
                  <a:schemeClr val="tx1"/>
                </a:solidFill>
                <a:effectLst/>
                <a:latin typeface="+mn-lt"/>
                <a:ea typeface="+mn-ea"/>
                <a:cs typeface="+mn-cs"/>
              </a:rPr>
              <a:t>Other popular alternatives exist but that don't support WebRTC streaming out of the box like Ultravox, Gemini Live, Amazon Nova</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11</a:t>
            </a:fld>
            <a:endParaRPr lang="en-US"/>
          </a:p>
        </p:txBody>
      </p:sp>
    </p:spTree>
    <p:extLst>
      <p:ext uri="{BB962C8B-B14F-4D97-AF65-F5344CB8AC3E}">
        <p14:creationId xmlns:p14="http://schemas.microsoft.com/office/powerpoint/2010/main" val="1770804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build this Voice AI you can use OSS! With these tools, you can avoid vendor lock-in, reduce costs, and benefit from a global community driving improvements!</a:t>
            </a:r>
          </a:p>
          <a:p>
            <a:r>
              <a:rPr lang="en-US" dirty="0"/>
              <a:t>To get the most value, be ready to </a:t>
            </a:r>
            <a:r>
              <a:rPr lang="en-US" b="1" dirty="0"/>
              <a:t>participate and contribute</a:t>
            </a:r>
            <a:r>
              <a:rPr lang="en-US" dirty="0"/>
              <a:t>—open-source success often depends on active involvement.</a:t>
            </a:r>
          </a:p>
          <a:p>
            <a:r>
              <a:rPr lang="en-US" sz="1200" b="1" kern="1200" dirty="0">
                <a:solidFill>
                  <a:schemeClr val="tx1"/>
                </a:solidFill>
                <a:effectLst/>
                <a:latin typeface="+mn-lt"/>
                <a:ea typeface="+mn-ea"/>
                <a:cs typeface="+mn-cs"/>
              </a:rPr>
              <a:t> never fired someone for using a Google, Amazon or Azure service. But could be a big deal if it happens with open-source platform…</a:t>
            </a:r>
            <a:endParaRPr lang="en-US" b="1" dirty="0"/>
          </a:p>
          <a:p>
            <a:endParaRPr lang="en-US" dirty="0"/>
          </a:p>
          <a:p>
            <a:r>
              <a:rPr lang="en-US" b="1" dirty="0"/>
              <a:t>Potential Drawbacks of Open-Source Tools</a:t>
            </a:r>
            <a:endParaRPr lang="en-US" dirty="0"/>
          </a:p>
          <a:p>
            <a:r>
              <a:rPr lang="en-US" b="1" dirty="0"/>
              <a:t>Less polished </a:t>
            </a:r>
            <a:r>
              <a:rPr lang="en-US" b="1" dirty="0" err="1"/>
              <a:t>UX</a:t>
            </a:r>
            <a:r>
              <a:rPr lang="en-US" b="1" dirty="0"/>
              <a:t>:</a:t>
            </a:r>
            <a:r>
              <a:rPr lang="en-US" dirty="0"/>
              <a:t> Many projects lack enterprise-grade interfaces or tooling.</a:t>
            </a:r>
          </a:p>
          <a:p>
            <a:r>
              <a:rPr lang="en-US" b="1" dirty="0"/>
              <a:t>Support can be inconsistent:</a:t>
            </a:r>
            <a:r>
              <a:rPr lang="en-US" dirty="0"/>
              <a:t> You rely on community help or your own team’s expertise.</a:t>
            </a:r>
          </a:p>
          <a:p>
            <a:r>
              <a:rPr lang="en-US" b="1" dirty="0"/>
              <a:t>Ongoing maintenance:</a:t>
            </a:r>
            <a:r>
              <a:rPr lang="en-US" dirty="0"/>
              <a:t> You’re responsible for updates, bug fixes, and security patches.</a:t>
            </a:r>
          </a:p>
          <a:p>
            <a:r>
              <a:rPr lang="en-US" b="1" dirty="0"/>
              <a:t>Integration and infra effort:</a:t>
            </a:r>
            <a:r>
              <a:rPr lang="en-US" dirty="0"/>
              <a:t> More work to connect components compared to turnkey commercial APIs.</a:t>
            </a:r>
          </a:p>
          <a:p>
            <a:r>
              <a:rPr lang="en-US" b="1" dirty="0"/>
              <a:t>Quality variation:</a:t>
            </a:r>
            <a:r>
              <a:rPr lang="en-US" dirty="0"/>
              <a:t> Not all models are equally well-tested across languages and scenarios.</a:t>
            </a:r>
          </a:p>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12</a:t>
            </a:fld>
            <a:endParaRPr lang="en-US"/>
          </a:p>
        </p:txBody>
      </p:sp>
    </p:spTree>
    <p:extLst>
      <p:ext uri="{BB962C8B-B14F-4D97-AF65-F5344CB8AC3E}">
        <p14:creationId xmlns:p14="http://schemas.microsoft.com/office/powerpoint/2010/main" val="350531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6412C-4B54-ED94-F612-4ACAAD8B2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8C4977-19D0-D671-9999-153024E42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D751F4-012B-83FE-6032-867B655A4B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37F35D-1689-E0E9-F0D2-8B2EE9F4FE87}"/>
              </a:ext>
            </a:extLst>
          </p:cNvPr>
          <p:cNvSpPr>
            <a:spLocks noGrp="1"/>
          </p:cNvSpPr>
          <p:nvPr>
            <p:ph type="sldNum" sz="quarter" idx="5"/>
          </p:nvPr>
        </p:nvSpPr>
        <p:spPr/>
        <p:txBody>
          <a:bodyPr/>
          <a:lstStyle/>
          <a:p>
            <a:fld id="{55247812-3409-784D-BAE7-ABE53735D59F}" type="slidenum">
              <a:rPr lang="en-US" smtClean="0"/>
              <a:t>13</a:t>
            </a:fld>
            <a:endParaRPr lang="en-US"/>
          </a:p>
        </p:txBody>
      </p:sp>
    </p:spTree>
    <p:extLst>
      <p:ext uri="{BB962C8B-B14F-4D97-AF65-F5344CB8AC3E}">
        <p14:creationId xmlns:p14="http://schemas.microsoft.com/office/powerpoint/2010/main" val="941803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7866F-0D17-72EF-BF1E-DE816C9053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21566-58D1-6D51-940D-AEC85F46E7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905DFF-3B0F-A909-5F4A-5BABA859D5FC}"/>
              </a:ext>
            </a:extLst>
          </p:cNvPr>
          <p:cNvSpPr>
            <a:spLocks noGrp="1"/>
          </p:cNvSpPr>
          <p:nvPr>
            <p:ph type="body" idx="1"/>
          </p:nvPr>
        </p:nvSpPr>
        <p:spPr/>
        <p:txBody>
          <a:bodyPr/>
          <a:lstStyle/>
          <a:p>
            <a:r>
              <a:rPr lang="en-US" dirty="0"/>
              <a:t>Structured input can reduce total latency, but not by speeding up token generation (tokens/sec).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*Structured input reduces model reasoning time before first token* (can reduce total tokens needed too).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Improve grounding and reduce hallucinations.</a:t>
            </a:r>
          </a:p>
          <a:p>
            <a:endParaRPr lang="en-US" dirty="0"/>
          </a:p>
          <a:p>
            <a:r>
              <a:rPr lang="en-US" dirty="0"/>
              <a:t>To benefit from structured input in a Voice AI context:</a:t>
            </a:r>
          </a:p>
          <a:p>
            <a:r>
              <a:rPr lang="en-US" dirty="0"/>
              <a:t>You </a:t>
            </a:r>
            <a:r>
              <a:rPr lang="en-US" b="1" dirty="0"/>
              <a:t>must parse and inject</a:t>
            </a:r>
            <a:r>
              <a:rPr lang="en-US" dirty="0"/>
              <a:t> structured metadata before hitting LLM. </a:t>
            </a:r>
          </a:p>
          <a:p>
            <a:pPr marL="0" indent="0">
              <a:buFontTx/>
              <a:buNone/>
            </a:pPr>
            <a:r>
              <a:rPr lang="en-US" dirty="0"/>
              <a:t>Use a lightweight </a:t>
            </a:r>
            <a:r>
              <a:rPr lang="en-US" dirty="0" err="1"/>
              <a:t>NLU</a:t>
            </a:r>
            <a:r>
              <a:rPr lang="en-US" dirty="0"/>
              <a:t> layer (Rasa, Hugging Face model, regex even which takes 10ms)</a:t>
            </a:r>
          </a:p>
        </p:txBody>
      </p:sp>
      <p:sp>
        <p:nvSpPr>
          <p:cNvPr id="4" name="Slide Number Placeholder 3">
            <a:extLst>
              <a:ext uri="{FF2B5EF4-FFF2-40B4-BE49-F238E27FC236}">
                <a16:creationId xmlns:a16="http://schemas.microsoft.com/office/drawing/2014/main" id="{43D0BC38-038E-2974-2D48-6F1927F97788}"/>
              </a:ext>
            </a:extLst>
          </p:cNvPr>
          <p:cNvSpPr>
            <a:spLocks noGrp="1"/>
          </p:cNvSpPr>
          <p:nvPr>
            <p:ph type="sldNum" sz="quarter" idx="5"/>
          </p:nvPr>
        </p:nvSpPr>
        <p:spPr/>
        <p:txBody>
          <a:bodyPr/>
          <a:lstStyle/>
          <a:p>
            <a:fld id="{55247812-3409-784D-BAE7-ABE53735D59F}" type="slidenum">
              <a:rPr lang="en-US" smtClean="0"/>
              <a:t>14</a:t>
            </a:fld>
            <a:endParaRPr lang="en-US"/>
          </a:p>
        </p:txBody>
      </p:sp>
    </p:spTree>
    <p:extLst>
      <p:ext uri="{BB962C8B-B14F-4D97-AF65-F5344CB8AC3E}">
        <p14:creationId xmlns:p14="http://schemas.microsoft.com/office/powerpoint/2010/main" val="3998137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Benchmarking is essential to evaluate the effectiveness of voice AI systems. This section will cover techniques for measuring performance and comparing various AI pipelines.</a:t>
            </a:r>
          </a:p>
        </p:txBody>
      </p:sp>
      <p:sp>
        <p:nvSpPr>
          <p:cNvPr id="4" name="Slide Number Placeholder 3"/>
          <p:cNvSpPr>
            <a:spLocks noGrp="1"/>
          </p:cNvSpPr>
          <p:nvPr>
            <p:ph type="sldNum" sz="quarter" idx="5"/>
          </p:nvPr>
        </p:nvSpPr>
        <p:spPr/>
        <p:txBody>
          <a:bodyPr/>
          <a:lstStyle/>
          <a:p>
            <a:fld id="{55247812-3409-784D-BAE7-ABE53735D59F}" type="slidenum">
              <a:rPr lang="en-US" smtClean="0"/>
              <a:t>15</a:t>
            </a:fld>
            <a:endParaRPr lang="en-US"/>
          </a:p>
        </p:txBody>
      </p:sp>
    </p:spTree>
    <p:extLst>
      <p:ext uri="{BB962C8B-B14F-4D97-AF65-F5344CB8AC3E}">
        <p14:creationId xmlns:p14="http://schemas.microsoft.com/office/powerpoint/2010/main" val="1835473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focus on latency for the sake of time and because we are in a real time comms conference, but happy to discuss accuracy and satisfaction after the talk!</a:t>
            </a:r>
          </a:p>
        </p:txBody>
      </p:sp>
      <p:sp>
        <p:nvSpPr>
          <p:cNvPr id="4" name="Slide Number Placeholder 3"/>
          <p:cNvSpPr>
            <a:spLocks noGrp="1"/>
          </p:cNvSpPr>
          <p:nvPr>
            <p:ph type="sldNum" sz="quarter" idx="5"/>
          </p:nvPr>
        </p:nvSpPr>
        <p:spPr/>
        <p:txBody>
          <a:bodyPr/>
          <a:lstStyle/>
          <a:p>
            <a:fld id="{55247812-3409-784D-BAE7-ABE53735D59F}" type="slidenum">
              <a:rPr lang="en-US" smtClean="0"/>
              <a:t>16</a:t>
            </a:fld>
            <a:endParaRPr lang="en-US"/>
          </a:p>
        </p:txBody>
      </p:sp>
    </p:spTree>
    <p:extLst>
      <p:ext uri="{BB962C8B-B14F-4D97-AF65-F5344CB8AC3E}">
        <p14:creationId xmlns:p14="http://schemas.microsoft.com/office/powerpoint/2010/main" val="364054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Realistic example takes 1,600ms</a:t>
            </a:r>
            <a:r>
              <a:rPr lang="en-US" dirty="0"/>
              <a:t> (~1.6 seconds) </a:t>
            </a:r>
            <a:r>
              <a:rPr lang="en-US" b="1" dirty="0"/>
              <a:t>from end of speech to playback starting. 1.8s if we include internet </a:t>
            </a:r>
            <a:r>
              <a:rPr lang="en-US" b="1" dirty="0" err="1"/>
              <a:t>meda</a:t>
            </a:r>
            <a:r>
              <a:rPr lang="en-US" b="1" dirty="0"/>
              <a:t> round trip/</a:t>
            </a:r>
            <a:r>
              <a:rPr lang="en-US" b="1" dirty="0" err="1"/>
              <a:t>RTP</a:t>
            </a:r>
            <a:endParaRPr lang="en-US" b="1" dirty="0"/>
          </a:p>
          <a:p>
            <a:endParaRPr lang="en-US" b="1" dirty="0"/>
          </a:p>
          <a:p>
            <a:r>
              <a:rPr lang="en-US" sz="1200" b="0" kern="1200" dirty="0" err="1">
                <a:solidFill>
                  <a:schemeClr val="tx1"/>
                </a:solidFill>
                <a:effectLst/>
                <a:latin typeface="+mn-lt"/>
                <a:ea typeface="+mn-ea"/>
                <a:cs typeface="+mn-cs"/>
              </a:rPr>
              <a:t>sequenceDiagram</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participant Speaker as 🎙️ User </a:t>
            </a:r>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Mic/WebRTC</a:t>
            </a:r>
            <a:r>
              <a:rPr lang="en-US" sz="1200" b="1"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participant SFU as 🌐 Media Server</a:t>
            </a:r>
          </a:p>
          <a:p>
            <a:r>
              <a:rPr lang="en-US" sz="1200" b="0" kern="1200" dirty="0">
                <a:solidFill>
                  <a:schemeClr val="tx1"/>
                </a:solidFill>
                <a:effectLst/>
                <a:latin typeface="+mn-lt"/>
                <a:ea typeface="+mn-ea"/>
                <a:cs typeface="+mn-cs"/>
              </a:rPr>
              <a:t>  participant Agent as 🤖 Agent</a:t>
            </a:r>
          </a:p>
          <a:p>
            <a:r>
              <a:rPr lang="en-US" sz="1200" b="0" kern="1200" dirty="0">
                <a:solidFill>
                  <a:schemeClr val="tx1"/>
                </a:solidFill>
                <a:effectLst/>
                <a:latin typeface="+mn-lt"/>
                <a:ea typeface="+mn-ea"/>
                <a:cs typeface="+mn-cs"/>
              </a:rPr>
              <a:t>  participant STT as 📝 STT Provider</a:t>
            </a:r>
          </a:p>
          <a:p>
            <a:r>
              <a:rPr lang="en-US" sz="1200" b="0" kern="1200" dirty="0">
                <a:solidFill>
                  <a:schemeClr val="tx1"/>
                </a:solidFill>
                <a:effectLst/>
                <a:latin typeface="+mn-lt"/>
                <a:ea typeface="+mn-ea"/>
                <a:cs typeface="+mn-cs"/>
              </a:rPr>
              <a:t>  participant LLM as 🧠 LLM </a:t>
            </a:r>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Streaming</a:t>
            </a:r>
            <a:r>
              <a:rPr lang="en-US" sz="1200" b="1"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participant TTS as 🔊 TTS </a:t>
            </a:r>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Streaming</a:t>
            </a:r>
            <a:r>
              <a:rPr lang="en-US" sz="1200" b="1"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participant Playback as 🟢 Playback to User</a:t>
            </a: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 Audio Capture</a:t>
            </a:r>
          </a:p>
          <a:p>
            <a:r>
              <a:rPr lang="en-US" sz="1200" b="0" kern="1200" dirty="0">
                <a:solidFill>
                  <a:schemeClr val="tx1"/>
                </a:solidFill>
                <a:effectLst/>
                <a:latin typeface="+mn-lt"/>
                <a:ea typeface="+mn-ea"/>
                <a:cs typeface="+mn-cs"/>
              </a:rPr>
              <a:t>  Speaker-&gt;&gt;SFU: </a:t>
            </a:r>
            <a:r>
              <a:rPr lang="en-US" sz="1200" b="0" kern="1200" dirty="0" err="1">
                <a:solidFill>
                  <a:schemeClr val="tx1"/>
                </a:solidFill>
                <a:effectLst/>
                <a:latin typeface="+mn-lt"/>
                <a:ea typeface="+mn-ea"/>
                <a:cs typeface="+mn-cs"/>
              </a:rPr>
              <a:t>RTP</a:t>
            </a:r>
            <a:r>
              <a:rPr lang="en-US" sz="1200" b="0" kern="1200" dirty="0">
                <a:solidFill>
                  <a:schemeClr val="tx1"/>
                </a:solidFill>
                <a:effectLst/>
                <a:latin typeface="+mn-lt"/>
                <a:ea typeface="+mn-ea"/>
                <a:cs typeface="+mn-cs"/>
              </a:rPr>
              <a:t> audio packets</a:t>
            </a:r>
          </a:p>
          <a:p>
            <a:r>
              <a:rPr lang="en-US" sz="1200" b="0" kern="1200" dirty="0">
                <a:solidFill>
                  <a:schemeClr val="tx1"/>
                </a:solidFill>
                <a:effectLst/>
                <a:latin typeface="+mn-lt"/>
                <a:ea typeface="+mn-ea"/>
                <a:cs typeface="+mn-cs"/>
              </a:rPr>
              <a:t>  Note over SFU: ~200ms</a:t>
            </a: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 Agent subscribes</a:t>
            </a:r>
          </a:p>
          <a:p>
            <a:r>
              <a:rPr lang="en-US" sz="1200" b="0" kern="1200" dirty="0">
                <a:solidFill>
                  <a:schemeClr val="tx1"/>
                </a:solidFill>
                <a:effectLst/>
                <a:latin typeface="+mn-lt"/>
                <a:ea typeface="+mn-ea"/>
                <a:cs typeface="+mn-cs"/>
              </a:rPr>
              <a:t>  SFU--&gt;&gt;Agent: Audio stream subscription</a:t>
            </a:r>
          </a:p>
          <a:p>
            <a:r>
              <a:rPr lang="en-US" sz="1200" b="0" kern="1200" dirty="0">
                <a:solidFill>
                  <a:schemeClr val="tx1"/>
                </a:solidFill>
                <a:effectLst/>
                <a:latin typeface="+mn-lt"/>
                <a:ea typeface="+mn-ea"/>
                <a:cs typeface="+mn-cs"/>
              </a:rPr>
              <a:t>  Note over Agent: VAD </a:t>
            </a:r>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~200ms</a:t>
            </a:r>
            <a:r>
              <a:rPr lang="en-US" sz="1200" b="1"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 VAD detects speech start</a:t>
            </a:r>
          </a:p>
          <a:p>
            <a:r>
              <a:rPr lang="en-US" sz="1200" b="0" kern="1200" dirty="0">
                <a:solidFill>
                  <a:schemeClr val="tx1"/>
                </a:solidFill>
                <a:effectLst/>
                <a:latin typeface="+mn-lt"/>
                <a:ea typeface="+mn-ea"/>
                <a:cs typeface="+mn-cs"/>
              </a:rPr>
              <a:t>  Note over Agent: VAD triggers start of speech</a:t>
            </a: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 Audio to STT</a:t>
            </a:r>
          </a:p>
          <a:p>
            <a:r>
              <a:rPr lang="en-US" sz="1200" b="0" kern="1200" dirty="0">
                <a:solidFill>
                  <a:schemeClr val="tx1"/>
                </a:solidFill>
                <a:effectLst/>
                <a:latin typeface="+mn-lt"/>
                <a:ea typeface="+mn-ea"/>
                <a:cs typeface="+mn-cs"/>
              </a:rPr>
              <a:t>  Agent-&gt;&gt;STT: Streaming audio frames</a:t>
            </a:r>
          </a:p>
          <a:p>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STT</a:t>
            </a:r>
            <a:r>
              <a:rPr lang="en-US" sz="1200" b="0" kern="1200" dirty="0">
                <a:solidFill>
                  <a:schemeClr val="tx1"/>
                </a:solidFill>
                <a:effectLst/>
                <a:latin typeface="+mn-lt"/>
                <a:ea typeface="+mn-ea"/>
                <a:cs typeface="+mn-cs"/>
              </a:rPr>
              <a:t>--&gt;&gt;Agent: Partial transcripts </a:t>
            </a:r>
            <a:r>
              <a:rPr lang="en-US" sz="1200" b="1"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is_final</a:t>
            </a:r>
            <a:r>
              <a:rPr lang="en-US" sz="1200" b="0" kern="1200" dirty="0">
                <a:solidFill>
                  <a:schemeClr val="tx1"/>
                </a:solidFill>
                <a:effectLst/>
                <a:latin typeface="+mn-lt"/>
                <a:ea typeface="+mn-ea"/>
                <a:cs typeface="+mn-cs"/>
              </a:rPr>
              <a:t> = false</a:t>
            </a:r>
            <a:r>
              <a:rPr lang="en-US" sz="1200" b="1"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 Ongoing speech</a:t>
            </a:r>
          </a:p>
          <a:p>
            <a:r>
              <a:rPr lang="en-US" sz="1200" b="0" kern="1200" dirty="0">
                <a:solidFill>
                  <a:schemeClr val="tx1"/>
                </a:solidFill>
                <a:effectLst/>
                <a:latin typeface="+mn-lt"/>
                <a:ea typeface="+mn-ea"/>
                <a:cs typeface="+mn-cs"/>
              </a:rPr>
              <a:t>  Speaker-&gt;&gt;SFU: More audio packets</a:t>
            </a:r>
          </a:p>
          <a:p>
            <a:r>
              <a:rPr lang="en-US" sz="1200" b="0" kern="1200" dirty="0">
                <a:solidFill>
                  <a:schemeClr val="tx1"/>
                </a:solidFill>
                <a:effectLst/>
                <a:latin typeface="+mn-lt"/>
                <a:ea typeface="+mn-ea"/>
                <a:cs typeface="+mn-cs"/>
              </a:rPr>
              <a:t>  SFU--&gt;&gt;Agent: More audio</a:t>
            </a:r>
          </a:p>
          <a:p>
            <a:r>
              <a:rPr lang="en-US" sz="1200" b="0" kern="1200" dirty="0">
                <a:solidFill>
                  <a:schemeClr val="tx1"/>
                </a:solidFill>
                <a:effectLst/>
                <a:latin typeface="+mn-lt"/>
                <a:ea typeface="+mn-ea"/>
                <a:cs typeface="+mn-cs"/>
              </a:rPr>
              <a:t>  Agent-&gt;&gt;STT: More audio frames</a:t>
            </a: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 VAD detects speech end</a:t>
            </a:r>
          </a:p>
          <a:p>
            <a:r>
              <a:rPr lang="en-US" sz="1200" b="0" kern="1200" dirty="0">
                <a:solidFill>
                  <a:schemeClr val="tx1"/>
                </a:solidFill>
                <a:effectLst/>
                <a:latin typeface="+mn-lt"/>
                <a:ea typeface="+mn-ea"/>
                <a:cs typeface="+mn-cs"/>
              </a:rPr>
              <a:t>  Note over Agent: VAD detects silence </a:t>
            </a:r>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~100ms timeout</a:t>
            </a:r>
            <a:r>
              <a:rPr lang="en-US" sz="1200" b="1"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 STT final transcript</a:t>
            </a:r>
          </a:p>
          <a:p>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STT</a:t>
            </a:r>
            <a:r>
              <a:rPr lang="en-US" sz="1200" b="0" kern="1200" dirty="0">
                <a:solidFill>
                  <a:schemeClr val="tx1"/>
                </a:solidFill>
                <a:effectLst/>
                <a:latin typeface="+mn-lt"/>
                <a:ea typeface="+mn-ea"/>
                <a:cs typeface="+mn-cs"/>
              </a:rPr>
              <a:t>--&gt;&gt;Agent: Final transcript </a:t>
            </a:r>
            <a:r>
              <a:rPr lang="en-US" sz="1200" b="1" kern="1200" dirty="0">
                <a:solidFill>
                  <a:schemeClr val="tx1"/>
                </a:solidFill>
                <a:effectLst/>
                <a:latin typeface="+mn-lt"/>
                <a:ea typeface="+mn-ea"/>
                <a:cs typeface="+mn-cs"/>
              </a:rPr>
              <a:t>(</a:t>
            </a:r>
            <a:r>
              <a:rPr lang="en-US" sz="1200" b="0" kern="1200" dirty="0" err="1">
                <a:solidFill>
                  <a:schemeClr val="tx1"/>
                </a:solidFill>
                <a:effectLst/>
                <a:latin typeface="+mn-lt"/>
                <a:ea typeface="+mn-ea"/>
                <a:cs typeface="+mn-cs"/>
              </a:rPr>
              <a:t>is_final</a:t>
            </a:r>
            <a:r>
              <a:rPr lang="en-US" sz="1200" b="0" kern="1200" dirty="0">
                <a:solidFill>
                  <a:schemeClr val="tx1"/>
                </a:solidFill>
                <a:effectLst/>
                <a:latin typeface="+mn-lt"/>
                <a:ea typeface="+mn-ea"/>
                <a:cs typeface="+mn-cs"/>
              </a:rPr>
              <a:t> = true</a:t>
            </a:r>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 ~400ms</a:t>
            </a:r>
            <a:r>
              <a:rPr lang="en-US" sz="1200" b="1"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 LLM processing</a:t>
            </a:r>
          </a:p>
          <a:p>
            <a:r>
              <a:rPr lang="en-US" sz="1200" b="0" kern="1200" dirty="0">
                <a:solidFill>
                  <a:schemeClr val="tx1"/>
                </a:solidFill>
                <a:effectLst/>
                <a:latin typeface="+mn-lt"/>
                <a:ea typeface="+mn-ea"/>
                <a:cs typeface="+mn-cs"/>
              </a:rPr>
              <a:t>  Agent-&gt;&gt;LLM: Send full transcript</a:t>
            </a:r>
          </a:p>
          <a:p>
            <a:r>
              <a:rPr lang="en-US" sz="1200" b="0" kern="1200" dirty="0">
                <a:solidFill>
                  <a:schemeClr val="tx1"/>
                </a:solidFill>
                <a:effectLst/>
                <a:latin typeface="+mn-lt"/>
                <a:ea typeface="+mn-ea"/>
                <a:cs typeface="+mn-cs"/>
              </a:rPr>
              <a:t>  Note over LLM: Initial response </a:t>
            </a:r>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~500ms</a:t>
            </a:r>
            <a:r>
              <a:rPr lang="en-US" sz="1200" b="1"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 LLM streaming tokens</a:t>
            </a:r>
          </a:p>
          <a:p>
            <a:r>
              <a:rPr lang="en-US" sz="1200" b="0" kern="1200" dirty="0">
                <a:solidFill>
                  <a:schemeClr val="tx1"/>
                </a:solidFill>
                <a:effectLst/>
                <a:latin typeface="+mn-lt"/>
                <a:ea typeface="+mn-ea"/>
                <a:cs typeface="+mn-cs"/>
              </a:rPr>
              <a:t>  LLM--&gt;&gt;Agent: Token chunk 1</a:t>
            </a:r>
          </a:p>
          <a:p>
            <a:r>
              <a:rPr lang="en-US" sz="1200" b="0" kern="1200" dirty="0">
                <a:solidFill>
                  <a:schemeClr val="tx1"/>
                </a:solidFill>
                <a:effectLst/>
                <a:latin typeface="+mn-lt"/>
                <a:ea typeface="+mn-ea"/>
                <a:cs typeface="+mn-cs"/>
              </a:rPr>
              <a:t>  Agent-&gt;&gt;TTS: </a:t>
            </a:r>
            <a:r>
              <a:rPr lang="en-US" sz="1200" b="0" kern="1200" dirty="0" err="1">
                <a:solidFill>
                  <a:schemeClr val="tx1"/>
                </a:solidFill>
                <a:effectLst/>
                <a:latin typeface="+mn-lt"/>
                <a:ea typeface="+mn-ea"/>
                <a:cs typeface="+mn-cs"/>
              </a:rPr>
              <a:t>push_text</a:t>
            </a:r>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token 1</a:t>
            </a:r>
            <a:r>
              <a:rPr lang="en-US" sz="1200" b="1"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Note over TTS: Synthesize token 1 </a:t>
            </a:r>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~600ms</a:t>
            </a:r>
            <a:r>
              <a:rPr lang="en-US" sz="1200" b="1"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 Playback starts</a:t>
            </a:r>
          </a:p>
          <a:p>
            <a:r>
              <a:rPr lang="en-US" sz="1200" b="0" kern="1200" dirty="0">
                <a:solidFill>
                  <a:schemeClr val="tx1"/>
                </a:solidFill>
                <a:effectLst/>
                <a:latin typeface="+mn-lt"/>
                <a:ea typeface="+mn-ea"/>
                <a:cs typeface="+mn-cs"/>
              </a:rPr>
              <a:t>  TTS--&gt;&gt;Playback: Audio chunk 1</a:t>
            </a: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LLM--&gt;&gt;Agent: Token chunk 2</a:t>
            </a:r>
          </a:p>
          <a:p>
            <a:r>
              <a:rPr lang="en-US" sz="1200" b="0" kern="1200" dirty="0">
                <a:solidFill>
                  <a:schemeClr val="tx1"/>
                </a:solidFill>
                <a:effectLst/>
                <a:latin typeface="+mn-lt"/>
                <a:ea typeface="+mn-ea"/>
                <a:cs typeface="+mn-cs"/>
              </a:rPr>
              <a:t>  Agent-&gt;&gt;TTS: </a:t>
            </a:r>
            <a:r>
              <a:rPr lang="en-US" sz="1200" b="0" kern="1200" dirty="0" err="1">
                <a:solidFill>
                  <a:schemeClr val="tx1"/>
                </a:solidFill>
                <a:effectLst/>
                <a:latin typeface="+mn-lt"/>
                <a:ea typeface="+mn-ea"/>
                <a:cs typeface="+mn-cs"/>
              </a:rPr>
              <a:t>push_text</a:t>
            </a:r>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token 2</a:t>
            </a:r>
            <a:r>
              <a:rPr lang="en-US" sz="1200" b="1" kern="1200" dirty="0">
                <a:solidFill>
                  <a:schemeClr val="tx1"/>
                </a:solidFill>
                <a:effectLst/>
                <a:latin typeface="+mn-lt"/>
                <a:ea typeface="+mn-ea"/>
                <a:cs typeface="+mn-cs"/>
              </a:rPr>
              <a:t>)</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TTS--&gt;&gt;Playback: Audio chunk 2</a:t>
            </a:r>
          </a:p>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17</a:t>
            </a:fld>
            <a:endParaRPr lang="en-US"/>
          </a:p>
        </p:txBody>
      </p:sp>
    </p:spTree>
    <p:extLst>
      <p:ext uri="{BB962C8B-B14F-4D97-AF65-F5344CB8AC3E}">
        <p14:creationId xmlns:p14="http://schemas.microsoft.com/office/powerpoint/2010/main" val="3644119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ACF3D-6E97-3810-E27F-0148A328E0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24307A-25BD-E848-7B36-B0883C280D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3C77A9-0463-B7FC-1B94-7CD49984492A}"/>
              </a:ext>
            </a:extLst>
          </p:cNvPr>
          <p:cNvSpPr>
            <a:spLocks noGrp="1"/>
          </p:cNvSpPr>
          <p:nvPr>
            <p:ph type="body" idx="1"/>
          </p:nvPr>
        </p:nvSpPr>
        <p:spPr/>
        <p:txBody>
          <a:bodyPr/>
          <a:lstStyle/>
          <a:p>
            <a:r>
              <a:rPr lang="en-US" b="1" dirty="0"/>
              <a:t>Total latency means time from end of speech to speech heard back by user. Running things locally so includes roundtrips to all the different </a:t>
            </a:r>
            <a:r>
              <a:rPr lang="en-US" b="1" dirty="0" err="1"/>
              <a:t>STT</a:t>
            </a:r>
            <a:r>
              <a:rPr lang="en-US" b="1" dirty="0"/>
              <a:t>/LLM/TTS Services.</a:t>
            </a:r>
          </a:p>
          <a:p>
            <a:r>
              <a:rPr lang="en-US" b="1" dirty="0"/>
              <a:t>1)Prompt optimization</a:t>
            </a:r>
            <a:r>
              <a:rPr lang="en-US" dirty="0"/>
              <a:t> and selecting the right Text to Speech model improves latency by ~300+ and prompt optimizations 100+ms.</a:t>
            </a:r>
          </a:p>
          <a:p>
            <a:r>
              <a:rPr lang="en-US" dirty="0"/>
              <a:t>Even the fastest cloud deployments (~1.3–1.4s) are above true real-time thresholds.</a:t>
            </a:r>
          </a:p>
          <a:p>
            <a:r>
              <a:rPr lang="en-US" b="1" dirty="0"/>
              <a:t>2)GPT‑4o / GPT‑4o-mini</a:t>
            </a:r>
            <a:r>
              <a:rPr lang="en-US" dirty="0"/>
              <a:t> have much higher latency variability. </a:t>
            </a:r>
          </a:p>
          <a:p>
            <a:r>
              <a:rPr lang="en-US" b="1" dirty="0"/>
              <a:t>3)Llama 3.1 8B </a:t>
            </a:r>
            <a:r>
              <a:rPr lang="en-US" dirty="0"/>
              <a:t>and </a:t>
            </a:r>
            <a:r>
              <a:rPr lang="en-US" b="1" dirty="0"/>
              <a:t>Gemma2 9B</a:t>
            </a:r>
            <a:r>
              <a:rPr lang="en-US" dirty="0"/>
              <a:t> hosted by Groq are the most consistent performers.</a:t>
            </a:r>
          </a:p>
          <a:p>
            <a:r>
              <a:rPr lang="en-US" b="1" dirty="0"/>
              <a:t>4) Sub-second latency</a:t>
            </a:r>
            <a:r>
              <a:rPr lang="en-US" dirty="0"/>
              <a:t> requires:</a:t>
            </a:r>
          </a:p>
          <a:p>
            <a:r>
              <a:rPr lang="en-US" dirty="0"/>
              <a:t>On-premise or same-datacenter deployments.</a:t>
            </a:r>
          </a:p>
          <a:p>
            <a:r>
              <a:rPr lang="en-US" dirty="0"/>
              <a:t>Fast local models for STT/LLM/TTS.</a:t>
            </a:r>
          </a:p>
          <a:p>
            <a:r>
              <a:rPr lang="en-US" dirty="0"/>
              <a:t>Avoiding internet round-trips.</a:t>
            </a:r>
          </a:p>
          <a:p>
            <a:endParaRPr lang="en-US" dirty="0"/>
          </a:p>
        </p:txBody>
      </p:sp>
      <p:sp>
        <p:nvSpPr>
          <p:cNvPr id="4" name="Slide Number Placeholder 3">
            <a:extLst>
              <a:ext uri="{FF2B5EF4-FFF2-40B4-BE49-F238E27FC236}">
                <a16:creationId xmlns:a16="http://schemas.microsoft.com/office/drawing/2014/main" id="{7286783D-D1D6-1F29-793E-5F0C1B78EB90}"/>
              </a:ext>
            </a:extLst>
          </p:cNvPr>
          <p:cNvSpPr>
            <a:spLocks noGrp="1"/>
          </p:cNvSpPr>
          <p:nvPr>
            <p:ph type="sldNum" sz="quarter" idx="5"/>
          </p:nvPr>
        </p:nvSpPr>
        <p:spPr/>
        <p:txBody>
          <a:bodyPr/>
          <a:lstStyle/>
          <a:p>
            <a:fld id="{55247812-3409-784D-BAE7-ABE53735D59F}" type="slidenum">
              <a:rPr lang="en-US" smtClean="0"/>
              <a:t>18</a:t>
            </a:fld>
            <a:endParaRPr lang="en-US"/>
          </a:p>
        </p:txBody>
      </p:sp>
    </p:spTree>
    <p:extLst>
      <p:ext uri="{BB962C8B-B14F-4D97-AF65-F5344CB8AC3E}">
        <p14:creationId xmlns:p14="http://schemas.microsoft.com/office/powerpoint/2010/main" val="3000680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9ECA8-EEF8-BDC5-8815-E3E9D18D9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92B61-DCBC-A202-282D-E57F01497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EBB7E1-346F-4760-1917-89E9E312F893}"/>
              </a:ext>
            </a:extLst>
          </p:cNvPr>
          <p:cNvSpPr>
            <a:spLocks noGrp="1"/>
          </p:cNvSpPr>
          <p:nvPr>
            <p:ph type="body" idx="1"/>
          </p:nvPr>
        </p:nvSpPr>
        <p:spPr/>
        <p:txBody>
          <a:bodyPr/>
          <a:lstStyle/>
          <a:p>
            <a:r>
              <a:rPr lang="en-US" b="1" dirty="0"/>
              <a:t>STT , LLM and TTS each add ~100–200ms roundtrip latency</a:t>
            </a:r>
            <a:r>
              <a:rPr lang="en-US" dirty="0"/>
              <a:t> over the internet.</a:t>
            </a:r>
          </a:p>
          <a:p>
            <a:endParaRPr lang="en-US" dirty="0"/>
          </a:p>
          <a:p>
            <a:r>
              <a:rPr lang="en-US" dirty="0"/>
              <a:t>Chose optimal cloud regions. Measure regional latency.</a:t>
            </a:r>
          </a:p>
          <a:p>
            <a:endParaRPr lang="en-US" dirty="0"/>
          </a:p>
          <a:p>
            <a:r>
              <a:rPr lang="en-US" dirty="0"/>
              <a:t>Optimizing prompt as we discussed and VAD with short audio chunks and faster early detection.</a:t>
            </a:r>
          </a:p>
          <a:p>
            <a:endParaRPr lang="en-US" dirty="0"/>
          </a:p>
          <a:p>
            <a:r>
              <a:rPr lang="en-US" dirty="0"/>
              <a:t>Dedicated GPU is the way to go. Some platforms exists to help you host those GPUs, all top cloud providers have services to deploy and test those services if needed!</a:t>
            </a:r>
          </a:p>
        </p:txBody>
      </p:sp>
      <p:sp>
        <p:nvSpPr>
          <p:cNvPr id="4" name="Slide Number Placeholder 3">
            <a:extLst>
              <a:ext uri="{FF2B5EF4-FFF2-40B4-BE49-F238E27FC236}">
                <a16:creationId xmlns:a16="http://schemas.microsoft.com/office/drawing/2014/main" id="{0330898A-D1EE-D9A5-115A-132B54AB3C44}"/>
              </a:ext>
            </a:extLst>
          </p:cNvPr>
          <p:cNvSpPr>
            <a:spLocks noGrp="1"/>
          </p:cNvSpPr>
          <p:nvPr>
            <p:ph type="sldNum" sz="quarter" idx="5"/>
          </p:nvPr>
        </p:nvSpPr>
        <p:spPr/>
        <p:txBody>
          <a:bodyPr/>
          <a:lstStyle/>
          <a:p>
            <a:fld id="{55247812-3409-784D-BAE7-ABE53735D59F}" type="slidenum">
              <a:rPr lang="en-US" smtClean="0"/>
              <a:t>19</a:t>
            </a:fld>
            <a:endParaRPr lang="en-US"/>
          </a:p>
        </p:txBody>
      </p:sp>
    </p:spTree>
    <p:extLst>
      <p:ext uri="{BB962C8B-B14F-4D97-AF65-F5344CB8AC3E}">
        <p14:creationId xmlns:p14="http://schemas.microsoft.com/office/powerpoint/2010/main" val="235340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presentation, we will first introduce the concept of real-time voice AI and its significance in various industries. Next, we will delve into small language models and their advantages. We will also cover standard AI architectures and external tools, followed by benchmarking performance techniques, and conclude with a live demonstration of an AI-powered WebRTC assistant.</a:t>
            </a:r>
          </a:p>
        </p:txBody>
      </p:sp>
      <p:sp>
        <p:nvSpPr>
          <p:cNvPr id="4" name="Slide Number Placeholder 3"/>
          <p:cNvSpPr>
            <a:spLocks noGrp="1"/>
          </p:cNvSpPr>
          <p:nvPr>
            <p:ph type="sldNum" sz="quarter" idx="5"/>
          </p:nvPr>
        </p:nvSpPr>
        <p:spPr/>
        <p:txBody>
          <a:bodyPr/>
          <a:lstStyle/>
          <a:p>
            <a:fld id="{55247812-3409-784D-BAE7-ABE53735D59F}" type="slidenum">
              <a:rPr lang="en-US" smtClean="0"/>
              <a:t>2</a:t>
            </a:fld>
            <a:endParaRPr lang="en-US"/>
          </a:p>
        </p:txBody>
      </p:sp>
    </p:spTree>
    <p:extLst>
      <p:ext uri="{BB962C8B-B14F-4D97-AF65-F5344CB8AC3E}">
        <p14:creationId xmlns:p14="http://schemas.microsoft.com/office/powerpoint/2010/main" val="1998172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section, we will showcase a live demonstration of an AI-powered WebRTC assistant, providing a hands-on experience of its capabilities and functionalities.</a:t>
            </a:r>
          </a:p>
        </p:txBody>
      </p:sp>
      <p:sp>
        <p:nvSpPr>
          <p:cNvPr id="4" name="Slide Number Placeholder 3"/>
          <p:cNvSpPr>
            <a:spLocks noGrp="1"/>
          </p:cNvSpPr>
          <p:nvPr>
            <p:ph type="sldNum" sz="quarter" idx="5"/>
          </p:nvPr>
        </p:nvSpPr>
        <p:spPr/>
        <p:txBody>
          <a:bodyPr/>
          <a:lstStyle/>
          <a:p>
            <a:fld id="{55247812-3409-784D-BAE7-ABE53735D59F}" type="slidenum">
              <a:rPr lang="en-US" smtClean="0"/>
              <a:t>20</a:t>
            </a:fld>
            <a:endParaRPr lang="en-US"/>
          </a:p>
        </p:txBody>
      </p:sp>
    </p:spTree>
    <p:extLst>
      <p:ext uri="{BB962C8B-B14F-4D97-AF65-F5344CB8AC3E}">
        <p14:creationId xmlns:p14="http://schemas.microsoft.com/office/powerpoint/2010/main" val="2592213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t>
            </a:r>
            <a:r>
              <a:rPr lang="en-US" dirty="0"/>
              <a:t>ituation: Building voice agents for some of our clients (call center space, enterprise,…)</a:t>
            </a:r>
          </a:p>
          <a:p>
            <a:r>
              <a:rPr lang="en-US" b="1" dirty="0"/>
              <a:t>T</a:t>
            </a:r>
            <a:r>
              <a:rPr lang="en-US" dirty="0"/>
              <a:t>ask: We encountered that it was hard to measure our improvements objectively. Still is so open to feedback!</a:t>
            </a:r>
          </a:p>
          <a:p>
            <a:r>
              <a:rPr lang="en-US" b="1" dirty="0"/>
              <a:t>A</a:t>
            </a:r>
            <a:r>
              <a:rPr lang="en-US" dirty="0"/>
              <a:t>ction: Built a demo with observability in place. Allow us to not just observe but test improvements like parallel LLMs running, different providers…We also have used Coval for simulation and evaluation but not part of the demo. </a:t>
            </a:r>
          </a:p>
          <a:p>
            <a:r>
              <a:rPr lang="en-US" b="1" dirty="0"/>
              <a:t>R</a:t>
            </a:r>
            <a:r>
              <a:rPr lang="en-US" dirty="0"/>
              <a:t>esult: Improved sub second voice conversations is possible!</a:t>
            </a:r>
          </a:p>
        </p:txBody>
      </p:sp>
      <p:sp>
        <p:nvSpPr>
          <p:cNvPr id="4" name="Slide Number Placeholder 3"/>
          <p:cNvSpPr>
            <a:spLocks noGrp="1"/>
          </p:cNvSpPr>
          <p:nvPr>
            <p:ph type="sldNum" sz="quarter" idx="5"/>
          </p:nvPr>
        </p:nvSpPr>
        <p:spPr/>
        <p:txBody>
          <a:bodyPr/>
          <a:lstStyle/>
          <a:p>
            <a:fld id="{55247812-3409-784D-BAE7-ABE53735D59F}" type="slidenum">
              <a:rPr lang="en-US" smtClean="0"/>
              <a:t>21</a:t>
            </a:fld>
            <a:endParaRPr lang="en-US"/>
          </a:p>
        </p:txBody>
      </p:sp>
    </p:spTree>
    <p:extLst>
      <p:ext uri="{BB962C8B-B14F-4D97-AF65-F5344CB8AC3E}">
        <p14:creationId xmlns:p14="http://schemas.microsoft.com/office/powerpoint/2010/main" val="2156172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real-time voice AI has the potential to revolutionize communication across industries. With advancements in WebRTC, small language models, and open-source tools, we can expect further innovations in this space.</a:t>
            </a:r>
          </a:p>
          <a:p>
            <a:r>
              <a:rPr lang="en-US" dirty="0"/>
              <a:t>The most innovative companies aren’t waiting for perfect AI, they’re designing for the incremental improvement.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Market is now </a:t>
            </a:r>
            <a:r>
              <a:rPr lang="en-US" i="1" dirty="0"/>
              <a:t>demanding</a:t>
            </a:r>
            <a:r>
              <a:rPr lang="en-US" dirty="0"/>
              <a:t> &lt;1s performance with enterprise-grade!</a:t>
            </a:r>
          </a:p>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22</a:t>
            </a:fld>
            <a:endParaRPr lang="en-US"/>
          </a:p>
        </p:txBody>
      </p:sp>
    </p:spTree>
    <p:extLst>
      <p:ext uri="{BB962C8B-B14F-4D97-AF65-F5344CB8AC3E}">
        <p14:creationId xmlns:p14="http://schemas.microsoft.com/office/powerpoint/2010/main" val="17927398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and attention. </a:t>
            </a:r>
          </a:p>
          <a:p>
            <a:r>
              <a:rPr lang="en-US" dirty="0"/>
              <a:t>If there’s one thing I </a:t>
            </a:r>
            <a:r>
              <a:rPr lang="en-US" b="1" dirty="0"/>
              <a:t>hope you take away</a:t>
            </a:r>
            <a:r>
              <a:rPr lang="en-US" dirty="0"/>
              <a:t>, it’s </a:t>
            </a:r>
            <a:r>
              <a:rPr lang="en-US" b="1" dirty="0"/>
              <a:t>that real-time Voice AI is ready for production</a:t>
            </a:r>
            <a:r>
              <a:rPr lang="en-US" dirty="0"/>
              <a:t> right now—latency, quality, and cost have crossed a threshold. </a:t>
            </a:r>
          </a:p>
          <a:p>
            <a:r>
              <a:rPr lang="en-US" dirty="0"/>
              <a:t>I </a:t>
            </a:r>
            <a:r>
              <a:rPr lang="en-US" b="1" dirty="0"/>
              <a:t>invite you to clone the live demo and experience it yourself</a:t>
            </a:r>
            <a:r>
              <a:rPr lang="en-US" dirty="0"/>
              <a:t>. And </a:t>
            </a:r>
            <a:r>
              <a:rPr lang="en-US" b="1" dirty="0"/>
              <a:t>when you’re ready I am here to help!</a:t>
            </a:r>
          </a:p>
          <a:p>
            <a:endParaRPr lang="en-US" dirty="0"/>
          </a:p>
          <a:p>
            <a:r>
              <a:rPr lang="en-US" dirty="0"/>
              <a:t>it’s important to remember: this technology isn’t 99.99% deterministic like traditional software. It’s more like working with people or creative processes—probabilistic, adaptive, and sometimes unpredictable. The key is designing systems that can gracefully handle uncertainty while delivering great experiences.</a:t>
            </a:r>
            <a:endParaRPr lang="en-US" b="1" dirty="0"/>
          </a:p>
        </p:txBody>
      </p:sp>
      <p:sp>
        <p:nvSpPr>
          <p:cNvPr id="4" name="Slide Number Placeholder 3"/>
          <p:cNvSpPr>
            <a:spLocks noGrp="1"/>
          </p:cNvSpPr>
          <p:nvPr>
            <p:ph type="sldNum" sz="quarter" idx="5"/>
          </p:nvPr>
        </p:nvSpPr>
        <p:spPr/>
        <p:txBody>
          <a:bodyPr/>
          <a:lstStyle/>
          <a:p>
            <a:fld id="{55247812-3409-784D-BAE7-ABE53735D59F}" type="slidenum">
              <a:rPr lang="en-US" smtClean="0"/>
              <a:t>23</a:t>
            </a:fld>
            <a:endParaRPr lang="en-US"/>
          </a:p>
        </p:txBody>
      </p:sp>
    </p:spTree>
    <p:extLst>
      <p:ext uri="{BB962C8B-B14F-4D97-AF65-F5344CB8AC3E}">
        <p14:creationId xmlns:p14="http://schemas.microsoft.com/office/powerpoint/2010/main" val="190814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Real-time voice AI is transforming how industries interact with technology. This section will explore what voice AI entails and its applications across various sectors, highlighting the importance of low-latency interactions.</a:t>
            </a:r>
          </a:p>
        </p:txBody>
      </p:sp>
      <p:sp>
        <p:nvSpPr>
          <p:cNvPr id="4" name="Slide Number Placeholder 3"/>
          <p:cNvSpPr>
            <a:spLocks noGrp="1"/>
          </p:cNvSpPr>
          <p:nvPr>
            <p:ph type="sldNum" sz="quarter" idx="5"/>
          </p:nvPr>
        </p:nvSpPr>
        <p:spPr/>
        <p:txBody>
          <a:bodyPr/>
          <a:lstStyle/>
          <a:p>
            <a:fld id="{55247812-3409-784D-BAE7-ABE53735D59F}" type="slidenum">
              <a:rPr lang="en-US" smtClean="0"/>
              <a:t>3</a:t>
            </a:fld>
            <a:endParaRPr lang="en-US"/>
          </a:p>
        </p:txBody>
      </p:sp>
    </p:spTree>
    <p:extLst>
      <p:ext uri="{BB962C8B-B14F-4D97-AF65-F5344CB8AC3E}">
        <p14:creationId xmlns:p14="http://schemas.microsoft.com/office/powerpoint/2010/main" val="2983655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Healthcare/Call Center Applications:</a:t>
            </a:r>
          </a:p>
          <a:p>
            <a:r>
              <a:rPr lang="en-US" sz="1200" b="1" i="0" kern="1200" dirty="0">
                <a:solidFill>
                  <a:schemeClr val="tx1"/>
                </a:solidFill>
                <a:effectLst/>
                <a:latin typeface="+mn-lt"/>
                <a:ea typeface="+mn-ea"/>
                <a:cs typeface="+mn-cs"/>
              </a:rPr>
              <a:t>60% of callers hang up if left on hold for more than one minute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WebMD found that latency above 1 second increases abandonment by over 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10x growth in 7years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Sources: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Why Low Latency Matters for AI Agents | Retell AI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The Impact of Latency in Speech-Driven Conversational AI Applications</a:t>
            </a:r>
            <a:endParaRPr lang="en-US" sz="1200" b="1" i="0" kern="1200" dirty="0">
              <a:solidFill>
                <a:schemeClr val="tx1"/>
              </a:solidFill>
              <a:effectLst/>
              <a:latin typeface="+mn-lt"/>
              <a:ea typeface="+mn-ea"/>
              <a:cs typeface="+mn-cs"/>
            </a:endParaRPr>
          </a:p>
          <a:p>
            <a:endParaRPr lang="en-US" sz="1200" b="1" i="0" kern="1200" dirty="0">
              <a:solidFill>
                <a:schemeClr val="tx1"/>
              </a:solidFill>
              <a:effectLst/>
              <a:latin typeface="+mn-lt"/>
              <a:ea typeface="+mn-ea"/>
              <a:cs typeface="+mn-cs"/>
            </a:endParaRPr>
          </a:p>
          <a:p>
            <a:pPr lvl="1"/>
            <a:endParaRPr lang="en-US" sz="1200" b="1" i="0" kern="1200" dirty="0">
              <a:solidFill>
                <a:schemeClr val="tx1"/>
              </a:solidFill>
              <a:effectLst/>
              <a:latin typeface="+mn-lt"/>
              <a:ea typeface="+mn-ea"/>
              <a:cs typeface="+mn-cs"/>
            </a:endParaRPr>
          </a:p>
          <a:p>
            <a:pPr lvl="1"/>
            <a:r>
              <a:rPr lang="en-US" dirty="0"/>
              <a:t>
</a:t>
            </a:r>
          </a:p>
        </p:txBody>
      </p:sp>
      <p:sp>
        <p:nvSpPr>
          <p:cNvPr id="4" name="Slide Number Placeholder 3"/>
          <p:cNvSpPr>
            <a:spLocks noGrp="1"/>
          </p:cNvSpPr>
          <p:nvPr>
            <p:ph type="sldNum" sz="quarter" idx="5"/>
          </p:nvPr>
        </p:nvSpPr>
        <p:spPr/>
        <p:txBody>
          <a:bodyPr/>
          <a:lstStyle/>
          <a:p>
            <a:fld id="{55247812-3409-784D-BAE7-ABE53735D59F}" type="slidenum">
              <a:rPr lang="en-US" smtClean="0"/>
              <a:t>4</a:t>
            </a:fld>
            <a:endParaRPr lang="en-US"/>
          </a:p>
        </p:txBody>
      </p:sp>
    </p:spTree>
    <p:extLst>
      <p:ext uri="{BB962C8B-B14F-4D97-AF65-F5344CB8AC3E}">
        <p14:creationId xmlns:p14="http://schemas.microsoft.com/office/powerpoint/2010/main" val="217253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OPTIMIZATION/LATENCY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Latency adds up across ASR (</a:t>
            </a:r>
            <a:r>
              <a:rPr lang="en-US" sz="1200" dirty="0" err="1"/>
              <a:t>STT</a:t>
            </a:r>
            <a:r>
              <a:rPr lang="en-US" sz="1200" dirty="0"/>
              <a:t>), LLM processing, and TTS. Optimizing each component and reducing inter-service overhead is essential.</a:t>
            </a:r>
            <a:endParaRPr lang="en-US" dirty="0"/>
          </a:p>
          <a:p>
            <a:pPr marL="171450" indent="-171450">
              <a:buFontTx/>
              <a:buChar char="-"/>
            </a:pPr>
            <a:r>
              <a:rPr lang="en-US" dirty="0"/>
              <a:t>COSTLY/resource demand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Large language models are very powerful but often too slow or costly for real-time use without optimization.</a:t>
            </a:r>
            <a:endParaRPr lang="en-US" dirty="0"/>
          </a:p>
          <a:p>
            <a:pPr marL="171450" indent="-171450">
              <a:buFontTx/>
              <a:buChar char="-"/>
            </a:pPr>
            <a:r>
              <a:rPr lang="en-US" dirty="0"/>
              <a:t>FREQUENT EVOLUTION AND CONSTANT EVALUATION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models are released monthly, often outperforming previous ones in speed or quality. Constant evaluation is required to stay competitive.</a:t>
            </a:r>
            <a:endParaRPr lang="en-US" dirty="0"/>
          </a:p>
          <a:p>
            <a:pPr marL="171450" indent="-171450">
              <a:buFontTx/>
              <a:buChar char="-"/>
            </a:pPr>
            <a:r>
              <a:rPr lang="en-US" dirty="0"/>
              <a:t>ERROR PROPAGATION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Mistakes in speech recognition or synthesis can compound, especially in noisy environments or multilingual setups, degrading the user experience.</a:t>
            </a:r>
          </a:p>
          <a:p>
            <a:pPr marL="171450" indent="-171450">
              <a:buFontTx/>
              <a:buChar char="-"/>
            </a:pPr>
            <a:r>
              <a:rPr lang="en-US" dirty="0"/>
              <a:t>
</a:t>
            </a:r>
          </a:p>
        </p:txBody>
      </p:sp>
      <p:sp>
        <p:nvSpPr>
          <p:cNvPr id="4" name="Slide Number Placeholder 3"/>
          <p:cNvSpPr>
            <a:spLocks noGrp="1"/>
          </p:cNvSpPr>
          <p:nvPr>
            <p:ph type="sldNum" sz="quarter" idx="5"/>
          </p:nvPr>
        </p:nvSpPr>
        <p:spPr/>
        <p:txBody>
          <a:bodyPr/>
          <a:lstStyle/>
          <a:p>
            <a:fld id="{55247812-3409-784D-BAE7-ABE53735D59F}" type="slidenum">
              <a:rPr lang="en-US" smtClean="0"/>
              <a:t>5</a:t>
            </a:fld>
            <a:endParaRPr lang="en-US"/>
          </a:p>
        </p:txBody>
      </p:sp>
    </p:spTree>
    <p:extLst>
      <p:ext uri="{BB962C8B-B14F-4D97-AF65-F5344CB8AC3E}">
        <p14:creationId xmlns:p14="http://schemas.microsoft.com/office/powerpoint/2010/main" val="1460652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WebRTC for this? WebRTC (Web Real-Time Communication) enables peer-to-peer audio and video communication in web applications. Its low-latency capabilities make it an ideal choice for real-time voice AI applications ON THE WEB!</a:t>
            </a:r>
          </a:p>
          <a:p>
            <a:r>
              <a:rPr lang="en-US" dirty="0"/>
              <a:t>
</a:t>
            </a:r>
          </a:p>
        </p:txBody>
      </p:sp>
      <p:sp>
        <p:nvSpPr>
          <p:cNvPr id="4" name="Slide Number Placeholder 3"/>
          <p:cNvSpPr>
            <a:spLocks noGrp="1"/>
          </p:cNvSpPr>
          <p:nvPr>
            <p:ph type="sldNum" sz="quarter" idx="5"/>
          </p:nvPr>
        </p:nvSpPr>
        <p:spPr/>
        <p:txBody>
          <a:bodyPr/>
          <a:lstStyle/>
          <a:p>
            <a:fld id="{55247812-3409-784D-BAE7-ABE53735D59F}" type="slidenum">
              <a:rPr lang="en-US" smtClean="0"/>
              <a:t>6</a:t>
            </a:fld>
            <a:endParaRPr lang="en-US"/>
          </a:p>
        </p:txBody>
      </p:sp>
    </p:spTree>
    <p:extLst>
      <p:ext uri="{BB962C8B-B14F-4D97-AF65-F5344CB8AC3E}">
        <p14:creationId xmlns:p14="http://schemas.microsoft.com/office/powerpoint/2010/main" val="3244129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EBEF2-FB42-07EF-EF07-E3DE6CBAA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BB8B2-476D-FFC5-D2DF-3CA33DCD8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B1A6CE-6293-081A-E65B-914775A74908}"/>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When? Depends on where the speech is captured AND if it needs to go through public internet</a:t>
            </a:r>
          </a:p>
          <a:p>
            <a:r>
              <a:rPr lang="en-US" sz="1200" b="0" kern="1200" dirty="0">
                <a:solidFill>
                  <a:schemeClr val="tx1"/>
                </a:solidFill>
                <a:effectLst/>
                <a:latin typeface="+mn-lt"/>
                <a:ea typeface="+mn-ea"/>
                <a:cs typeface="+mn-cs"/>
              </a:rPr>
              <a:t>flowchart TD</a:t>
            </a:r>
          </a:p>
          <a:p>
            <a:r>
              <a:rPr lang="en-US" sz="1200" b="0" kern="1200" dirty="0">
                <a:solidFill>
                  <a:schemeClr val="tx1"/>
                </a:solidFill>
                <a:effectLst/>
                <a:latin typeface="+mn-lt"/>
                <a:ea typeface="+mn-ea"/>
                <a:cs typeface="+mn-cs"/>
              </a:rPr>
              <a:t>  A[Where is audio captured?] --&gt;|Client Web/Mobile| B[Need real-time two-way or multi-speaker interaction?]</a:t>
            </a:r>
          </a:p>
          <a:p>
            <a:r>
              <a:rPr lang="en-US" sz="1200" b="0" kern="1200" dirty="0">
                <a:solidFill>
                  <a:schemeClr val="tx1"/>
                </a:solidFill>
                <a:effectLst/>
                <a:latin typeface="+mn-lt"/>
                <a:ea typeface="+mn-ea"/>
                <a:cs typeface="+mn-cs"/>
              </a:rPr>
              <a:t>  A --&gt;|Server-side e.g. SIP/PSTN| E[Do you control the network between audio and AI?]</a:t>
            </a: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B --&gt;|Yes| C[Use WebRTC]</a:t>
            </a:r>
          </a:p>
          <a:p>
            <a:r>
              <a:rPr lang="en-US" sz="1200" b="0" kern="1200" dirty="0">
                <a:solidFill>
                  <a:schemeClr val="tx1"/>
                </a:solidFill>
                <a:effectLst/>
                <a:latin typeface="+mn-lt"/>
                <a:ea typeface="+mn-ea"/>
                <a:cs typeface="+mn-cs"/>
              </a:rPr>
              <a:t>  B --&gt;|No| D[Is it a PoC or simple one-shot </a:t>
            </a:r>
            <a:r>
              <a:rPr lang="en-US" sz="1200" b="0" kern="1200" dirty="0" err="1">
                <a:solidFill>
                  <a:schemeClr val="tx1"/>
                </a:solidFill>
                <a:effectLst/>
                <a:latin typeface="+mn-lt"/>
                <a:ea typeface="+mn-ea"/>
                <a:cs typeface="+mn-cs"/>
              </a:rPr>
              <a:t>UX</a:t>
            </a:r>
            <a:r>
              <a:rPr lang="en-US" sz="1200" b="0" kern="1200" dirty="0">
                <a:solidFill>
                  <a:schemeClr val="tx1"/>
                </a:solidFill>
                <a:effectLst/>
                <a:latin typeface="+mn-lt"/>
                <a:ea typeface="+mn-ea"/>
                <a:cs typeface="+mn-cs"/>
              </a:rPr>
              <a:t>?]</a:t>
            </a:r>
          </a:p>
          <a:p>
            <a:r>
              <a:rPr lang="en-US" sz="1200" b="0" kern="1200" dirty="0">
                <a:solidFill>
                  <a:schemeClr val="tx1"/>
                </a:solidFill>
                <a:effectLst/>
                <a:latin typeface="+mn-lt"/>
                <a:ea typeface="+mn-ea"/>
                <a:cs typeface="+mn-cs"/>
              </a:rPr>
              <a:t>  D --&gt;|Yes| F[Use </a:t>
            </a:r>
            <a:r>
              <a:rPr lang="en-US" sz="1200" b="0" kern="1200" dirty="0" err="1">
                <a:solidFill>
                  <a:schemeClr val="tx1"/>
                </a:solidFill>
                <a:effectLst/>
                <a:latin typeface="+mn-lt"/>
                <a:ea typeface="+mn-ea"/>
                <a:cs typeface="+mn-cs"/>
              </a:rPr>
              <a:t>WebSockets</a:t>
            </a:r>
            <a:r>
              <a:rPr lang="en-US" sz="1200" b="0" kern="1200" dirty="0">
                <a:solidFill>
                  <a:schemeClr val="tx1"/>
                </a:solidFill>
                <a:effectLst/>
                <a:latin typeface="+mn-lt"/>
                <a:ea typeface="+mn-ea"/>
                <a:cs typeface="+mn-cs"/>
              </a:rPr>
              <a:t>/SSE]</a:t>
            </a:r>
          </a:p>
          <a:p>
            <a:r>
              <a:rPr lang="en-US" sz="1200" b="0" kern="1200" dirty="0">
                <a:solidFill>
                  <a:schemeClr val="tx1"/>
                </a:solidFill>
                <a:effectLst/>
                <a:latin typeface="+mn-lt"/>
                <a:ea typeface="+mn-ea"/>
                <a:cs typeface="+mn-cs"/>
              </a:rPr>
              <a:t>  D --&gt;|No| C</a:t>
            </a: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E --&gt;|Yes| F</a:t>
            </a:r>
          </a:p>
          <a:p>
            <a:r>
              <a:rPr lang="en-US" sz="1200" b="0" kern="1200" dirty="0">
                <a:solidFill>
                  <a:schemeClr val="tx1"/>
                </a:solidFill>
                <a:effectLst/>
                <a:latin typeface="+mn-lt"/>
                <a:ea typeface="+mn-ea"/>
                <a:cs typeface="+mn-cs"/>
              </a:rPr>
              <a:t>  E --&gt;|No| C</a:t>
            </a:r>
          </a:p>
          <a:p>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C --&gt; G[✔ WebRTC: handles NAT, congestion, jitter, duplex audio]</a:t>
            </a:r>
          </a:p>
          <a:p>
            <a:r>
              <a:rPr lang="en-US" sz="1200" b="0" kern="1200" dirty="0">
                <a:solidFill>
                  <a:schemeClr val="tx1"/>
                </a:solidFill>
                <a:effectLst/>
                <a:latin typeface="+mn-lt"/>
                <a:ea typeface="+mn-ea"/>
                <a:cs typeface="+mn-cs"/>
              </a:rPr>
              <a:t>  F --&gt; H[✔ </a:t>
            </a:r>
            <a:r>
              <a:rPr lang="en-US" sz="1200" b="0" kern="1200" dirty="0" err="1">
                <a:solidFill>
                  <a:schemeClr val="tx1"/>
                </a:solidFill>
                <a:effectLst/>
                <a:latin typeface="+mn-lt"/>
                <a:ea typeface="+mn-ea"/>
                <a:cs typeface="+mn-cs"/>
              </a:rPr>
              <a:t>WebSockets</a:t>
            </a:r>
            <a:r>
              <a:rPr lang="en-US" sz="1200" b="0" kern="1200" dirty="0">
                <a:solidFill>
                  <a:schemeClr val="tx1"/>
                </a:solidFill>
                <a:effectLst/>
                <a:latin typeface="+mn-lt"/>
                <a:ea typeface="+mn-ea"/>
                <a:cs typeface="+mn-cs"/>
              </a:rPr>
              <a:t>/SSE: simpler, fine for server-side real time communication]</a:t>
            </a:r>
            <a:r>
              <a:rPr lang="en-US" dirty="0"/>
              <a:t>
</a:t>
            </a:r>
          </a:p>
        </p:txBody>
      </p:sp>
      <p:sp>
        <p:nvSpPr>
          <p:cNvPr id="4" name="Slide Number Placeholder 3">
            <a:extLst>
              <a:ext uri="{FF2B5EF4-FFF2-40B4-BE49-F238E27FC236}">
                <a16:creationId xmlns:a16="http://schemas.microsoft.com/office/drawing/2014/main" id="{0812D346-F98E-A064-779A-16EDC9CB7908}"/>
              </a:ext>
            </a:extLst>
          </p:cNvPr>
          <p:cNvSpPr>
            <a:spLocks noGrp="1"/>
          </p:cNvSpPr>
          <p:nvPr>
            <p:ph type="sldNum" sz="quarter" idx="5"/>
          </p:nvPr>
        </p:nvSpPr>
        <p:spPr/>
        <p:txBody>
          <a:bodyPr/>
          <a:lstStyle/>
          <a:p>
            <a:fld id="{55247812-3409-784D-BAE7-ABE53735D59F}" type="slidenum">
              <a:rPr lang="en-US" smtClean="0"/>
              <a:t>7</a:t>
            </a:fld>
            <a:endParaRPr lang="en-US"/>
          </a:p>
        </p:txBody>
      </p:sp>
    </p:spTree>
    <p:extLst>
      <p:ext uri="{BB962C8B-B14F-4D97-AF65-F5344CB8AC3E}">
        <p14:creationId xmlns:p14="http://schemas.microsoft.com/office/powerpoint/2010/main" val="3916314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F6A63-831C-78C4-A731-1F988DB509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4895E0-5096-73FA-DE4D-9BE46AC28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173834-19F7-66C6-2734-2728457F7320}"/>
              </a:ext>
            </a:extLst>
          </p:cNvPr>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Latency in this test increased 40% in a 15% packet loss network when using </a:t>
            </a:r>
            <a:r>
              <a:rPr lang="en-US" sz="1200" b="1" i="0" u="none" strike="noStrike" kern="1200" dirty="0" err="1">
                <a:solidFill>
                  <a:schemeClr val="tx1"/>
                </a:solidFill>
                <a:effectLst/>
                <a:latin typeface="+mn-lt"/>
                <a:ea typeface="+mn-ea"/>
                <a:cs typeface="+mn-cs"/>
              </a:rPr>
              <a:t>WebSockets</a:t>
            </a:r>
            <a:endParaRPr lang="en-US" sz="1200" b="1" i="0" u="none" strike="noStrike" kern="1200" dirty="0">
              <a:solidFill>
                <a:schemeClr val="tx1"/>
              </a:solidFill>
              <a:effectLst/>
              <a:latin typeface="+mn-lt"/>
              <a:ea typeface="+mn-ea"/>
              <a:cs typeface="+mn-cs"/>
            </a:endParaRPr>
          </a:p>
          <a:p>
            <a:endParaRPr lang="en-US" sz="1200" b="1" i="0" u="none" strike="noStrike"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Experimenting with WebSocket, WebRTC, and </a:t>
            </a:r>
            <a:r>
              <a:rPr lang="en-US" sz="1200" b="0" i="0" kern="1200" dirty="0" err="1">
                <a:solidFill>
                  <a:schemeClr val="tx1"/>
                </a:solidFill>
                <a:effectLst/>
                <a:latin typeface="+mn-lt"/>
                <a:ea typeface="+mn-ea"/>
                <a:cs typeface="+mn-cs"/>
              </a:rPr>
              <a:t>WebTransport</a:t>
            </a:r>
            <a:r>
              <a:rPr lang="en-US" sz="1200" b="0" i="0" kern="1200" dirty="0">
                <a:solidFill>
                  <a:schemeClr val="tx1"/>
                </a:solidFill>
                <a:effectLst/>
                <a:latin typeface="+mn-lt"/>
                <a:ea typeface="+mn-ea"/>
                <a:cs typeface="+mn-cs"/>
              </a:rPr>
              <a:t> by streaming 2500 coordinates from server to client.</a:t>
            </a:r>
            <a:endParaRPr lang="en-US" dirty="0"/>
          </a:p>
        </p:txBody>
      </p:sp>
      <p:sp>
        <p:nvSpPr>
          <p:cNvPr id="4" name="Slide Number Placeholder 3">
            <a:extLst>
              <a:ext uri="{FF2B5EF4-FFF2-40B4-BE49-F238E27FC236}">
                <a16:creationId xmlns:a16="http://schemas.microsoft.com/office/drawing/2014/main" id="{44E5640B-410F-CC57-6017-890B1987F90A}"/>
              </a:ext>
            </a:extLst>
          </p:cNvPr>
          <p:cNvSpPr>
            <a:spLocks noGrp="1"/>
          </p:cNvSpPr>
          <p:nvPr>
            <p:ph type="sldNum" sz="quarter" idx="5"/>
          </p:nvPr>
        </p:nvSpPr>
        <p:spPr/>
        <p:txBody>
          <a:bodyPr/>
          <a:lstStyle/>
          <a:p>
            <a:fld id="{55247812-3409-784D-BAE7-ABE53735D59F}" type="slidenum">
              <a:rPr lang="en-US" smtClean="0"/>
              <a:t>8</a:t>
            </a:fld>
            <a:endParaRPr lang="en-US"/>
          </a:p>
        </p:txBody>
      </p:sp>
    </p:spTree>
    <p:extLst>
      <p:ext uri="{BB962C8B-B14F-4D97-AF65-F5344CB8AC3E}">
        <p14:creationId xmlns:p14="http://schemas.microsoft.com/office/powerpoint/2010/main" val="2662537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247812-3409-784D-BAE7-ABE53735D59F}" type="slidenum">
              <a:rPr lang="en-US" smtClean="0"/>
              <a:t>9</a:t>
            </a:fld>
            <a:endParaRPr lang="en-US"/>
          </a:p>
        </p:txBody>
      </p:sp>
    </p:spTree>
    <p:extLst>
      <p:ext uri="{BB962C8B-B14F-4D97-AF65-F5344CB8AC3E}">
        <p14:creationId xmlns:p14="http://schemas.microsoft.com/office/powerpoint/2010/main" val="146450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A7F58C7-D277-8F14-F024-4B41D20D054F}"/>
              </a:ext>
            </a:extLst>
          </p:cNvPr>
          <p:cNvSpPr>
            <a:spLocks noGrp="1"/>
          </p:cNvSpPr>
          <p:nvPr>
            <p:ph type="pic" sz="quarter" idx="10"/>
          </p:nvPr>
        </p:nvSpPr>
        <p:spPr>
          <a:xfrm>
            <a:off x="0" y="0"/>
            <a:ext cx="12192000" cy="6858000"/>
          </a:xfrm>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1524000" y="2286000"/>
            <a:ext cx="9144000" cy="2286000"/>
          </a:xfrm>
        </p:spPr>
        <p:txBody>
          <a:bodyPr anchor="ctr" anchorCtr="0">
            <a:noAutofit/>
          </a:bodyPr>
          <a:lstStyle>
            <a:lvl1pPr algn="ctr">
              <a:defRPr sz="4800">
                <a:solidFill>
                  <a:schemeClr val="bg1"/>
                </a:solidFill>
              </a:defRPr>
            </a:lvl1pPr>
          </a:lstStyle>
          <a:p>
            <a:r>
              <a:rPr lang="en-US" dirty="0"/>
              <a:t>Click to add title</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563"/>
          </a:xfrm>
        </p:spPr>
        <p:txBody>
          <a:bodyPr anchor="ctr" anchorCtr="0">
            <a:noAutofit/>
          </a:bodyPr>
          <a:lstStyle>
            <a:lvl1pPr algn="ctr">
              <a:defRPr sz="3200"/>
            </a:lvl1pPr>
          </a:lstStyle>
          <a:p>
            <a:r>
              <a:rPr lang="en-US" dirty="0"/>
              <a:t>Click to add title</a:t>
            </a:r>
          </a:p>
        </p:txBody>
      </p:sp>
      <p:sp>
        <p:nvSpPr>
          <p:cNvPr id="8" name="Content Placeholder 10">
            <a:extLst>
              <a:ext uri="{FF2B5EF4-FFF2-40B4-BE49-F238E27FC236}">
                <a16:creationId xmlns:a16="http://schemas.microsoft.com/office/drawing/2014/main" id="{A524C1E0-92FE-D7D2-83A7-46D29A838874}"/>
              </a:ext>
            </a:extLst>
          </p:cNvPr>
          <p:cNvSpPr>
            <a:spLocks noGrp="1"/>
          </p:cNvSpPr>
          <p:nvPr>
            <p:ph sz="quarter" idx="15" hasCustomPrompt="1"/>
          </p:nvPr>
        </p:nvSpPr>
        <p:spPr>
          <a:xfrm>
            <a:off x="838200" y="1790329"/>
            <a:ext cx="5134335" cy="4113054"/>
          </a:xfrm>
        </p:spPr>
        <p:txBody>
          <a:bodyPr>
            <a:normAutofit/>
          </a:bodyPr>
          <a:lstStyle>
            <a:lvl1pPr marL="0" indent="0">
              <a:lnSpc>
                <a:spcPct val="150000"/>
              </a:lnSpc>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427E0367-8E38-8905-DC9A-D0C376A591A7}"/>
              </a:ext>
            </a:extLst>
          </p:cNvPr>
          <p:cNvSpPr>
            <a:spLocks noGrp="1"/>
          </p:cNvSpPr>
          <p:nvPr>
            <p:ph sz="quarter" idx="16" hasCustomPrompt="1"/>
          </p:nvPr>
        </p:nvSpPr>
        <p:spPr>
          <a:xfrm>
            <a:off x="6219464" y="1790329"/>
            <a:ext cx="5134335" cy="4113054"/>
          </a:xfrm>
        </p:spPr>
        <p:txBody>
          <a:bodyPr>
            <a:normAutofit/>
          </a:bodyPr>
          <a:lstStyle>
            <a:lvl1pPr marL="0" indent="0">
              <a:lnSpc>
                <a:spcPct val="150000"/>
              </a:lnSpc>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3D847DE-29F2-8ABB-1718-34BED4F37718}"/>
              </a:ext>
              <a:ext uri="{C183D7F6-B498-43B3-948B-1728B52AA6E4}">
                <adec:decorative xmlns:adec="http://schemas.microsoft.com/office/drawing/2017/decorative" val="1"/>
              </a:ext>
            </a:extLst>
          </p:cNvPr>
          <p:cNvSpPr/>
          <p:nvPr userDrawn="1"/>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3770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lvl1pPr algn="ctr">
              <a:defRPr sz="3200"/>
            </a:lvl1pPr>
          </a:lstStyle>
          <a:p>
            <a:r>
              <a:rPr lang="en-US" dirty="0"/>
              <a:t>Click to add title</a:t>
            </a:r>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613186" y="2107800"/>
            <a:ext cx="10965628" cy="3920196"/>
          </a:xfrm>
        </p:spPr>
        <p:txBody>
          <a:bodyPr/>
          <a:lstStyle>
            <a:lvl1pPr>
              <a:defRPr/>
            </a:lvl1pPr>
          </a:lstStyle>
          <a:p>
            <a:r>
              <a:rPr lang="en-US"/>
              <a:t>Click icon to add table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26099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6EE6F3F-63EB-5C0E-2307-3B7CBBA1C374}"/>
              </a:ext>
            </a:extLst>
          </p:cNvPr>
          <p:cNvSpPr>
            <a:spLocks noGrp="1"/>
          </p:cNvSpPr>
          <p:nvPr>
            <p:ph type="pic" sz="quarter" idx="11"/>
          </p:nvPr>
        </p:nvSpPr>
        <p:spPr>
          <a:xfrm>
            <a:off x="0" y="0"/>
            <a:ext cx="12192000" cy="6858000"/>
          </a:xfrm>
          <a:solidFill>
            <a:schemeClr val="tx1"/>
          </a:solidFill>
        </p:spPr>
        <p:txBody>
          <a:bodyPr>
            <a:normAutofit/>
          </a:bodyPr>
          <a:lstStyle>
            <a:lvl1pPr marL="0" indent="0" algn="ctr">
              <a:buNone/>
              <a:defRPr sz="20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1362437" y="400485"/>
            <a:ext cx="9467127" cy="2527911"/>
          </a:xfrm>
        </p:spPr>
        <p:txBody>
          <a:bodyPr anchor="b">
            <a:noAutofit/>
          </a:bodyPr>
          <a:lstStyle>
            <a:lvl1pPr algn="ctr">
              <a:spcBef>
                <a:spcPts val="1000"/>
              </a:spcBef>
              <a:defRPr>
                <a:solidFill>
                  <a:schemeClr val="bg1"/>
                </a:solidFill>
              </a:defRPr>
            </a:lvl1pPr>
          </a:lstStyle>
          <a:p>
            <a:r>
              <a:rPr lang="en-US" dirty="0"/>
              <a:t>Click to add title</a:t>
            </a:r>
          </a:p>
        </p:txBody>
      </p:sp>
      <p:sp>
        <p:nvSpPr>
          <p:cNvPr id="10" name="Text Placeholder 9">
            <a:extLst>
              <a:ext uri="{FF2B5EF4-FFF2-40B4-BE49-F238E27FC236}">
                <a16:creationId xmlns:a16="http://schemas.microsoft.com/office/drawing/2014/main" id="{E12DA517-30B0-BC62-0422-F995FB9189E2}"/>
              </a:ext>
            </a:extLst>
          </p:cNvPr>
          <p:cNvSpPr>
            <a:spLocks noGrp="1"/>
          </p:cNvSpPr>
          <p:nvPr>
            <p:ph type="body" sz="quarter" idx="10" hasCustomPrompt="1"/>
          </p:nvPr>
        </p:nvSpPr>
        <p:spPr>
          <a:xfrm>
            <a:off x="1362075" y="3738622"/>
            <a:ext cx="9467850" cy="2527911"/>
          </a:xfrm>
        </p:spPr>
        <p:txBody>
          <a:bodyPr>
            <a:normAutofit/>
          </a:bodyPr>
          <a:lstStyle>
            <a:lvl1pPr marL="0" indent="0" algn="ctr">
              <a:spcBef>
                <a:spcPts val="1000"/>
              </a:spcBef>
              <a:buNone/>
              <a:defRPr sz="1800">
                <a:solidFill>
                  <a:schemeClr val="bg1"/>
                </a:solidFill>
              </a:defRPr>
            </a:lvl1pPr>
            <a:lvl2pPr marL="457200" indent="0" algn="ctr">
              <a:spcBef>
                <a:spcPts val="1000"/>
              </a:spcBef>
              <a:buNone/>
              <a:defRPr sz="1800">
                <a:solidFill>
                  <a:schemeClr val="bg1"/>
                </a:solidFill>
              </a:defRPr>
            </a:lvl2pPr>
            <a:lvl3pPr marL="914400" indent="0" algn="ctr">
              <a:spcBef>
                <a:spcPts val="1000"/>
              </a:spcBef>
              <a:buNone/>
              <a:defRPr sz="1800">
                <a:solidFill>
                  <a:schemeClr val="bg1"/>
                </a:solidFill>
              </a:defRPr>
            </a:lvl3pPr>
            <a:lvl4pPr marL="1371600" indent="0" algn="ctr">
              <a:spcBef>
                <a:spcPts val="1000"/>
              </a:spcBef>
              <a:buNone/>
              <a:defRPr sz="1800">
                <a:solidFill>
                  <a:schemeClr val="bg1"/>
                </a:solidFill>
              </a:defRPr>
            </a:lvl4pPr>
            <a:lvl5pPr marL="1828800" indent="0" algn="ctr">
              <a:spcBef>
                <a:spcPts val="1000"/>
              </a:spcBef>
              <a:buNone/>
              <a:defRPr sz="1800">
                <a:solidFill>
                  <a:schemeClr val="bg1"/>
                </a:solidFill>
              </a:defRPr>
            </a:lvl5pPr>
          </a:lstStyle>
          <a:p>
            <a:pPr lvl="0"/>
            <a:r>
              <a:rPr lang="en-US" dirty="0"/>
              <a:t>Click to add text</a:t>
            </a:r>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562816" y="457200"/>
            <a:ext cx="4837176" cy="1993392"/>
          </a:xfrm>
        </p:spPr>
        <p:txBody>
          <a:bodyPr anchor="b">
            <a:noAutofit/>
          </a:bodyPr>
          <a:lstStyle>
            <a:lvl1pPr>
              <a:defRPr sz="3200"/>
            </a:lvl1pPr>
          </a:lstStyle>
          <a:p>
            <a:r>
              <a:rPr lang="en-US" dirty="0"/>
              <a:t>Click to add title</a:t>
            </a:r>
          </a:p>
        </p:txBody>
      </p:sp>
      <p:sp>
        <p:nvSpPr>
          <p:cNvPr id="10" name="Picture Placeholder 9">
            <a:extLst>
              <a:ext uri="{FF2B5EF4-FFF2-40B4-BE49-F238E27FC236}">
                <a16:creationId xmlns:a16="http://schemas.microsoft.com/office/drawing/2014/main" id="{6B8CBAD6-FC79-B2BB-0B67-26429A6D4C8C}"/>
              </a:ext>
            </a:extLst>
          </p:cNvPr>
          <p:cNvSpPr>
            <a:spLocks noGrp="1"/>
          </p:cNvSpPr>
          <p:nvPr>
            <p:ph type="pic" sz="quarter" idx="10"/>
          </p:nvPr>
        </p:nvSpPr>
        <p:spPr>
          <a:xfrm>
            <a:off x="-28882" y="0"/>
            <a:ext cx="6115050" cy="6858000"/>
          </a:xfrm>
          <a:prstGeom prst="parallelogram">
            <a:avLst/>
          </a:prstGeom>
          <a:ln>
            <a:noFill/>
          </a:ln>
        </p:spPr>
        <p:txBody>
          <a:bodyPr tIns="0">
            <a:normAutofit/>
          </a:bodyPr>
          <a:lstStyle>
            <a:lvl1pPr marL="0" indent="0" algn="ctr">
              <a:buNone/>
              <a:defRPr sz="20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562818" y="2752344"/>
            <a:ext cx="4837174" cy="3136392"/>
          </a:xfrm>
        </p:spPr>
        <p:txBody>
          <a:bodyPr anchor="t" anchorCtr="0">
            <a:normAutofit/>
          </a:bodyPr>
          <a:lstStyle>
            <a:lvl1pPr marL="0" indent="0">
              <a:lnSpc>
                <a:spcPct val="150000"/>
              </a:lnSpc>
              <a:spcBef>
                <a:spcPts val="1000"/>
              </a:spcBef>
              <a:buNone/>
              <a:defRPr sz="1800" cap="all" spc="300" baseline="0"/>
            </a:lvl1pPr>
            <a:lvl2pPr marL="457200" indent="0">
              <a:lnSpc>
                <a:spcPct val="150000"/>
              </a:lnSpc>
              <a:spcBef>
                <a:spcPts val="1000"/>
              </a:spcBef>
              <a:buNone/>
              <a:defRPr sz="1800" cap="all" spc="300" baseline="0"/>
            </a:lvl2pPr>
            <a:lvl3pPr marL="914400" indent="0">
              <a:lnSpc>
                <a:spcPct val="150000"/>
              </a:lnSpc>
              <a:spcBef>
                <a:spcPts val="1000"/>
              </a:spcBef>
              <a:buNone/>
              <a:defRPr sz="1800" cap="all" spc="300" baseline="0"/>
            </a:lvl3pPr>
            <a:lvl4pPr marL="1371600" indent="0">
              <a:lnSpc>
                <a:spcPct val="150000"/>
              </a:lnSpc>
              <a:spcBef>
                <a:spcPts val="1000"/>
              </a:spcBef>
              <a:buNone/>
              <a:defRPr sz="1800" cap="all" spc="300" baseline="0"/>
            </a:lvl4pPr>
            <a:lvl5pPr marL="1828800" indent="0">
              <a:lnSpc>
                <a:spcPct val="150000"/>
              </a:lnSpc>
              <a:spcBef>
                <a:spcPts val="1000"/>
              </a:spcBef>
              <a:buNone/>
              <a:defRPr sz="1800" cap="all" spc="300" baseline="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934796A3-781D-5244-DAB8-2D6EE0AC3B70}"/>
              </a:ext>
              <a:ext uri="{C183D7F6-B498-43B3-948B-1728B52AA6E4}">
                <adec:decorative xmlns:adec="http://schemas.microsoft.com/office/drawing/2017/decorative" val="1"/>
              </a:ext>
            </a:extLst>
          </p:cNvPr>
          <p:cNvSpPr/>
          <p:nvPr userDrawn="1"/>
        </p:nvSpPr>
        <p:spPr>
          <a:xfrm>
            <a:off x="6562817"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43880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117600" y="762000"/>
            <a:ext cx="5066250" cy="2900680"/>
          </a:xfrm>
        </p:spPr>
        <p:txBody>
          <a:bodyPr anchor="b">
            <a:noAutofit/>
          </a:bodyPr>
          <a:lstStyle>
            <a:lvl1pPr algn="ctr">
              <a:defRPr sz="3200"/>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82836803-D9E6-3DF1-3B90-1E7E677CC7B7}"/>
              </a:ext>
            </a:extLst>
          </p:cNvPr>
          <p:cNvSpPr>
            <a:spLocks noGrp="1"/>
          </p:cNvSpPr>
          <p:nvPr>
            <p:ph type="pic" sz="quarter" idx="10" hasCustomPrompt="1"/>
          </p:nvPr>
        </p:nvSpPr>
        <p:spPr>
          <a:xfrm flipH="1">
            <a:off x="6086167" y="-22225"/>
            <a:ext cx="6080760" cy="6902450"/>
          </a:xfrm>
          <a:prstGeom prst="parallelogram">
            <a:avLst/>
          </a:prstGeom>
          <a:ln>
            <a:noFill/>
          </a:ln>
        </p:spPr>
        <p:txBody>
          <a:bodyPr lIns="0" tIns="0">
            <a:normAutofit/>
          </a:bodyPr>
          <a:lstStyle>
            <a:lvl1pPr marL="0" indent="0" algn="l">
              <a:buNone/>
              <a:defRPr sz="2000"/>
            </a:lvl1pPr>
          </a:lstStyle>
          <a:p>
            <a:r>
              <a:rPr lang="en-US" dirty="0"/>
              <a:t>Click icon to add image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117600" y="4145280"/>
            <a:ext cx="5066250" cy="690880"/>
          </a:xfrm>
          <a:gradFill flip="none" rotWithShape="1">
            <a:gsLst>
              <a:gs pos="0">
                <a:schemeClr val="accent5"/>
              </a:gs>
              <a:gs pos="100000">
                <a:schemeClr val="accent2">
                  <a:lumMod val="97000"/>
                  <a:lumOff val="3000"/>
                </a:schemeClr>
              </a:gs>
              <a:gs pos="50000">
                <a:schemeClr val="accent1"/>
              </a:gs>
            </a:gsLst>
            <a:lin ang="10200000" scaled="0"/>
            <a:tileRect/>
          </a:gradFill>
        </p:spPr>
        <p:txBody>
          <a:bodyPr anchor="ctr">
            <a:normAutofit/>
          </a:bodyPr>
          <a:lstStyle>
            <a:lvl1pPr marL="0" indent="0" algn="ctr">
              <a:buNone/>
              <a:defRPr sz="2400" cap="all" baseline="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subtitle</a:t>
            </a:r>
          </a:p>
        </p:txBody>
      </p:sp>
    </p:spTree>
    <p:extLst>
      <p:ext uri="{BB962C8B-B14F-4D97-AF65-F5344CB8AC3E}">
        <p14:creationId xmlns:p14="http://schemas.microsoft.com/office/powerpoint/2010/main" val="192418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5242425" y="466344"/>
            <a:ext cx="6241651" cy="1710354"/>
          </a:xfrm>
        </p:spPr>
        <p:txBody>
          <a:bodyPr bIns="0" anchor="ctr" anchorCtr="0">
            <a:noAutofit/>
          </a:bodyPr>
          <a:lstStyle>
            <a:lvl1pPr>
              <a:defRPr sz="3200"/>
            </a:lvl1pPr>
          </a:lstStyle>
          <a:p>
            <a:r>
              <a:rPr lang="en-US" dirty="0"/>
              <a:t>Click to add title</a:t>
            </a:r>
          </a:p>
        </p:txBody>
      </p:sp>
      <p:sp>
        <p:nvSpPr>
          <p:cNvPr id="10" name="Picture Placeholder 9">
            <a:extLst>
              <a:ext uri="{FF2B5EF4-FFF2-40B4-BE49-F238E27FC236}">
                <a16:creationId xmlns:a16="http://schemas.microsoft.com/office/drawing/2014/main" id="{511A5385-FB23-93A8-2B8F-9887244244DF}"/>
              </a:ext>
            </a:extLst>
          </p:cNvPr>
          <p:cNvSpPr>
            <a:spLocks noGrp="1"/>
          </p:cNvSpPr>
          <p:nvPr>
            <p:ph type="pic" sz="quarter" idx="10"/>
          </p:nvPr>
        </p:nvSpPr>
        <p:spPr>
          <a:xfrm>
            <a:off x="0" y="0"/>
            <a:ext cx="4287838" cy="6858000"/>
          </a:xfrm>
        </p:spPr>
        <p:txBody>
          <a:bodyPr>
            <a:normAutofit/>
          </a:bodyPr>
          <a:lstStyle>
            <a:lvl1pPr marL="0" indent="0" algn="ctr">
              <a:buNone/>
              <a:defRPr sz="2000"/>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242426" y="2286000"/>
            <a:ext cx="6241650" cy="3474720"/>
          </a:xfrm>
        </p:spPr>
        <p:txBody>
          <a:bodyPr>
            <a:normAutofit/>
          </a:bodyPr>
          <a:lstStyle>
            <a:lvl1pPr marL="228600" indent="-228600">
              <a:spcBef>
                <a:spcPts val="1000"/>
              </a:spcBef>
              <a:spcAft>
                <a:spcPts val="1000"/>
              </a:spcAft>
              <a:buClr>
                <a:schemeClr val="accent2"/>
              </a:buClr>
              <a:buFont typeface="Wingdings" panose="05000000000000000000" pitchFamily="2" charset="2"/>
              <a:buChar char="§"/>
              <a:defRPr sz="1800"/>
            </a:lvl1pPr>
            <a:lvl2pPr marL="228600" indent="-228600">
              <a:spcBef>
                <a:spcPts val="1000"/>
              </a:spcBef>
              <a:spcAft>
                <a:spcPts val="1000"/>
              </a:spcAft>
              <a:buClr>
                <a:schemeClr val="accent2"/>
              </a:buClr>
              <a:buFont typeface="Wingdings" panose="05000000000000000000" pitchFamily="2" charset="2"/>
              <a:buChar char="§"/>
              <a:defRPr sz="1800"/>
            </a:lvl2pPr>
            <a:lvl3pPr marL="228600" indent="-228600">
              <a:spcBef>
                <a:spcPts val="1000"/>
              </a:spcBef>
              <a:spcAft>
                <a:spcPts val="1000"/>
              </a:spcAft>
              <a:buClr>
                <a:schemeClr val="accent2"/>
              </a:buClr>
              <a:buFont typeface="Wingdings" panose="05000000000000000000" pitchFamily="2" charset="2"/>
              <a:buChar char="§"/>
              <a:defRPr sz="1800"/>
            </a:lvl3pPr>
            <a:lvl4pPr marL="228600" indent="-228600">
              <a:spcBef>
                <a:spcPts val="1000"/>
              </a:spcBef>
              <a:spcAft>
                <a:spcPts val="1000"/>
              </a:spcAft>
              <a:buClr>
                <a:schemeClr val="accent2"/>
              </a:buClr>
              <a:buFont typeface="Wingdings" panose="05000000000000000000" pitchFamily="2" charset="2"/>
              <a:buChar char="§"/>
              <a:defRPr sz="1800"/>
            </a:lvl4pPr>
            <a:lvl5pPr marL="228600" indent="-228600">
              <a:spcBef>
                <a:spcPts val="1000"/>
              </a:spcBef>
              <a:spcAft>
                <a:spcPts val="1000"/>
              </a:spcAft>
              <a:buClr>
                <a:schemeClr val="accent2"/>
              </a:buClr>
              <a:buFont typeface="Wingdings" panose="05000000000000000000" pitchFamily="2" charset="2"/>
              <a:buChar cha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50E25A87-9155-9E07-878F-CEC0B137C2D7}"/>
              </a:ext>
              <a:ext uri="{C183D7F6-B498-43B3-948B-1728B52AA6E4}">
                <adec:decorative xmlns:adec="http://schemas.microsoft.com/office/drawing/2017/decorative" val="1"/>
              </a:ext>
            </a:extLst>
          </p:cNvPr>
          <p:cNvSpPr/>
          <p:nvPr userDrawn="1"/>
        </p:nvSpPr>
        <p:spPr>
          <a:xfrm>
            <a:off x="5291586" y="6303963"/>
            <a:ext cx="4287186"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789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143000"/>
            <a:ext cx="9144000" cy="2286000"/>
          </a:xfrm>
        </p:spPr>
        <p:txBody>
          <a:bodyPr anchor="b">
            <a:noAutofit/>
          </a:bodyPr>
          <a:lstStyle>
            <a:lvl1pPr algn="ctr">
              <a:defRPr sz="4800"/>
            </a:lvl1pPr>
          </a:lstStyle>
          <a:p>
            <a:r>
              <a:rPr lang="en-US" dirty="0"/>
              <a:t>Click to add title</a:t>
            </a:r>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835198"/>
            <a:ext cx="9144000" cy="683219"/>
          </a:xfrm>
          <a:gradFill>
            <a:gsLst>
              <a:gs pos="0">
                <a:schemeClr val="accent5"/>
              </a:gs>
              <a:gs pos="100000">
                <a:schemeClr val="accent2">
                  <a:lumMod val="97000"/>
                  <a:lumOff val="3000"/>
                </a:schemeClr>
              </a:gs>
              <a:gs pos="50000">
                <a:schemeClr val="accent1"/>
              </a:gs>
            </a:gsLst>
            <a:path path="circle">
              <a:fillToRect l="100000" t="100000"/>
            </a:path>
          </a:gradFill>
        </p:spPr>
        <p:txBody>
          <a:bodyPr anchor="ctr">
            <a:normAutofit/>
          </a:bodyPr>
          <a:lstStyle>
            <a:lvl1pPr marL="0" indent="0" algn="ctr">
              <a:buNone/>
              <a:defRPr sz="2400"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subtitle</a:t>
            </a:r>
          </a:p>
        </p:txBody>
      </p:sp>
    </p:spTree>
    <p:extLst>
      <p:ext uri="{BB962C8B-B14F-4D97-AF65-F5344CB8AC3E}">
        <p14:creationId xmlns:p14="http://schemas.microsoft.com/office/powerpoint/2010/main" val="15637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9577E27-B60E-C6DD-BAAF-5CCC3D59E5D5}"/>
              </a:ext>
              <a:ext uri="{C183D7F6-B498-43B3-948B-1728B52AA6E4}">
                <adec:decorative xmlns:adec="http://schemas.microsoft.com/office/drawing/2017/decorative" val="1"/>
              </a:ext>
            </a:extLst>
          </p:cNvPr>
          <p:cNvSpPr/>
          <p:nvPr userDrawn="1"/>
        </p:nvSpPr>
        <p:spPr>
          <a:xfrm>
            <a:off x="0" y="6303963"/>
            <a:ext cx="1219200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880"/>
          </a:xfrm>
        </p:spPr>
        <p:txBody>
          <a:bodyPr anchor="ctr" anchorCtr="0">
            <a:noAutofit/>
          </a:bodyPr>
          <a:lstStyle>
            <a:lvl1pPr algn="ctr">
              <a:defRPr sz="3200"/>
            </a:lvl1pPr>
          </a:lstStyle>
          <a:p>
            <a:r>
              <a:rPr lang="en-US" dirty="0"/>
              <a:t>Click to add title</a:t>
            </a:r>
          </a:p>
        </p:txBody>
      </p:sp>
      <p:sp>
        <p:nvSpPr>
          <p:cNvPr id="9" name="Content Placeholder 10">
            <a:extLst>
              <a:ext uri="{FF2B5EF4-FFF2-40B4-BE49-F238E27FC236}">
                <a16:creationId xmlns:a16="http://schemas.microsoft.com/office/drawing/2014/main" id="{964CA031-27E0-D0AA-1451-A904CCF234FE}"/>
              </a:ext>
            </a:extLst>
          </p:cNvPr>
          <p:cNvSpPr>
            <a:spLocks noGrp="1"/>
          </p:cNvSpPr>
          <p:nvPr>
            <p:ph sz="quarter" idx="13" hasCustomPrompt="1"/>
          </p:nvPr>
        </p:nvSpPr>
        <p:spPr>
          <a:xfrm>
            <a:off x="838199" y="2024781"/>
            <a:ext cx="5212079"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0">
            <a:extLst>
              <a:ext uri="{FF2B5EF4-FFF2-40B4-BE49-F238E27FC236}">
                <a16:creationId xmlns:a16="http://schemas.microsoft.com/office/drawing/2014/main" id="{81FE0D7D-86B7-CCD2-A7A1-70E95846B542}"/>
              </a:ext>
            </a:extLst>
          </p:cNvPr>
          <p:cNvSpPr>
            <a:spLocks noGrp="1"/>
          </p:cNvSpPr>
          <p:nvPr>
            <p:ph sz="quarter" idx="14" hasCustomPrompt="1"/>
          </p:nvPr>
        </p:nvSpPr>
        <p:spPr>
          <a:xfrm>
            <a:off x="6459795" y="2024780"/>
            <a:ext cx="4894006"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50529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880"/>
          </a:xfrm>
        </p:spPr>
        <p:txBody>
          <a:bodyPr anchor="ctr" anchorCtr="0">
            <a:noAutofit/>
          </a:bodyPr>
          <a:lstStyle>
            <a:lvl1pPr algn="ctr">
              <a:defRPr sz="3200"/>
            </a:lvl1pPr>
          </a:lstStyle>
          <a:p>
            <a:r>
              <a:rPr lang="en-US" dirty="0"/>
              <a:t>Click to add title</a:t>
            </a:r>
          </a:p>
        </p:txBody>
      </p:sp>
      <p:sp>
        <p:nvSpPr>
          <p:cNvPr id="11" name="Content Placeholder 10">
            <a:extLst>
              <a:ext uri="{FF2B5EF4-FFF2-40B4-BE49-F238E27FC236}">
                <a16:creationId xmlns:a16="http://schemas.microsoft.com/office/drawing/2014/main" id="{2D2DE411-9D7C-15AE-0B59-F26B2BF8C522}"/>
              </a:ext>
            </a:extLst>
          </p:cNvPr>
          <p:cNvSpPr>
            <a:spLocks noGrp="1"/>
          </p:cNvSpPr>
          <p:nvPr>
            <p:ph sz="quarter" idx="13" hasCustomPrompt="1"/>
          </p:nvPr>
        </p:nvSpPr>
        <p:spPr>
          <a:xfrm>
            <a:off x="838200" y="2024781"/>
            <a:ext cx="2878394" cy="4137189"/>
          </a:xfrm>
        </p:spPr>
        <p:txBody>
          <a:bodyPr>
            <a:normAutofit/>
          </a:bodyPr>
          <a:lstStyle>
            <a:lvl1pPr marL="342900" indent="-342900">
              <a:spcBef>
                <a:spcPts val="1000"/>
              </a:spcBef>
              <a:spcAft>
                <a:spcPts val="1000"/>
              </a:spcAft>
              <a:buClr>
                <a:schemeClr val="accent2"/>
              </a:buClr>
              <a:buFont typeface="+mj-lt"/>
              <a:buAutoNum type="arabicPeriod"/>
              <a:defRPr sz="1800">
                <a:latin typeface="+mn-lt"/>
              </a:defRPr>
            </a:lvl1pPr>
            <a:lvl2pPr marL="800100" indent="-342900">
              <a:spcBef>
                <a:spcPts val="1000"/>
              </a:spcBef>
              <a:spcAft>
                <a:spcPts val="1000"/>
              </a:spcAft>
              <a:buClr>
                <a:schemeClr val="accent2"/>
              </a:buClr>
              <a:buFont typeface="+mj-lt"/>
              <a:buAutoNum type="alphaLcPeriod"/>
              <a:defRPr sz="1800">
                <a:latin typeface="+mn-lt"/>
              </a:defRPr>
            </a:lvl2pPr>
            <a:lvl3pPr marL="1257300" indent="-342900">
              <a:spcBef>
                <a:spcPts val="1000"/>
              </a:spcBef>
              <a:spcAft>
                <a:spcPts val="1000"/>
              </a:spcAft>
              <a:buClr>
                <a:schemeClr val="accent2"/>
              </a:buClr>
              <a:buFont typeface="+mj-lt"/>
              <a:buAutoNum type="arabicParenR"/>
              <a:defRPr sz="1800">
                <a:latin typeface="+mn-lt"/>
              </a:defRPr>
            </a:lvl3pPr>
            <a:lvl4pPr marL="1714500" indent="-342900">
              <a:spcBef>
                <a:spcPts val="1000"/>
              </a:spcBef>
              <a:spcAft>
                <a:spcPts val="1000"/>
              </a:spcAft>
              <a:buClr>
                <a:schemeClr val="accent2"/>
              </a:buClr>
              <a:buFont typeface="+mj-lt"/>
              <a:buAutoNum type="alphaLcParenR"/>
              <a:defRPr sz="1800">
                <a:latin typeface="+mn-lt"/>
              </a:defRPr>
            </a:lvl4pPr>
            <a:lvl5pPr marL="2057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4" name="Content Placeholder 10">
            <a:extLst>
              <a:ext uri="{FF2B5EF4-FFF2-40B4-BE49-F238E27FC236}">
                <a16:creationId xmlns:a16="http://schemas.microsoft.com/office/drawing/2014/main" id="{60FEDE7C-502F-ECFE-4136-E99206849C2A}"/>
              </a:ext>
            </a:extLst>
          </p:cNvPr>
          <p:cNvSpPr>
            <a:spLocks noGrp="1"/>
          </p:cNvSpPr>
          <p:nvPr>
            <p:ph sz="quarter" idx="14" hasCustomPrompt="1"/>
          </p:nvPr>
        </p:nvSpPr>
        <p:spPr>
          <a:xfrm>
            <a:off x="6459795" y="2024780"/>
            <a:ext cx="4894006" cy="4137189"/>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65785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pictur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201" y="448056"/>
            <a:ext cx="6172200" cy="1581912"/>
          </a:xfrm>
        </p:spPr>
        <p:txBody>
          <a:bodyPr anchor="b" anchorCtr="0">
            <a:noAutofit/>
          </a:bodyPr>
          <a:lstStyle>
            <a:lvl1pPr>
              <a:defRPr sz="3200"/>
            </a:lvl1pPr>
          </a:lstStyle>
          <a:p>
            <a:r>
              <a:rPr lang="en-US"/>
              <a:t>Click to edit Master title style</a:t>
            </a:r>
            <a:endParaRPr lang="en-US" dirty="0"/>
          </a:p>
        </p:txBody>
      </p:sp>
      <p:sp>
        <p:nvSpPr>
          <p:cNvPr id="4" name="Content Placeholder 10">
            <a:extLst>
              <a:ext uri="{FF2B5EF4-FFF2-40B4-BE49-F238E27FC236}">
                <a16:creationId xmlns:a16="http://schemas.microsoft.com/office/drawing/2014/main" id="{5F30E2A0-23EF-51B1-8ABD-00429EEA0642}"/>
              </a:ext>
            </a:extLst>
          </p:cNvPr>
          <p:cNvSpPr>
            <a:spLocks noGrp="1"/>
          </p:cNvSpPr>
          <p:nvPr>
            <p:ph sz="quarter" idx="14" hasCustomPrompt="1"/>
          </p:nvPr>
        </p:nvSpPr>
        <p:spPr>
          <a:xfrm>
            <a:off x="838200" y="2257063"/>
            <a:ext cx="4894006" cy="3904906"/>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800">
                <a:latin typeface="+mn-lt"/>
              </a:defRPr>
            </a:lvl2pPr>
            <a:lvl3pPr marL="457200" indent="-228600">
              <a:spcBef>
                <a:spcPts val="1000"/>
              </a:spcBef>
              <a:spcAft>
                <a:spcPts val="1000"/>
              </a:spcAft>
              <a:buClr>
                <a:schemeClr val="accent2"/>
              </a:buClr>
              <a:buFont typeface="Wingdings" panose="05000000000000000000" pitchFamily="2" charset="2"/>
              <a:buChar char="§"/>
              <a:defRPr sz="1800">
                <a:latin typeface="+mn-lt"/>
              </a:defRPr>
            </a:lvl3pPr>
            <a:lvl4pPr marL="685800" indent="-228600">
              <a:spcBef>
                <a:spcPts val="1000"/>
              </a:spcBef>
              <a:spcAft>
                <a:spcPts val="1000"/>
              </a:spcAft>
              <a:buClr>
                <a:schemeClr val="accent2"/>
              </a:buClr>
              <a:buFont typeface="Wingdings" panose="05000000000000000000" pitchFamily="2" charset="2"/>
              <a:buChar char="§"/>
              <a:defRPr sz="1800">
                <a:latin typeface="+mn-lt"/>
              </a:defRPr>
            </a:lvl4pPr>
            <a:lvl5pPr marL="914400" indent="-228600">
              <a:spcBef>
                <a:spcPts val="1000"/>
              </a:spcBef>
              <a:spcAft>
                <a:spcPts val="1000"/>
              </a:spcAft>
              <a:buClr>
                <a:schemeClr val="accent2"/>
              </a:buClr>
              <a:buFont typeface="Wingdings" panose="05000000000000000000" pitchFamily="2" charset="2"/>
              <a:buChar char="§"/>
              <a:defRPr sz="18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AF15552F-C66B-341F-2D37-0389710BA5E2}"/>
              </a:ext>
            </a:extLst>
          </p:cNvPr>
          <p:cNvSpPr>
            <a:spLocks noGrp="1"/>
          </p:cNvSpPr>
          <p:nvPr>
            <p:ph type="pic" sz="quarter" idx="10"/>
          </p:nvPr>
        </p:nvSpPr>
        <p:spPr>
          <a:xfrm>
            <a:off x="7500938" y="-22225"/>
            <a:ext cx="4714875" cy="6880225"/>
          </a:xfrm>
        </p:spPr>
        <p:txBody>
          <a:bodyPr>
            <a:normAutofit/>
          </a:bodyPr>
          <a:lstStyle>
            <a:lvl1pPr marL="0" indent="0" algn="ctr">
              <a:buNone/>
              <a:defRPr sz="2000"/>
            </a:lvl1pPr>
          </a:lstStyle>
          <a:p>
            <a:r>
              <a:rPr lang="en-US"/>
              <a:t>Click icon to add picture</a:t>
            </a:r>
            <a:endParaRPr lang="en-US" dirty="0"/>
          </a:p>
        </p:txBody>
      </p:sp>
      <p:sp>
        <p:nvSpPr>
          <p:cNvPr id="12" name="Rectangle 11">
            <a:extLst>
              <a:ext uri="{FF2B5EF4-FFF2-40B4-BE49-F238E27FC236}">
                <a16:creationId xmlns:a16="http://schemas.microsoft.com/office/drawing/2014/main" id="{0D8DCC6D-8B88-7BE0-7240-F743AE09EC48}"/>
              </a:ext>
              <a:ext uri="{C183D7F6-B498-43B3-948B-1728B52AA6E4}">
                <adec:decorative xmlns:adec="http://schemas.microsoft.com/office/drawing/2017/decorative" val="1"/>
              </a:ext>
            </a:extLst>
          </p:cNvPr>
          <p:cNvSpPr/>
          <p:nvPr userDrawn="1"/>
        </p:nvSpPr>
        <p:spPr>
          <a:xfrm>
            <a:off x="993814" y="6303963"/>
            <a:ext cx="4287186"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543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760"/>
            <a:ext cx="10515600" cy="1325563"/>
          </a:xfrm>
        </p:spPr>
        <p:txBody>
          <a:bodyPr anchor="ctr" anchorCtr="0">
            <a:noAutofit/>
          </a:bodyPr>
          <a:lstStyle>
            <a:lvl1pPr algn="ctr">
              <a:defRPr sz="3200"/>
            </a:lvl1pPr>
          </a:lstStyle>
          <a:p>
            <a:r>
              <a:rPr lang="en-US" dirty="0"/>
              <a:t>Click to add title</a:t>
            </a:r>
          </a:p>
        </p:txBody>
      </p:sp>
      <p:sp>
        <p:nvSpPr>
          <p:cNvPr id="4" name="Content Placeholder 10">
            <a:extLst>
              <a:ext uri="{FF2B5EF4-FFF2-40B4-BE49-F238E27FC236}">
                <a16:creationId xmlns:a16="http://schemas.microsoft.com/office/drawing/2014/main" id="{9C3ED3BF-FF6B-07FA-72C4-F6102A8558AF}"/>
              </a:ext>
            </a:extLst>
          </p:cNvPr>
          <p:cNvSpPr>
            <a:spLocks noGrp="1"/>
          </p:cNvSpPr>
          <p:nvPr>
            <p:ph sz="quarter" idx="15" hasCustomPrompt="1"/>
          </p:nvPr>
        </p:nvSpPr>
        <p:spPr>
          <a:xfrm>
            <a:off x="896074" y="2106591"/>
            <a:ext cx="2067045" cy="3633787"/>
          </a:xfrm>
        </p:spPr>
        <p:txBody>
          <a:bodyPr>
            <a:normAutofit/>
          </a:bodyPr>
          <a:lstStyle>
            <a:lvl1pPr marL="0" indent="0">
              <a:spcBef>
                <a:spcPts val="1000"/>
              </a:spcBef>
              <a:spcAft>
                <a:spcPts val="0"/>
              </a:spcAft>
              <a:buClr>
                <a:schemeClr val="accent2"/>
              </a:buClr>
              <a:buFont typeface="Wingdings" panose="05000000000000000000" pitchFamily="2" charset="2"/>
              <a:buNone/>
              <a:defRPr sz="1800">
                <a:latin typeface="+mn-lt"/>
              </a:defRPr>
            </a:lvl1pPr>
            <a:lvl2pPr marL="0" indent="-228600">
              <a:spcBef>
                <a:spcPts val="1000"/>
              </a:spcBef>
              <a:spcAft>
                <a:spcPts val="1000"/>
              </a:spcAft>
              <a:buClr>
                <a:schemeClr val="accent2"/>
              </a:buClr>
              <a:buFont typeface="Wingdings" panose="05000000000000000000" pitchFamily="2" charset="2"/>
              <a:buChar char="§"/>
              <a:defRPr sz="1600">
                <a:latin typeface="+mn-lt"/>
              </a:defRPr>
            </a:lvl2pPr>
            <a:lvl3pPr marL="457200" indent="-228600">
              <a:spcBef>
                <a:spcPts val="1000"/>
              </a:spcBef>
              <a:spcAft>
                <a:spcPts val="1000"/>
              </a:spcAft>
              <a:buClr>
                <a:schemeClr val="accent2"/>
              </a:buClr>
              <a:buFont typeface="Wingdings" panose="05000000000000000000" pitchFamily="2" charset="2"/>
              <a:buChar char="§"/>
              <a:defRPr sz="1400">
                <a:latin typeface="+mn-lt"/>
              </a:defRPr>
            </a:lvl3pPr>
            <a:lvl4pPr marL="685800" indent="-228600">
              <a:spcBef>
                <a:spcPts val="1000"/>
              </a:spcBef>
              <a:spcAft>
                <a:spcPts val="1000"/>
              </a:spcAft>
              <a:buClr>
                <a:schemeClr val="accent2"/>
              </a:buClr>
              <a:buFont typeface="Wingdings" panose="05000000000000000000" pitchFamily="2" charset="2"/>
              <a:buChar char="§"/>
              <a:defRPr sz="1400">
                <a:latin typeface="+mn-lt"/>
              </a:defRPr>
            </a:lvl4pPr>
            <a:lvl5pPr marL="914400" indent="-228600">
              <a:spcBef>
                <a:spcPts val="1000"/>
              </a:spcBef>
              <a:spcAft>
                <a:spcPts val="1000"/>
              </a:spcAft>
              <a:buClr>
                <a:schemeClr val="accent2"/>
              </a:buClr>
              <a:buFont typeface="Wingdings" panose="05000000000000000000" pitchFamily="2" charset="2"/>
              <a:buChar char="§"/>
              <a:defRPr sz="1200">
                <a:latin typeface="+mn-l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3483980" y="2106591"/>
            <a:ext cx="7869820" cy="4016713"/>
          </a:xfrm>
        </p:spPr>
        <p:txBody>
          <a:bodyPr/>
          <a:lstStyle/>
          <a:p>
            <a:r>
              <a:rPr lang="en-US"/>
              <a:t>Click icon to add table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9/30/2025</a:t>
            </a:fld>
            <a:endParaRPr lang="en-US"/>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8081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D8061D-18C3-4F4F-85EF-561633F58754}" type="datetimeFigureOut">
              <a:rPr lang="en-US" smtClean="0"/>
              <a:t>9/30/2025</a:t>
            </a:fld>
            <a:endParaRPr lang="en-US"/>
          </a:p>
        </p:txBody>
      </p:sp>
      <p:sp>
        <p:nvSpPr>
          <p:cNvPr id="5" name="Footer Placeholder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9" r:id="rId3"/>
    <p:sldLayoutId id="2147483650" r:id="rId4"/>
    <p:sldLayoutId id="2147483649" r:id="rId5"/>
    <p:sldLayoutId id="2147483662" r:id="rId6"/>
    <p:sldLayoutId id="2147483663" r:id="rId7"/>
    <p:sldLayoutId id="2147483652" r:id="rId8"/>
    <p:sldLayoutId id="2147483666" r:id="rId9"/>
    <p:sldLayoutId id="2147483664" r:id="rId10"/>
    <p:sldLayoutId id="2147483665" r:id="rId11"/>
    <p:sldLayoutId id="2147483661" r:id="rId12"/>
  </p:sldLayoutIdLst>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hyperlink" Target="https://pixabay.com/es/illustrations/port%C3%A1til-agenda-folio-scrapbook-316806/"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TUaqi_iT0Y?si=m2oLoI3qJzIyZHMd"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8" Type="http://schemas.openxmlformats.org/officeDocument/2006/relationships/hyperlink" Target="https://github.com/agonza1/webrtc-agent-livekit"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www.globenewswire.com/news-release/2025/03/11/3040734/0/en/AI-Voice-Generators-Market-to-Reach-USD-40-25-Billion-by-2032-Driven-by-Advances-in-AI-and-NLP-for-Lifelike-Voice-Solutions-Research-Report-By-SNS-Insider.html" TargetMode="External"/><Relationship Id="rId5" Type="http://schemas.openxmlformats.org/officeDocument/2006/relationships/hyperlink" Target="https://deepgram.com/resources/state-of-voice-ai-report-2025" TargetMode="External"/><Relationship Id="rId4" Type="http://schemas.openxmlformats.org/officeDocument/2006/relationships/hyperlink" Target="https://www.marketresearchfuture.com/reports/ai-voice-agents-market-1339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devopedia.org/webrtc" TargetMode="External"/><Relationship Id="rId5" Type="http://schemas.openxmlformats.org/officeDocument/2006/relationships/image" Target="../media/image7.png"/><Relationship Id="rId4" Type="http://schemas.openxmlformats.org/officeDocument/2006/relationships/hyperlink" Target="https://bibliotecaepb.blogspot.com/2020/11/temporada-2-de-onda-ti.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github.com/Sh3b0/realtime-web"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89D18-DFF2-9CB2-32C0-3B7C1A370DDE}"/>
              </a:ext>
            </a:extLst>
          </p:cNvPr>
          <p:cNvSpPr>
            <a:spLocks noGrp="1"/>
          </p:cNvSpPr>
          <p:nvPr>
            <p:ph type="ctrTitle"/>
          </p:nvPr>
        </p:nvSpPr>
        <p:spPr>
          <a:xfrm>
            <a:off x="1165929" y="1151198"/>
            <a:ext cx="9860132" cy="2286000"/>
          </a:xfrm>
        </p:spPr>
        <p:txBody>
          <a:bodyPr anchor="b">
            <a:normAutofit/>
          </a:bodyPr>
          <a:lstStyle/>
          <a:p>
            <a:r>
              <a:rPr lang="en-US" dirty="0"/>
              <a:t>Real-Time AI Voice Agents over WebRTC</a:t>
            </a:r>
          </a:p>
        </p:txBody>
      </p:sp>
      <p:sp>
        <p:nvSpPr>
          <p:cNvPr id="4" name="Subtitle 3">
            <a:extLst>
              <a:ext uri="{FF2B5EF4-FFF2-40B4-BE49-F238E27FC236}">
                <a16:creationId xmlns:a16="http://schemas.microsoft.com/office/drawing/2014/main" id="{5536FBA3-8397-9B39-6264-98D17B8C6D1C}"/>
              </a:ext>
            </a:extLst>
          </p:cNvPr>
          <p:cNvSpPr>
            <a:spLocks noGrp="1"/>
          </p:cNvSpPr>
          <p:nvPr>
            <p:ph type="subTitle" idx="1"/>
          </p:nvPr>
        </p:nvSpPr>
        <p:spPr>
          <a:xfrm>
            <a:off x="1524000" y="3835198"/>
            <a:ext cx="9144000" cy="683219"/>
          </a:xfrm>
        </p:spPr>
        <p:txBody>
          <a:bodyPr anchor="ctr">
            <a:normAutofit/>
          </a:bodyPr>
          <a:lstStyle/>
          <a:p>
            <a:r>
              <a:rPr lang="en-US" sz="2000" dirty="0"/>
              <a:t>A Practical Playbook</a:t>
            </a:r>
          </a:p>
        </p:txBody>
      </p:sp>
      <p:pic>
        <p:nvPicPr>
          <p:cNvPr id="5" name="Picture 4">
            <a:extLst>
              <a:ext uri="{FF2B5EF4-FFF2-40B4-BE49-F238E27FC236}">
                <a16:creationId xmlns:a16="http://schemas.microsoft.com/office/drawing/2014/main" id="{45929171-5725-ED17-A1BF-4BF3D2BFAA92}"/>
              </a:ext>
            </a:extLst>
          </p:cNvPr>
          <p:cNvPicPr>
            <a:picLocks noChangeAspect="1" noChangeArrowheads="1"/>
          </p:cNvPicPr>
          <p:nvPr/>
        </p:nvPicPr>
        <p:blipFill rotWithShape="1">
          <a:blip r:embed="rId3">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r="44094"/>
          <a:stretch/>
        </p:blipFill>
        <p:spPr bwMode="auto">
          <a:xfrm>
            <a:off x="7327235" y="5391831"/>
            <a:ext cx="3340765" cy="9025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72FB05C-965D-7939-E31F-CD9F88DF0067}"/>
              </a:ext>
            </a:extLst>
          </p:cNvPr>
          <p:cNvSpPr txBox="1"/>
          <p:nvPr/>
        </p:nvSpPr>
        <p:spPr>
          <a:xfrm>
            <a:off x="4801178" y="4729480"/>
            <a:ext cx="2589634" cy="369332"/>
          </a:xfrm>
          <a:prstGeom prst="rect">
            <a:avLst/>
          </a:prstGeom>
          <a:noFill/>
        </p:spPr>
        <p:txBody>
          <a:bodyPr wrap="square" rtlCol="0">
            <a:spAutoFit/>
          </a:bodyPr>
          <a:lstStyle/>
          <a:p>
            <a:r>
              <a:rPr lang="en-US" dirty="0"/>
              <a:t>Alberto Gonzalez Trastoy</a:t>
            </a:r>
          </a:p>
        </p:txBody>
      </p:sp>
      <p:pic>
        <p:nvPicPr>
          <p:cNvPr id="9" name="Picture 8">
            <a:extLst>
              <a:ext uri="{FF2B5EF4-FFF2-40B4-BE49-F238E27FC236}">
                <a16:creationId xmlns:a16="http://schemas.microsoft.com/office/drawing/2014/main" id="{E2243815-A1E6-D1FD-B2A9-0B948D543FB4}"/>
              </a:ext>
            </a:extLst>
          </p:cNvPr>
          <p:cNvPicPr>
            <a:picLocks noChangeAspect="1"/>
          </p:cNvPicPr>
          <p:nvPr/>
        </p:nvPicPr>
        <p:blipFill>
          <a:blip r:embed="rId5"/>
          <a:stretch>
            <a:fillRect/>
          </a:stretch>
        </p:blipFill>
        <p:spPr>
          <a:xfrm>
            <a:off x="1544715" y="5391831"/>
            <a:ext cx="4551280" cy="902575"/>
          </a:xfrm>
          <a:prstGeom prst="rect">
            <a:avLst/>
          </a:prstGeom>
        </p:spPr>
      </p:pic>
    </p:spTree>
    <p:extLst>
      <p:ext uri="{BB962C8B-B14F-4D97-AF65-F5344CB8AC3E}">
        <p14:creationId xmlns:p14="http://schemas.microsoft.com/office/powerpoint/2010/main" val="102990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0D474-FC8E-02C3-3E72-B4BE3AED8C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B6BADF-39C6-351A-8AF7-5D69BF371181}"/>
              </a:ext>
            </a:extLst>
          </p:cNvPr>
          <p:cNvSpPr>
            <a:spLocks noGrp="1"/>
          </p:cNvSpPr>
          <p:nvPr>
            <p:ph type="title"/>
          </p:nvPr>
        </p:nvSpPr>
        <p:spPr>
          <a:xfrm>
            <a:off x="838200" y="365760"/>
            <a:ext cx="10515600" cy="1325880"/>
          </a:xfrm>
        </p:spPr>
        <p:txBody>
          <a:bodyPr anchor="ctr">
            <a:normAutofit/>
          </a:bodyPr>
          <a:lstStyle/>
          <a:p>
            <a:r>
              <a:rPr lang="en-US" dirty="0"/>
              <a:t>Overview of Common Voice AI Architectures</a:t>
            </a:r>
          </a:p>
        </p:txBody>
      </p:sp>
      <p:sp>
        <p:nvSpPr>
          <p:cNvPr id="4" name="Content Placeholder 3">
            <a:extLst>
              <a:ext uri="{FF2B5EF4-FFF2-40B4-BE49-F238E27FC236}">
                <a16:creationId xmlns:a16="http://schemas.microsoft.com/office/drawing/2014/main" id="{39F56041-F445-B239-A956-A08ED578F9A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59794" y="1691640"/>
            <a:ext cx="4894006" cy="4137189"/>
          </a:xfrm>
        </p:spPr>
        <p:txBody>
          <a:bodyPr>
            <a:normAutofit fontScale="92500"/>
          </a:bodyPr>
          <a:lstStyle/>
          <a:p>
            <a:pPr>
              <a:spcBef>
                <a:spcPts val="2500"/>
              </a:spcBef>
            </a:pPr>
            <a:r>
              <a:rPr lang="en-US" b="1" dirty="0"/>
              <a:t>The “Traditional” Voice AI Pipeline in an application</a:t>
            </a:r>
          </a:p>
          <a:p>
            <a:pPr>
              <a:spcBef>
                <a:spcPts val="2500"/>
              </a:spcBef>
            </a:pPr>
            <a:r>
              <a:rPr lang="en-US" sz="1400" b="1" dirty="0"/>
              <a:t>Real-time systems typically use this sequential flow:</a:t>
            </a:r>
          </a:p>
          <a:p>
            <a:pPr>
              <a:spcBef>
                <a:spcPts val="2500"/>
              </a:spcBef>
            </a:pPr>
            <a:r>
              <a:rPr lang="en-US" sz="1400" dirty="0"/>
              <a:t>1. Voice Audio Detection (VAD)</a:t>
            </a:r>
          </a:p>
          <a:p>
            <a:pPr>
              <a:spcBef>
                <a:spcPts val="2500"/>
              </a:spcBef>
            </a:pPr>
            <a:r>
              <a:rPr lang="en-US" sz="1400" dirty="0"/>
              <a:t>2. Speech-to-Text (STT).  Stream audio input, convert speech to text live (e.g.: Whisper).</a:t>
            </a:r>
          </a:p>
          <a:p>
            <a:pPr>
              <a:spcBef>
                <a:spcPts val="2500"/>
              </a:spcBef>
            </a:pPr>
            <a:r>
              <a:rPr lang="en-US" sz="1400" dirty="0"/>
              <a:t>3. Language Model (LLM/</a:t>
            </a:r>
            <a:r>
              <a:rPr lang="en-US" sz="1400" dirty="0" err="1"/>
              <a:t>SLM</a:t>
            </a:r>
            <a:r>
              <a:rPr lang="en-US" sz="1400" dirty="0"/>
              <a:t>). Generate a textual reply instantly from the transcript (e.g.: Llama, GPT-4o).</a:t>
            </a:r>
          </a:p>
          <a:p>
            <a:pPr>
              <a:spcBef>
                <a:spcPts val="2500"/>
              </a:spcBef>
            </a:pPr>
            <a:r>
              <a:rPr lang="en-US" sz="1400" dirty="0"/>
              <a:t>4. Text-to-Speech (TTS). Convert text response back to audio quickly (</a:t>
            </a:r>
            <a:r>
              <a:rPr lang="en-US" sz="1400" dirty="0" err="1"/>
              <a:t>e.g</a:t>
            </a:r>
            <a:r>
              <a:rPr lang="en-US" sz="1400" dirty="0"/>
              <a:t>: Kokoro).</a:t>
            </a:r>
          </a:p>
          <a:p>
            <a:pPr>
              <a:spcBef>
                <a:spcPts val="2500"/>
              </a:spcBef>
            </a:pPr>
            <a:r>
              <a:rPr lang="en-US" sz="1400" dirty="0"/>
              <a:t>5. Playback Stream synthesized audio to user/s with minimal delay (e.g.: WebRTC).</a:t>
            </a:r>
          </a:p>
        </p:txBody>
      </p:sp>
      <p:sp>
        <p:nvSpPr>
          <p:cNvPr id="3" name="Footer Placeholder 6">
            <a:extLst>
              <a:ext uri="{FF2B5EF4-FFF2-40B4-BE49-F238E27FC236}">
                <a16:creationId xmlns:a16="http://schemas.microsoft.com/office/drawing/2014/main" id="{389B5649-7722-0CE1-F3BC-E21855F42F09}"/>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pic>
        <p:nvPicPr>
          <p:cNvPr id="3076" name="Picture 4">
            <a:extLst>
              <a:ext uri="{FF2B5EF4-FFF2-40B4-BE49-F238E27FC236}">
                <a16:creationId xmlns:a16="http://schemas.microsoft.com/office/drawing/2014/main" id="{BBF89ADB-2644-11ED-4D9C-F59E6258E5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14" b="2023"/>
          <a:stretch>
            <a:fillRect/>
          </a:stretch>
        </p:blipFill>
        <p:spPr bwMode="auto">
          <a:xfrm>
            <a:off x="1086292" y="1329070"/>
            <a:ext cx="5009708" cy="4922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02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68D1C-DD5B-1102-56B9-D86743A1A79F}"/>
              </a:ext>
            </a:extLst>
          </p:cNvPr>
          <p:cNvSpPr>
            <a:spLocks noGrp="1"/>
          </p:cNvSpPr>
          <p:nvPr>
            <p:ph type="title"/>
          </p:nvPr>
        </p:nvSpPr>
        <p:spPr>
          <a:xfrm>
            <a:off x="838200" y="365760"/>
            <a:ext cx="10515600" cy="1325880"/>
          </a:xfrm>
        </p:spPr>
        <p:txBody>
          <a:bodyPr anchor="ctr">
            <a:normAutofit/>
          </a:bodyPr>
          <a:lstStyle/>
          <a:p>
            <a:r>
              <a:rPr lang="en-US" dirty="0"/>
              <a:t>Overview of Common VOICE AI Architectures</a:t>
            </a:r>
          </a:p>
        </p:txBody>
      </p:sp>
      <p:sp>
        <p:nvSpPr>
          <p:cNvPr id="4" name="Content Placeholder 3">
            <a:extLst>
              <a:ext uri="{FF2B5EF4-FFF2-40B4-BE49-F238E27FC236}">
                <a16:creationId xmlns:a16="http://schemas.microsoft.com/office/drawing/2014/main" id="{6E4D535A-77D4-DD9F-D777-234C97A9E94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59795" y="1682071"/>
            <a:ext cx="4894006" cy="4137189"/>
          </a:xfrm>
        </p:spPr>
        <p:txBody>
          <a:bodyPr>
            <a:normAutofit/>
          </a:bodyPr>
          <a:lstStyle/>
          <a:p>
            <a:pPr>
              <a:spcBef>
                <a:spcPts val="2500"/>
              </a:spcBef>
            </a:pPr>
            <a:r>
              <a:rPr lang="en-US" b="1" dirty="0"/>
              <a:t>The “modern” voice AI pipeline. </a:t>
            </a:r>
          </a:p>
          <a:p>
            <a:pPr>
              <a:spcBef>
                <a:spcPts val="2500"/>
              </a:spcBef>
            </a:pPr>
            <a:r>
              <a:rPr lang="en-US" sz="1400" b="1" dirty="0"/>
              <a:t>A Multimodal LLMs </a:t>
            </a:r>
            <a:r>
              <a:rPr lang="en-US" sz="1400" dirty="0"/>
              <a:t>can process audio directly, reducing or eliminating the need for a separate Automatic Speech Recognition (ASR) stage. In will reduce latency and avoids error propagation.</a:t>
            </a:r>
          </a:p>
          <a:p>
            <a:pPr>
              <a:spcBef>
                <a:spcPts val="2500"/>
              </a:spcBef>
            </a:pPr>
            <a:r>
              <a:rPr lang="en-US" sz="1400" dirty="0"/>
              <a:t>Speech in → LLM → Speech out</a:t>
            </a:r>
          </a:p>
          <a:p>
            <a:pPr>
              <a:spcBef>
                <a:spcPts val="2500"/>
              </a:spcBef>
            </a:pPr>
            <a:r>
              <a:rPr lang="en-US" sz="1400" b="1" dirty="0"/>
              <a:t>Paralinguistic Awareness</a:t>
            </a:r>
            <a:r>
              <a:rPr lang="en-US" sz="1400" dirty="0"/>
              <a:t>: Captures tone, prosody, and style directly from speech for richer intent understanding. </a:t>
            </a:r>
          </a:p>
          <a:p>
            <a:pPr>
              <a:spcBef>
                <a:spcPts val="2500"/>
              </a:spcBef>
            </a:pPr>
            <a:r>
              <a:rPr lang="en-US" sz="1400" b="1" dirty="0"/>
              <a:t>Expressive Speech Generation</a:t>
            </a:r>
            <a:r>
              <a:rPr lang="en-US" sz="1400" dirty="0"/>
              <a:t>: Produces natural replies with controllable voice characteristics (emotion, timbre, style).</a:t>
            </a:r>
          </a:p>
          <a:p>
            <a:pPr>
              <a:spcBef>
                <a:spcPts val="2500"/>
              </a:spcBef>
            </a:pPr>
            <a:endParaRPr lang="en-US" sz="1400" dirty="0"/>
          </a:p>
        </p:txBody>
      </p:sp>
      <p:sp>
        <p:nvSpPr>
          <p:cNvPr id="3" name="Footer Placeholder 6">
            <a:extLst>
              <a:ext uri="{FF2B5EF4-FFF2-40B4-BE49-F238E27FC236}">
                <a16:creationId xmlns:a16="http://schemas.microsoft.com/office/drawing/2014/main" id="{E6134347-A428-D8C3-4A0F-D8689B4D83A9}"/>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pic>
        <p:nvPicPr>
          <p:cNvPr id="11" name="Picture 10" descr="A diagram of a computer program&#10;&#10;AI-generated content may be incorrect.">
            <a:extLst>
              <a:ext uri="{FF2B5EF4-FFF2-40B4-BE49-F238E27FC236}">
                <a16:creationId xmlns:a16="http://schemas.microsoft.com/office/drawing/2014/main" id="{D2E5175F-A85E-BCB7-FF43-D71A0FBFFFDD}"/>
              </a:ext>
            </a:extLst>
          </p:cNvPr>
          <p:cNvPicPr>
            <a:picLocks noChangeAspect="1"/>
          </p:cNvPicPr>
          <p:nvPr/>
        </p:nvPicPr>
        <p:blipFill>
          <a:blip r:embed="rId3"/>
          <a:stretch>
            <a:fillRect/>
          </a:stretch>
        </p:blipFill>
        <p:spPr>
          <a:xfrm>
            <a:off x="254011" y="1766068"/>
            <a:ext cx="6205784" cy="4137189"/>
          </a:xfrm>
          <a:prstGeom prst="rect">
            <a:avLst/>
          </a:prstGeom>
        </p:spPr>
      </p:pic>
    </p:spTree>
    <p:extLst>
      <p:ext uri="{BB962C8B-B14F-4D97-AF65-F5344CB8AC3E}">
        <p14:creationId xmlns:p14="http://schemas.microsoft.com/office/powerpoint/2010/main" val="3204368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0FA0-11DE-A544-8844-FDB5E3FA8085}"/>
              </a:ext>
            </a:extLst>
          </p:cNvPr>
          <p:cNvSpPr>
            <a:spLocks noGrp="1"/>
          </p:cNvSpPr>
          <p:nvPr>
            <p:ph type="title"/>
          </p:nvPr>
        </p:nvSpPr>
        <p:spPr>
          <a:xfrm>
            <a:off x="838200" y="365760"/>
            <a:ext cx="10515600" cy="1325880"/>
          </a:xfrm>
        </p:spPr>
        <p:txBody>
          <a:bodyPr anchor="ctr">
            <a:normAutofit/>
          </a:bodyPr>
          <a:lstStyle/>
          <a:p>
            <a:r>
              <a:rPr lang="en-US" dirty="0"/>
              <a:t>Utilizing Open-Source Models for Voice AI Development</a:t>
            </a:r>
          </a:p>
        </p:txBody>
      </p:sp>
      <p:sp>
        <p:nvSpPr>
          <p:cNvPr id="4" name="Content Placeholder 3">
            <a:extLst>
              <a:ext uri="{FF2B5EF4-FFF2-40B4-BE49-F238E27FC236}">
                <a16:creationId xmlns:a16="http://schemas.microsoft.com/office/drawing/2014/main" id="{C56E95F3-5449-90FD-A11E-5ECFBD341A1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79536" y="2024780"/>
            <a:ext cx="5465134" cy="4137189"/>
          </a:xfrm>
        </p:spPr>
        <p:txBody>
          <a:bodyPr>
            <a:normAutofit fontScale="77500" lnSpcReduction="20000"/>
          </a:bodyPr>
          <a:lstStyle/>
          <a:p>
            <a:pPr marL="0" indent="0">
              <a:spcBef>
                <a:spcPts val="2500"/>
              </a:spcBef>
              <a:buNone/>
            </a:pPr>
            <a:r>
              <a:rPr lang="en-US" sz="1400" b="1" dirty="0"/>
              <a:t>Benefits of Open-Source Tools</a:t>
            </a:r>
          </a:p>
          <a:p>
            <a:pPr marL="285750" lvl="1" indent="-285750"/>
            <a:r>
              <a:rPr lang="en-US" sz="1400" b="1" dirty="0"/>
              <a:t>Flexibility</a:t>
            </a:r>
            <a:r>
              <a:rPr lang="en-US" sz="1400" dirty="0"/>
              <a:t>: Fully customize models and pipelines to your needs.</a:t>
            </a:r>
          </a:p>
          <a:p>
            <a:pPr marL="285750" lvl="1" indent="-285750"/>
            <a:r>
              <a:rPr lang="en-US" sz="1400" b="1" dirty="0"/>
              <a:t>Transparency</a:t>
            </a:r>
            <a:r>
              <a:rPr lang="en-US" sz="1400" dirty="0"/>
              <a:t>: Inspect and improve code and data.</a:t>
            </a:r>
          </a:p>
          <a:p>
            <a:pPr marL="285750" lvl="1" indent="-285750"/>
            <a:r>
              <a:rPr lang="en-US" sz="1400" b="1" dirty="0"/>
              <a:t>Community</a:t>
            </a:r>
            <a:r>
              <a:rPr lang="en-US" sz="1400" dirty="0"/>
              <a:t>: Leverage shared innovation and support.</a:t>
            </a:r>
          </a:p>
          <a:p>
            <a:pPr lvl="1" indent="0">
              <a:buNone/>
            </a:pPr>
            <a:r>
              <a:rPr lang="en-US" sz="1400" b="1" dirty="0"/>
              <a:t>Some Popular Tools</a:t>
            </a:r>
          </a:p>
          <a:p>
            <a:pPr marL="285750" lvl="1" indent="-285750"/>
            <a:r>
              <a:rPr lang="en-US" sz="1400" b="1" dirty="0" err="1"/>
              <a:t>Pipecat</a:t>
            </a:r>
            <a:r>
              <a:rPr lang="en-US" sz="1400" dirty="0"/>
              <a:t> and </a:t>
            </a:r>
            <a:r>
              <a:rPr lang="en-US" sz="1400" b="1" dirty="0" err="1"/>
              <a:t>Livekit</a:t>
            </a:r>
            <a:r>
              <a:rPr lang="en-US" sz="1400" b="1" dirty="0"/>
              <a:t> Agents </a:t>
            </a:r>
            <a:r>
              <a:rPr lang="en-US" sz="1400" dirty="0"/>
              <a:t>for voice AI orchestration.</a:t>
            </a:r>
          </a:p>
          <a:p>
            <a:pPr marL="285750" lvl="1" indent="-285750"/>
            <a:r>
              <a:rPr lang="en-US" sz="1400" b="1" dirty="0"/>
              <a:t>Llama, Qwen </a:t>
            </a:r>
            <a:r>
              <a:rPr lang="en-US" sz="1400" dirty="0"/>
              <a:t>and</a:t>
            </a:r>
            <a:r>
              <a:rPr lang="en-US" sz="1400" b="1" dirty="0"/>
              <a:t> Gemma </a:t>
            </a:r>
            <a:r>
              <a:rPr lang="en-US" sz="1400" dirty="0"/>
              <a:t>for LLMs</a:t>
            </a:r>
          </a:p>
          <a:p>
            <a:pPr marL="285750" lvl="1" indent="-285750"/>
            <a:r>
              <a:rPr lang="en-US" sz="1400" b="1" dirty="0"/>
              <a:t>Whisper</a:t>
            </a:r>
            <a:r>
              <a:rPr lang="en-US" sz="1400" dirty="0"/>
              <a:t> for Speech-to-text</a:t>
            </a:r>
          </a:p>
          <a:p>
            <a:pPr marL="285750" lvl="1" indent="-285750"/>
            <a:r>
              <a:rPr lang="en-US" sz="1400" b="1" dirty="0"/>
              <a:t>Kokoro </a:t>
            </a:r>
            <a:r>
              <a:rPr lang="en-US" sz="1400" dirty="0"/>
              <a:t>for</a:t>
            </a:r>
            <a:r>
              <a:rPr lang="en-US" sz="1400" b="1" dirty="0"/>
              <a:t> </a:t>
            </a:r>
            <a:r>
              <a:rPr lang="en-US" sz="1400" dirty="0"/>
              <a:t>Text-to-Speech</a:t>
            </a:r>
            <a:endParaRPr lang="en-US" sz="1400" b="1" dirty="0"/>
          </a:p>
          <a:p>
            <a:pPr lvl="1" indent="0">
              <a:buNone/>
            </a:pPr>
            <a:r>
              <a:rPr lang="en-US" sz="1400" b="1" dirty="0"/>
              <a:t>There are challenges too:</a:t>
            </a:r>
          </a:p>
          <a:p>
            <a:pPr marL="285750" lvl="1" indent="-285750"/>
            <a:r>
              <a:rPr lang="en-US" sz="1400" dirty="0"/>
              <a:t>Open-source gives you flexibility and control</a:t>
            </a:r>
            <a:r>
              <a:rPr lang="en-US" sz="1400" b="1" dirty="0"/>
              <a:t>, </a:t>
            </a:r>
            <a:r>
              <a:rPr lang="en-US" sz="1400" dirty="0"/>
              <a:t>but</a:t>
            </a:r>
            <a:r>
              <a:rPr lang="en-US" sz="1400" b="1" dirty="0"/>
              <a:t> it also means you have to be comfortable getting under the hood, investing time, and sometimes contributing improvements yourself.</a:t>
            </a:r>
          </a:p>
        </p:txBody>
      </p:sp>
      <p:sp>
        <p:nvSpPr>
          <p:cNvPr id="3" name="Footer Placeholder 6">
            <a:extLst>
              <a:ext uri="{FF2B5EF4-FFF2-40B4-BE49-F238E27FC236}">
                <a16:creationId xmlns:a16="http://schemas.microsoft.com/office/drawing/2014/main" id="{5D559EC0-61AD-6B81-8D9A-155895F4D489}"/>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pic>
        <p:nvPicPr>
          <p:cNvPr id="4098" name="Picture 2">
            <a:extLst>
              <a:ext uri="{FF2B5EF4-FFF2-40B4-BE49-F238E27FC236}">
                <a16:creationId xmlns:a16="http://schemas.microsoft.com/office/drawing/2014/main" id="{505D62EB-B1D4-723E-C264-DC0FD4C4C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816" y="2105245"/>
            <a:ext cx="4634390" cy="3710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181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4EC52-376A-BEFC-27CA-4BBDADAC3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FDFDA7-2107-EDB4-F6AB-216A6DD2B027}"/>
              </a:ext>
            </a:extLst>
          </p:cNvPr>
          <p:cNvSpPr>
            <a:spLocks noGrp="1"/>
          </p:cNvSpPr>
          <p:nvPr>
            <p:ph type="ctrTitle"/>
          </p:nvPr>
        </p:nvSpPr>
        <p:spPr>
          <a:xfrm>
            <a:off x="1524000" y="1143000"/>
            <a:ext cx="9144000" cy="2286000"/>
          </a:xfrm>
        </p:spPr>
        <p:txBody>
          <a:bodyPr anchor="b">
            <a:normAutofit/>
          </a:bodyPr>
          <a:lstStyle/>
          <a:p>
            <a:r>
              <a:rPr lang="en-US" dirty="0"/>
              <a:t>Optimizing prompts for real time voice ai</a:t>
            </a:r>
          </a:p>
        </p:txBody>
      </p:sp>
      <p:sp>
        <p:nvSpPr>
          <p:cNvPr id="7" name="Subtitle 2">
            <a:extLst>
              <a:ext uri="{FF2B5EF4-FFF2-40B4-BE49-F238E27FC236}">
                <a16:creationId xmlns:a16="http://schemas.microsoft.com/office/drawing/2014/main" id="{A6CD9CB5-CED4-A357-7861-2A2E0D9E3F99}"/>
              </a:ext>
            </a:extLst>
          </p:cNvPr>
          <p:cNvSpPr>
            <a:spLocks noGrp="1"/>
          </p:cNvSpPr>
          <p:nvPr>
            <p:ph type="subTitle" idx="1"/>
          </p:nvPr>
        </p:nvSpPr>
        <p:spPr>
          <a:xfrm>
            <a:off x="1524000" y="3835198"/>
            <a:ext cx="9144000" cy="683219"/>
          </a:xfrm>
        </p:spPr>
        <p:txBody>
          <a:bodyPr/>
          <a:lstStyle/>
          <a:p>
            <a:r>
              <a:rPr lang="en-US" dirty="0"/>
              <a:t>Prompt Engineering for Accuracy and Speed</a:t>
            </a:r>
          </a:p>
        </p:txBody>
      </p:sp>
      <p:sp>
        <p:nvSpPr>
          <p:cNvPr id="3" name="Footer Placeholder 6">
            <a:extLst>
              <a:ext uri="{FF2B5EF4-FFF2-40B4-BE49-F238E27FC236}">
                <a16:creationId xmlns:a16="http://schemas.microsoft.com/office/drawing/2014/main" id="{00808B68-C8C7-6856-982F-3C494376D9B4}"/>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578845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C7D51-68F8-0836-C37C-C0A4D5F59E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9CF3F5-3E4F-C8EC-DA50-0DB155FFD591}"/>
              </a:ext>
            </a:extLst>
          </p:cNvPr>
          <p:cNvSpPr>
            <a:spLocks noGrp="1"/>
          </p:cNvSpPr>
          <p:nvPr>
            <p:ph type="title"/>
          </p:nvPr>
        </p:nvSpPr>
        <p:spPr>
          <a:xfrm>
            <a:off x="838200" y="365760"/>
            <a:ext cx="10515600" cy="1325563"/>
          </a:xfrm>
        </p:spPr>
        <p:txBody>
          <a:bodyPr anchor="ctr">
            <a:normAutofit/>
          </a:bodyPr>
          <a:lstStyle/>
          <a:p>
            <a:r>
              <a:rPr lang="en-US" dirty="0"/>
              <a:t>Tackling prompt Latency</a:t>
            </a:r>
          </a:p>
        </p:txBody>
      </p:sp>
      <p:sp>
        <p:nvSpPr>
          <p:cNvPr id="10" name="Content Placeholder 2">
            <a:extLst>
              <a:ext uri="{FF2B5EF4-FFF2-40B4-BE49-F238E27FC236}">
                <a16:creationId xmlns:a16="http://schemas.microsoft.com/office/drawing/2014/main" id="{55993203-EF83-A8CF-CB86-BB791AC1C4A2}"/>
              </a:ext>
            </a:extLst>
          </p:cNvPr>
          <p:cNvSpPr>
            <a:spLocks noGrp="1"/>
          </p:cNvSpPr>
          <p:nvPr>
            <p:ph sz="quarter" idx="15"/>
          </p:nvPr>
        </p:nvSpPr>
        <p:spPr>
          <a:xfrm>
            <a:off x="896074" y="2106591"/>
            <a:ext cx="2067045" cy="3633787"/>
          </a:xfrm>
        </p:spPr>
        <p:txBody>
          <a:bodyPr/>
          <a:lstStyle/>
          <a:p>
            <a:endParaRPr lang="en-US" dirty="0"/>
          </a:p>
        </p:txBody>
      </p:sp>
      <p:graphicFrame>
        <p:nvGraphicFramePr>
          <p:cNvPr id="5" name="Content Placeholder 5">
            <a:extLst>
              <a:ext uri="{FF2B5EF4-FFF2-40B4-BE49-F238E27FC236}">
                <a16:creationId xmlns:a16="http://schemas.microsoft.com/office/drawing/2014/main" id="{590896FE-21B5-9C28-958E-2B7E64B257AF}"/>
              </a:ext>
            </a:extLst>
          </p:cNvPr>
          <p:cNvGraphicFramePr>
            <a:graphicFrameLocks noGrp="1"/>
          </p:cNvGraphicFramePr>
          <p:nvPr>
            <p:ph type="tbl" sz="quarter" idx="13"/>
            <p:extLst>
              <p:ext uri="{D42A27DB-BD31-4B8C-83A1-F6EECF244321}">
                <p14:modId xmlns:p14="http://schemas.microsoft.com/office/powerpoint/2010/main" val="2503028594"/>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3426106" y="2106591"/>
          <a:ext cx="7869820" cy="4016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6">
            <a:extLst>
              <a:ext uri="{FF2B5EF4-FFF2-40B4-BE49-F238E27FC236}">
                <a16:creationId xmlns:a16="http://schemas.microsoft.com/office/drawing/2014/main" id="{00D1BA9B-0787-4C5F-FCE2-2A6239F77476}"/>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38835449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6D5CB-B35F-66E1-3C4B-D69AAEDE3E9B}"/>
              </a:ext>
            </a:extLst>
          </p:cNvPr>
          <p:cNvSpPr>
            <a:spLocks noGrp="1"/>
          </p:cNvSpPr>
          <p:nvPr>
            <p:ph type="ctrTitle"/>
          </p:nvPr>
        </p:nvSpPr>
        <p:spPr>
          <a:xfrm>
            <a:off x="1524000" y="1143000"/>
            <a:ext cx="9144000" cy="2286000"/>
          </a:xfrm>
        </p:spPr>
        <p:txBody>
          <a:bodyPr anchor="b">
            <a:normAutofit/>
          </a:bodyPr>
          <a:lstStyle/>
          <a:p>
            <a:r>
              <a:rPr lang="en-US" dirty="0"/>
              <a:t>Benchmarking Real-Time Voice AI Performance</a:t>
            </a:r>
          </a:p>
        </p:txBody>
      </p:sp>
      <p:sp>
        <p:nvSpPr>
          <p:cNvPr id="7" name="Subtitle 2">
            <a:extLst>
              <a:ext uri="{FF2B5EF4-FFF2-40B4-BE49-F238E27FC236}">
                <a16:creationId xmlns:a16="http://schemas.microsoft.com/office/drawing/2014/main" id="{0EA5CCA5-52C0-BF9E-2AA3-0FF7E6E11172}"/>
              </a:ext>
            </a:extLst>
          </p:cNvPr>
          <p:cNvSpPr>
            <a:spLocks noGrp="1"/>
          </p:cNvSpPr>
          <p:nvPr>
            <p:ph type="subTitle" idx="1"/>
          </p:nvPr>
        </p:nvSpPr>
        <p:spPr>
          <a:xfrm>
            <a:off x="1524000" y="3835198"/>
            <a:ext cx="9144000" cy="683219"/>
          </a:xfrm>
        </p:spPr>
        <p:txBody>
          <a:bodyPr/>
          <a:lstStyle/>
          <a:p>
            <a:r>
              <a:rPr lang="en-US" dirty="0"/>
              <a:t>Latency, Accuracy, and User Experience</a:t>
            </a:r>
          </a:p>
        </p:txBody>
      </p:sp>
      <p:sp>
        <p:nvSpPr>
          <p:cNvPr id="3" name="Footer Placeholder 6">
            <a:extLst>
              <a:ext uri="{FF2B5EF4-FFF2-40B4-BE49-F238E27FC236}">
                <a16:creationId xmlns:a16="http://schemas.microsoft.com/office/drawing/2014/main" id="{67DE2CD7-6F73-6A1F-994D-AE426AF3E5CF}"/>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9932590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E6FFA-D6C9-CE8E-8A63-AA5F98A9C674}"/>
              </a:ext>
            </a:extLst>
          </p:cNvPr>
          <p:cNvSpPr>
            <a:spLocks noGrp="1"/>
          </p:cNvSpPr>
          <p:nvPr>
            <p:ph type="title"/>
          </p:nvPr>
        </p:nvSpPr>
        <p:spPr>
          <a:xfrm>
            <a:off x="838200" y="365760"/>
            <a:ext cx="10515600" cy="1325880"/>
          </a:xfrm>
        </p:spPr>
        <p:txBody>
          <a:bodyPr anchor="ctr">
            <a:normAutofit/>
          </a:bodyPr>
          <a:lstStyle/>
          <a:p>
            <a:r>
              <a:rPr lang="en-US" dirty="0"/>
              <a:t>Measuring ai Agent Performance</a:t>
            </a:r>
          </a:p>
        </p:txBody>
      </p:sp>
      <p:pic>
        <p:nvPicPr>
          <p:cNvPr id="5" name="Content Placeholder 4" descr="woman audiovision">
            <a:extLst>
              <a:ext uri="{FF2B5EF4-FFF2-40B4-BE49-F238E27FC236}">
                <a16:creationId xmlns:a16="http://schemas.microsoft.com/office/drawing/2014/main" id="{9B6FAB83-0A91-4321-AD0A-E90EDFA1343D}"/>
              </a:ext>
            </a:extLst>
          </p:cNvPr>
          <p:cNvPicPr>
            <a:picLocks noGrp="1" noChangeAspect="1"/>
          </p:cNvPicPr>
          <p:nvPr>
            <p:ph sz="quarter" idx="13"/>
          </p:nvPr>
        </p:nvPicPr>
        <p:blipFill>
          <a:blip r:embed="rId3"/>
          <a:srcRect l="15584" r="30559"/>
          <a:stretch>
            <a:fillRect/>
          </a:stretch>
        </p:blipFill>
        <p:spPr>
          <a:xfrm>
            <a:off x="1181703" y="2024780"/>
            <a:ext cx="4914297" cy="3900819"/>
          </a:xfrm>
          <a:noFill/>
        </p:spPr>
      </p:pic>
      <p:sp>
        <p:nvSpPr>
          <p:cNvPr id="4" name="Content Placeholder 3">
            <a:extLst>
              <a:ext uri="{FF2B5EF4-FFF2-40B4-BE49-F238E27FC236}">
                <a16:creationId xmlns:a16="http://schemas.microsoft.com/office/drawing/2014/main" id="{D0396F83-39D6-63F5-E69A-DD8A1DF7725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59795" y="2024780"/>
            <a:ext cx="4894006" cy="4137189"/>
          </a:xfrm>
        </p:spPr>
        <p:txBody>
          <a:bodyPr>
            <a:normAutofit/>
          </a:bodyPr>
          <a:lstStyle/>
          <a:p>
            <a:pPr marL="0" indent="0">
              <a:spcBef>
                <a:spcPts val="2500"/>
              </a:spcBef>
              <a:buNone/>
            </a:pPr>
            <a:r>
              <a:rPr lang="en-US" sz="1400" b="1" dirty="0"/>
              <a:t>Latency Testing</a:t>
            </a:r>
          </a:p>
          <a:p>
            <a:pPr marL="0" lvl="1" indent="0">
              <a:buNone/>
            </a:pPr>
            <a:r>
              <a:rPr lang="en-US" sz="1400" dirty="0"/>
              <a:t>Latency testing measures the time delay in responses, helping to optimize performance and user experience. We use custom or built-in logging/timestamping in AI frameworks.</a:t>
            </a:r>
          </a:p>
          <a:p>
            <a:pPr marL="0" lvl="1" indent="0">
              <a:buNone/>
            </a:pPr>
            <a:r>
              <a:rPr lang="en-US" sz="1400" b="1" dirty="0"/>
              <a:t>Accuracy Evaluation</a:t>
            </a:r>
          </a:p>
          <a:p>
            <a:pPr marL="0" lvl="1" indent="0">
              <a:buNone/>
            </a:pPr>
            <a:r>
              <a:rPr lang="en-US" sz="1400" dirty="0"/>
              <a:t>Accuracy evaluation assesses how well the voice AI system understands and processes commands, ensuring reliability. We use LLMs as a Judge.</a:t>
            </a:r>
          </a:p>
          <a:p>
            <a:pPr marL="0" lvl="1" indent="0">
              <a:buNone/>
            </a:pPr>
            <a:r>
              <a:rPr lang="en-US" sz="1400" b="1" dirty="0"/>
              <a:t>User Satisfaction Surveys</a:t>
            </a:r>
          </a:p>
          <a:p>
            <a:pPr marL="0" lvl="1" indent="0">
              <a:buNone/>
            </a:pPr>
            <a:r>
              <a:rPr lang="en-US" sz="1400" dirty="0"/>
              <a:t>User satisfaction surveys gather feedback from users, identifying strengths and weaknesses in voice AI interactions. We use tools like SurveyMonkey or custom-built surveys.</a:t>
            </a:r>
          </a:p>
        </p:txBody>
      </p:sp>
      <p:sp>
        <p:nvSpPr>
          <p:cNvPr id="3" name="Footer Placeholder 6">
            <a:extLst>
              <a:ext uri="{FF2B5EF4-FFF2-40B4-BE49-F238E27FC236}">
                <a16:creationId xmlns:a16="http://schemas.microsoft.com/office/drawing/2014/main" id="{0041E5C8-294E-9BCD-7AD4-935010B1F129}"/>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1182937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40948-9726-B531-EF62-C7B3F18346D8}"/>
              </a:ext>
            </a:extLst>
          </p:cNvPr>
          <p:cNvSpPr>
            <a:spLocks noGrp="1"/>
          </p:cNvSpPr>
          <p:nvPr>
            <p:ph type="title"/>
          </p:nvPr>
        </p:nvSpPr>
        <p:spPr>
          <a:xfrm>
            <a:off x="838201" y="448056"/>
            <a:ext cx="6881036" cy="1370111"/>
          </a:xfrm>
        </p:spPr>
        <p:txBody>
          <a:bodyPr anchor="b">
            <a:normAutofit fontScale="90000"/>
          </a:bodyPr>
          <a:lstStyle/>
          <a:p>
            <a:r>
              <a:rPr lang="en-US" dirty="0"/>
              <a:t>Typical Voice AI Pipeline latency</a:t>
            </a:r>
            <a:br>
              <a:rPr lang="en-US" dirty="0"/>
            </a:br>
            <a:br>
              <a:rPr lang="en-US" dirty="0"/>
            </a:br>
            <a:endParaRPr lang="en-US" dirty="0"/>
          </a:p>
        </p:txBody>
      </p:sp>
      <p:pic>
        <p:nvPicPr>
          <p:cNvPr id="13" name="Content Placeholder 12">
            <a:extLst>
              <a:ext uri="{FF2B5EF4-FFF2-40B4-BE49-F238E27FC236}">
                <a16:creationId xmlns:a16="http://schemas.microsoft.com/office/drawing/2014/main" id="{FC09D69A-8BE7-C945-A756-430920819564}"/>
              </a:ext>
            </a:extLst>
          </p:cNvPr>
          <p:cNvPicPr>
            <a:picLocks noGrp="1" noChangeAspect="1"/>
          </p:cNvPicPr>
          <p:nvPr>
            <p:ph sz="quarter" idx="14"/>
          </p:nvPr>
        </p:nvPicPr>
        <p:blipFill>
          <a:blip r:embed="rId3"/>
          <a:stretch>
            <a:fillRect/>
          </a:stretch>
        </p:blipFill>
        <p:spPr>
          <a:xfrm>
            <a:off x="976424" y="1190850"/>
            <a:ext cx="9427927" cy="5615689"/>
          </a:xfrm>
        </p:spPr>
      </p:pic>
      <p:sp>
        <p:nvSpPr>
          <p:cNvPr id="3" name="Footer Placeholder 6">
            <a:extLst>
              <a:ext uri="{FF2B5EF4-FFF2-40B4-BE49-F238E27FC236}">
                <a16:creationId xmlns:a16="http://schemas.microsoft.com/office/drawing/2014/main" id="{44400569-0C25-9E1F-52C9-B0DF3108E2FA}"/>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sp>
        <p:nvSpPr>
          <p:cNvPr id="16" name="TextBox 15">
            <a:extLst>
              <a:ext uri="{FF2B5EF4-FFF2-40B4-BE49-F238E27FC236}">
                <a16:creationId xmlns:a16="http://schemas.microsoft.com/office/drawing/2014/main" id="{600551E3-F5CE-6A87-5605-42E5D2910AE4}"/>
              </a:ext>
            </a:extLst>
          </p:cNvPr>
          <p:cNvSpPr txBox="1"/>
          <p:nvPr/>
        </p:nvSpPr>
        <p:spPr>
          <a:xfrm>
            <a:off x="10090298" y="5167424"/>
            <a:ext cx="1913861"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i="1" dirty="0">
                <a:solidFill>
                  <a:srgbClr val="000000"/>
                </a:solidFill>
                <a:effectLst/>
                <a:latin typeface="Calibri" panose="020F0502020204030204" pitchFamily="34" charset="0"/>
              </a:rPr>
              <a:t>~1.6 seconds </a:t>
            </a:r>
            <a:r>
              <a:rPr lang="en-US" sz="1400" i="1" dirty="0">
                <a:solidFill>
                  <a:srgbClr val="000000"/>
                </a:solidFill>
                <a:effectLst/>
                <a:latin typeface="Calibri" panose="020F0502020204030204" pitchFamily="34" charset="0"/>
              </a:rPr>
              <a:t>from end of speech to the first byte of audio back</a:t>
            </a:r>
            <a:endParaRPr lang="en-US" sz="1400" i="1" dirty="0"/>
          </a:p>
        </p:txBody>
      </p:sp>
    </p:spTree>
    <p:extLst>
      <p:ext uri="{BB962C8B-B14F-4D97-AF65-F5344CB8AC3E}">
        <p14:creationId xmlns:p14="http://schemas.microsoft.com/office/powerpoint/2010/main" val="206247335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C41D5-81EB-14A4-D1CC-207E63D916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B9D773-50F8-0F7B-6900-FB2A916F5626}"/>
              </a:ext>
            </a:extLst>
          </p:cNvPr>
          <p:cNvSpPr>
            <a:spLocks noGrp="1"/>
          </p:cNvSpPr>
          <p:nvPr>
            <p:ph type="title"/>
          </p:nvPr>
        </p:nvSpPr>
        <p:spPr>
          <a:xfrm>
            <a:off x="838200" y="448056"/>
            <a:ext cx="10485474" cy="1370111"/>
          </a:xfrm>
        </p:spPr>
        <p:txBody>
          <a:bodyPr anchor="b">
            <a:normAutofit fontScale="90000"/>
          </a:bodyPr>
          <a:lstStyle/>
          <a:p>
            <a:r>
              <a:rPr lang="en-US" dirty="0"/>
              <a:t>Voice AI End-to-End Latency (Baseline Runs MAY25)</a:t>
            </a:r>
            <a:br>
              <a:rPr lang="en-US" dirty="0"/>
            </a:br>
            <a:br>
              <a:rPr lang="en-US" dirty="0"/>
            </a:br>
            <a:endParaRPr lang="en-US" dirty="0"/>
          </a:p>
        </p:txBody>
      </p:sp>
      <p:sp>
        <p:nvSpPr>
          <p:cNvPr id="3" name="Footer Placeholder 6">
            <a:extLst>
              <a:ext uri="{FF2B5EF4-FFF2-40B4-BE49-F238E27FC236}">
                <a16:creationId xmlns:a16="http://schemas.microsoft.com/office/drawing/2014/main" id="{E4F1CE3F-1801-65A8-11C4-304133B91589}"/>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graphicFrame>
        <p:nvGraphicFramePr>
          <p:cNvPr id="10" name="Table 9">
            <a:extLst>
              <a:ext uri="{FF2B5EF4-FFF2-40B4-BE49-F238E27FC236}">
                <a16:creationId xmlns:a16="http://schemas.microsoft.com/office/drawing/2014/main" id="{2CC4889C-76A5-4C86-A221-E73738F6DBA8}"/>
              </a:ext>
            </a:extLst>
          </p:cNvPr>
          <p:cNvGraphicFramePr>
            <a:graphicFrameLocks noGrp="1"/>
          </p:cNvGraphicFramePr>
          <p:nvPr>
            <p:extLst>
              <p:ext uri="{D42A27DB-BD31-4B8C-83A1-F6EECF244321}">
                <p14:modId xmlns:p14="http://schemas.microsoft.com/office/powerpoint/2010/main" val="1720334882"/>
              </p:ext>
            </p:extLst>
          </p:nvPr>
        </p:nvGraphicFramePr>
        <p:xfrm>
          <a:off x="1762345" y="1350335"/>
          <a:ext cx="8667310" cy="4841515"/>
        </p:xfrm>
        <a:graphic>
          <a:graphicData uri="http://schemas.openxmlformats.org/drawingml/2006/table">
            <a:tbl>
              <a:tblPr/>
              <a:tblGrid>
                <a:gridCol w="2871487">
                  <a:extLst>
                    <a:ext uri="{9D8B030D-6E8A-4147-A177-3AD203B41FA5}">
                      <a16:colId xmlns:a16="http://schemas.microsoft.com/office/drawing/2014/main" val="3343867441"/>
                    </a:ext>
                  </a:extLst>
                </a:gridCol>
                <a:gridCol w="1691182">
                  <a:extLst>
                    <a:ext uri="{9D8B030D-6E8A-4147-A177-3AD203B41FA5}">
                      <a16:colId xmlns:a16="http://schemas.microsoft.com/office/drawing/2014/main" val="4274952746"/>
                    </a:ext>
                  </a:extLst>
                </a:gridCol>
                <a:gridCol w="968907">
                  <a:extLst>
                    <a:ext uri="{9D8B030D-6E8A-4147-A177-3AD203B41FA5}">
                      <a16:colId xmlns:a16="http://schemas.microsoft.com/office/drawing/2014/main" val="3253596354"/>
                    </a:ext>
                  </a:extLst>
                </a:gridCol>
                <a:gridCol w="1360096">
                  <a:extLst>
                    <a:ext uri="{9D8B030D-6E8A-4147-A177-3AD203B41FA5}">
                      <a16:colId xmlns:a16="http://schemas.microsoft.com/office/drawing/2014/main" val="272510364"/>
                    </a:ext>
                  </a:extLst>
                </a:gridCol>
                <a:gridCol w="1775638">
                  <a:extLst>
                    <a:ext uri="{9D8B030D-6E8A-4147-A177-3AD203B41FA5}">
                      <a16:colId xmlns:a16="http://schemas.microsoft.com/office/drawing/2014/main" val="822930436"/>
                    </a:ext>
                  </a:extLst>
                </a:gridCol>
              </a:tblGrid>
              <a:tr h="292830">
                <a:tc>
                  <a:txBody>
                    <a:bodyPr/>
                    <a:lstStyle/>
                    <a:p>
                      <a:pPr algn="ctr" rtl="0" fontAlgn="b">
                        <a:buNone/>
                      </a:pPr>
                      <a:r>
                        <a:rPr lang="en-US" sz="1600" b="1" i="0" u="none" strike="noStrike" dirty="0">
                          <a:solidFill>
                            <a:srgbClr val="000000"/>
                          </a:solidFill>
                          <a:effectLst/>
                          <a:latin typeface="+mn-lt"/>
                        </a:rPr>
                        <a:t>Model</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en-US" sz="1600" b="1" i="0" u="none" strike="noStrike" dirty="0">
                          <a:solidFill>
                            <a:srgbClr val="000000"/>
                          </a:solidFill>
                          <a:effectLst/>
                          <a:latin typeface="+mn-lt"/>
                        </a:rPr>
                        <a:t>STT/TTS</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en-US" sz="1600" b="1" i="0" u="none" strike="noStrike">
                          <a:solidFill>
                            <a:srgbClr val="000000"/>
                          </a:solidFill>
                          <a:effectLst/>
                          <a:latin typeface="+mn-lt"/>
                        </a:rPr>
                        <a:t>Infra</a:t>
                      </a:r>
                      <a:endParaRPr lang="en-US" sz="160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en-US" sz="1600" b="1" i="0" u="none" strike="noStrike">
                          <a:solidFill>
                            <a:srgbClr val="000000"/>
                          </a:solidFill>
                          <a:effectLst/>
                          <a:latin typeface="+mn-lt"/>
                        </a:rPr>
                        <a:t>Provider</a:t>
                      </a:r>
                      <a:endParaRPr lang="en-US" sz="160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algn="ctr" rtl="0" fontAlgn="b">
                        <a:buNone/>
                      </a:pPr>
                      <a:r>
                        <a:rPr lang="en-US" sz="1600" b="1" i="0" u="none" strike="noStrike" dirty="0">
                          <a:solidFill>
                            <a:srgbClr val="000000"/>
                          </a:solidFill>
                          <a:effectLst/>
                          <a:latin typeface="+mn-lt"/>
                        </a:rPr>
                        <a:t>Total Latency</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902780842"/>
                  </a:ext>
                </a:extLst>
              </a:tr>
              <a:tr h="535172">
                <a:tc>
                  <a:txBody>
                    <a:bodyPr/>
                    <a:lstStyle/>
                    <a:p>
                      <a:pPr rtl="0" fontAlgn="b">
                        <a:buNone/>
                      </a:pPr>
                      <a:r>
                        <a:rPr lang="en-US" sz="1600" b="0" i="0" u="none" strike="noStrike">
                          <a:solidFill>
                            <a:srgbClr val="000000"/>
                          </a:solidFill>
                          <a:effectLst/>
                          <a:latin typeface="+mn-lt"/>
                        </a:rPr>
                        <a:t>OpenAI GPT-4o</a:t>
                      </a:r>
                      <a:endParaRPr lang="en-US" sz="160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dirty="0">
                          <a:solidFill>
                            <a:srgbClr val="000000"/>
                          </a:solidFill>
                          <a:effectLst/>
                          <a:latin typeface="+mn-lt"/>
                        </a:rPr>
                        <a:t>Deepgram/</a:t>
                      </a:r>
                      <a:endParaRPr lang="en-US" sz="1600" dirty="0">
                        <a:effectLst/>
                        <a:latin typeface="+mn-lt"/>
                      </a:endParaRPr>
                    </a:p>
                    <a:p>
                      <a:pPr rtl="0" fontAlgn="b">
                        <a:buNone/>
                      </a:pPr>
                      <a:r>
                        <a:rPr lang="en-US" sz="1600" b="0" i="0" u="none" strike="noStrike" dirty="0">
                          <a:solidFill>
                            <a:srgbClr val="000000"/>
                          </a:solidFill>
                          <a:effectLst/>
                          <a:latin typeface="+mn-lt"/>
                        </a:rPr>
                        <a:t>OpenAI</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dirty="0">
                          <a:solidFill>
                            <a:srgbClr val="000000"/>
                          </a:solidFill>
                          <a:effectLst/>
                          <a:latin typeface="+mn-lt"/>
                        </a:rPr>
                        <a:t>OpenAI</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a:solidFill>
                            <a:srgbClr val="000000"/>
                          </a:solidFill>
                          <a:effectLst/>
                          <a:latin typeface="+mn-lt"/>
                        </a:rPr>
                        <a:t>OpenAI</a:t>
                      </a:r>
                      <a:endParaRPr lang="en-US" sz="160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a:solidFill>
                            <a:srgbClr val="000000"/>
                          </a:solidFill>
                          <a:effectLst/>
                          <a:latin typeface="+mn-lt"/>
                        </a:rPr>
                        <a:t>Avg: 4.2 s</a:t>
                      </a:r>
                      <a:endParaRPr lang="en-US" sz="160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912047872"/>
                  </a:ext>
                </a:extLst>
              </a:tr>
              <a:tr h="535172">
                <a:tc>
                  <a:txBody>
                    <a:bodyPr/>
                    <a:lstStyle/>
                    <a:p>
                      <a:pPr rtl="0" fontAlgn="b">
                        <a:buNone/>
                      </a:pPr>
                      <a:r>
                        <a:rPr lang="en-US" sz="1600" b="0" i="0" u="none" strike="noStrike" dirty="0">
                          <a:solidFill>
                            <a:srgbClr val="000000"/>
                          </a:solidFill>
                          <a:effectLst/>
                          <a:latin typeface="+mn-lt"/>
                        </a:rPr>
                        <a:t>OpenAI GPT-4o-mini</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dirty="0">
                          <a:solidFill>
                            <a:srgbClr val="000000"/>
                          </a:solidFill>
                          <a:effectLst/>
                          <a:latin typeface="+mn-lt"/>
                        </a:rPr>
                        <a:t>Deepgram/</a:t>
                      </a:r>
                      <a:endParaRPr lang="en-US" sz="1600" dirty="0">
                        <a:effectLst/>
                        <a:latin typeface="+mn-lt"/>
                      </a:endParaRPr>
                    </a:p>
                    <a:p>
                      <a:pPr rtl="0" fontAlgn="b">
                        <a:buNone/>
                      </a:pPr>
                      <a:r>
                        <a:rPr lang="en-US" sz="1600" b="0" i="0" u="none" strike="noStrike" dirty="0">
                          <a:solidFill>
                            <a:srgbClr val="000000"/>
                          </a:solidFill>
                          <a:effectLst/>
                          <a:latin typeface="+mn-lt"/>
                        </a:rPr>
                        <a:t>OpenAI</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dirty="0">
                          <a:solidFill>
                            <a:srgbClr val="000000"/>
                          </a:solidFill>
                          <a:effectLst/>
                          <a:latin typeface="+mn-lt"/>
                        </a:rPr>
                        <a:t>OpenAI</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dirty="0">
                          <a:solidFill>
                            <a:srgbClr val="000000"/>
                          </a:solidFill>
                          <a:effectLst/>
                          <a:latin typeface="+mn-lt"/>
                        </a:rPr>
                        <a:t>OpenAI</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a:solidFill>
                            <a:srgbClr val="000000"/>
                          </a:solidFill>
                          <a:effectLst/>
                          <a:latin typeface="+mn-lt"/>
                        </a:rPr>
                        <a:t>Avg: 2.5 s</a:t>
                      </a:r>
                      <a:endParaRPr lang="en-US" sz="160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540064095"/>
                  </a:ext>
                </a:extLst>
              </a:tr>
              <a:tr h="535172">
                <a:tc>
                  <a:txBody>
                    <a:bodyPr/>
                    <a:lstStyle/>
                    <a:p>
                      <a:pPr rtl="0" fontAlgn="b">
                        <a:buNone/>
                      </a:pPr>
                      <a:r>
                        <a:rPr lang="en-US" sz="1600" b="0" i="0" u="none" strike="noStrike" dirty="0">
                          <a:solidFill>
                            <a:srgbClr val="000000"/>
                          </a:solidFill>
                          <a:effectLst/>
                          <a:latin typeface="+mn-lt"/>
                        </a:rPr>
                        <a:t>Llama 3.3 70b</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dirty="0">
                          <a:solidFill>
                            <a:srgbClr val="000000"/>
                          </a:solidFill>
                          <a:effectLst/>
                          <a:latin typeface="+mn-lt"/>
                        </a:rPr>
                        <a:t>Deepgram/</a:t>
                      </a:r>
                      <a:endParaRPr lang="en-US" sz="1600" dirty="0">
                        <a:effectLst/>
                        <a:latin typeface="+mn-lt"/>
                      </a:endParaRPr>
                    </a:p>
                    <a:p>
                      <a:pPr rtl="0" fontAlgn="b">
                        <a:buNone/>
                      </a:pPr>
                      <a:r>
                        <a:rPr lang="en-US" sz="1600" b="0" i="0" u="none" strike="noStrike" dirty="0">
                          <a:solidFill>
                            <a:srgbClr val="000000"/>
                          </a:solidFill>
                          <a:effectLst/>
                          <a:latin typeface="+mn-lt"/>
                        </a:rPr>
                        <a:t>OpenAI</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dirty="0">
                          <a:solidFill>
                            <a:srgbClr val="000000"/>
                          </a:solidFill>
                          <a:effectLst/>
                          <a:latin typeface="+mn-lt"/>
                        </a:rPr>
                        <a:t>Groq</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dirty="0">
                          <a:solidFill>
                            <a:srgbClr val="000000"/>
                          </a:solidFill>
                          <a:effectLst/>
                          <a:latin typeface="+mn-lt"/>
                        </a:rPr>
                        <a:t>Meta</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a:solidFill>
                            <a:srgbClr val="000000"/>
                          </a:solidFill>
                          <a:effectLst/>
                          <a:latin typeface="+mn-lt"/>
                        </a:rPr>
                        <a:t>Avg: 2 s</a:t>
                      </a:r>
                      <a:endParaRPr lang="en-US" sz="160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1060243814"/>
                  </a:ext>
                </a:extLst>
              </a:tr>
              <a:tr h="535172">
                <a:tc>
                  <a:txBody>
                    <a:bodyPr/>
                    <a:lstStyle/>
                    <a:p>
                      <a:pPr rtl="0" fontAlgn="b">
                        <a:buNone/>
                      </a:pPr>
                      <a:r>
                        <a:rPr lang="en-US" sz="1600" b="0" i="0" u="none" strike="noStrike">
                          <a:solidFill>
                            <a:srgbClr val="000000"/>
                          </a:solidFill>
                          <a:effectLst/>
                          <a:latin typeface="+mn-lt"/>
                        </a:rPr>
                        <a:t>Llama 3.1 8b Instant</a:t>
                      </a:r>
                      <a:endParaRPr lang="en-US" sz="160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dirty="0">
                          <a:solidFill>
                            <a:srgbClr val="000000"/>
                          </a:solidFill>
                          <a:effectLst/>
                          <a:latin typeface="+mn-lt"/>
                        </a:rPr>
                        <a:t>Deepgram/</a:t>
                      </a:r>
                      <a:endParaRPr lang="en-US" sz="1600" dirty="0">
                        <a:effectLst/>
                        <a:latin typeface="+mn-lt"/>
                      </a:endParaRPr>
                    </a:p>
                    <a:p>
                      <a:pPr rtl="0" fontAlgn="b">
                        <a:buNone/>
                      </a:pPr>
                      <a:r>
                        <a:rPr lang="en-US" sz="1600" b="0" i="0" u="none" strike="noStrike" dirty="0">
                          <a:solidFill>
                            <a:srgbClr val="000000"/>
                          </a:solidFill>
                          <a:effectLst/>
                          <a:latin typeface="+mn-lt"/>
                        </a:rPr>
                        <a:t>OpenAI</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dirty="0">
                          <a:solidFill>
                            <a:srgbClr val="000000"/>
                          </a:solidFill>
                          <a:effectLst/>
                          <a:latin typeface="+mn-lt"/>
                        </a:rPr>
                        <a:t>Groq</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dirty="0">
                          <a:solidFill>
                            <a:srgbClr val="000000"/>
                          </a:solidFill>
                          <a:effectLst/>
                          <a:latin typeface="+mn-lt"/>
                        </a:rPr>
                        <a:t>Meta</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tc>
                  <a:txBody>
                    <a:bodyPr/>
                    <a:lstStyle/>
                    <a:p>
                      <a:pPr rtl="0" fontAlgn="b">
                        <a:buNone/>
                      </a:pPr>
                      <a:r>
                        <a:rPr lang="en-US" sz="1600" b="0" i="0" u="none" strike="noStrike" dirty="0">
                          <a:solidFill>
                            <a:srgbClr val="000000"/>
                          </a:solidFill>
                          <a:effectLst/>
                          <a:latin typeface="+mn-lt"/>
                        </a:rPr>
                        <a:t>Avg: 1.8 s</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4123089033"/>
                  </a:ext>
                </a:extLst>
              </a:tr>
              <a:tr h="535172">
                <a:tc>
                  <a:txBody>
                    <a:bodyPr/>
                    <a:lstStyle/>
                    <a:p>
                      <a:pPr rtl="0" fontAlgn="b">
                        <a:buNone/>
                      </a:pPr>
                      <a:r>
                        <a:rPr lang="en-US" sz="1600" b="0" i="0" u="none" strike="noStrike" dirty="0">
                          <a:solidFill>
                            <a:srgbClr val="000000"/>
                          </a:solidFill>
                          <a:effectLst/>
                          <a:latin typeface="+mn-lt"/>
                        </a:rPr>
                        <a:t>Gemma2 9B </a:t>
                      </a:r>
                      <a:r>
                        <a:rPr lang="en-US" sz="1100" b="0" i="0" u="none" strike="noStrike" dirty="0">
                          <a:solidFill>
                            <a:srgbClr val="000000"/>
                          </a:solidFill>
                          <a:effectLst/>
                          <a:latin typeface="+mn-lt"/>
                        </a:rPr>
                        <a:t>(with prompt and VAD optimizations)</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dirty="0">
                          <a:solidFill>
                            <a:srgbClr val="000000"/>
                          </a:solidFill>
                          <a:effectLst/>
                          <a:latin typeface="+mn-lt"/>
                        </a:rPr>
                        <a:t>Deepgram/</a:t>
                      </a:r>
                      <a:endParaRPr lang="en-US" sz="1600" dirty="0">
                        <a:effectLst/>
                        <a:latin typeface="+mn-lt"/>
                      </a:endParaRPr>
                    </a:p>
                    <a:p>
                      <a:pPr rtl="0" fontAlgn="b">
                        <a:buNone/>
                      </a:pPr>
                      <a:r>
                        <a:rPr lang="en-US" sz="1600" b="0" i="0" u="none" strike="noStrike" dirty="0">
                          <a:solidFill>
                            <a:srgbClr val="000000"/>
                          </a:solidFill>
                          <a:effectLst/>
                          <a:latin typeface="+mn-lt"/>
                        </a:rPr>
                        <a:t>Groq(playAI)</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dirty="0">
                          <a:solidFill>
                            <a:srgbClr val="000000"/>
                          </a:solidFill>
                          <a:effectLst/>
                          <a:latin typeface="+mn-lt"/>
                        </a:rPr>
                        <a:t>Groq</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a:solidFill>
                            <a:srgbClr val="000000"/>
                          </a:solidFill>
                          <a:effectLst/>
                          <a:latin typeface="+mn-lt"/>
                        </a:rPr>
                        <a:t>Google</a:t>
                      </a:r>
                      <a:endParaRPr lang="en-US" sz="160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dirty="0">
                          <a:solidFill>
                            <a:srgbClr val="000000"/>
                          </a:solidFill>
                          <a:effectLst/>
                          <a:latin typeface="+mn-lt"/>
                        </a:rPr>
                        <a:t>Avg:  1.4s</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extLst>
                  <a:ext uri="{0D108BD9-81ED-4DB2-BD59-A6C34878D82A}">
                    <a16:rowId xmlns:a16="http://schemas.microsoft.com/office/drawing/2014/main" val="3839912667"/>
                  </a:ext>
                </a:extLst>
              </a:tr>
              <a:tr h="777515">
                <a:tc>
                  <a:txBody>
                    <a:bodyPr/>
                    <a:lstStyle/>
                    <a:p>
                      <a:pPr rtl="0" fontAlgn="b">
                        <a:buNone/>
                      </a:pPr>
                      <a:r>
                        <a:rPr lang="en-US" sz="1600" b="0" i="0" u="none" strike="noStrike" dirty="0">
                          <a:solidFill>
                            <a:srgbClr val="000000"/>
                          </a:solidFill>
                          <a:effectLst/>
                          <a:latin typeface="+mn-lt"/>
                        </a:rPr>
                        <a:t>OpenAI Real Time </a:t>
                      </a:r>
                      <a:r>
                        <a:rPr lang="en-US" sz="1100" b="0" i="0" u="none" strike="noStrike" dirty="0">
                          <a:solidFill>
                            <a:srgbClr val="000000"/>
                          </a:solidFill>
                          <a:effectLst/>
                          <a:latin typeface="+mn-lt"/>
                        </a:rPr>
                        <a:t>(with prompt and VAD optimizations)</a:t>
                      </a:r>
                      <a:endParaRPr lang="en-US" sz="14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dirty="0">
                          <a:solidFill>
                            <a:srgbClr val="000000"/>
                          </a:solidFill>
                          <a:effectLst/>
                          <a:latin typeface="+mn-lt"/>
                        </a:rPr>
                        <a:t>OpenAI</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dirty="0">
                          <a:solidFill>
                            <a:srgbClr val="000000"/>
                          </a:solidFill>
                          <a:effectLst/>
                          <a:latin typeface="+mn-lt"/>
                        </a:rPr>
                        <a:t>OpenAI</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dirty="0">
                          <a:solidFill>
                            <a:srgbClr val="000000"/>
                          </a:solidFill>
                          <a:effectLst/>
                          <a:latin typeface="+mn-lt"/>
                        </a:rPr>
                        <a:t>OpenAI</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dirty="0">
                          <a:solidFill>
                            <a:srgbClr val="000000"/>
                          </a:solidFill>
                          <a:effectLst/>
                          <a:latin typeface="+mn-lt"/>
                        </a:rPr>
                        <a:t>Avg: 1.4s</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extLst>
                  <a:ext uri="{0D108BD9-81ED-4DB2-BD59-A6C34878D82A}">
                    <a16:rowId xmlns:a16="http://schemas.microsoft.com/office/drawing/2014/main" val="2793435160"/>
                  </a:ext>
                </a:extLst>
              </a:tr>
              <a:tr h="535172">
                <a:tc>
                  <a:txBody>
                    <a:bodyPr/>
                    <a:lstStyle/>
                    <a:p>
                      <a:pPr rtl="0" fontAlgn="b">
                        <a:buNone/>
                      </a:pPr>
                      <a:r>
                        <a:rPr lang="en-US" sz="1600" b="0" i="0" u="none" strike="noStrike" dirty="0">
                          <a:solidFill>
                            <a:srgbClr val="000000"/>
                          </a:solidFill>
                          <a:effectLst/>
                          <a:latin typeface="+mn-lt"/>
                        </a:rPr>
                        <a:t>Llama 3.3 70b </a:t>
                      </a:r>
                      <a:r>
                        <a:rPr lang="en-US" sz="1100" b="0" i="0" u="none" strike="noStrike" dirty="0">
                          <a:solidFill>
                            <a:srgbClr val="000000"/>
                          </a:solidFill>
                          <a:effectLst/>
                          <a:latin typeface="+mn-lt"/>
                        </a:rPr>
                        <a:t>(with prompt and VAD optimizations)</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dirty="0">
                          <a:solidFill>
                            <a:srgbClr val="000000"/>
                          </a:solidFill>
                          <a:effectLst/>
                          <a:latin typeface="+mn-lt"/>
                        </a:rPr>
                        <a:t>Deepgram/</a:t>
                      </a:r>
                      <a:endParaRPr lang="en-US" sz="1600" dirty="0">
                        <a:effectLst/>
                        <a:latin typeface="+mn-lt"/>
                      </a:endParaRPr>
                    </a:p>
                    <a:p>
                      <a:pPr rtl="0" fontAlgn="b">
                        <a:buNone/>
                      </a:pPr>
                      <a:r>
                        <a:rPr lang="en-US" sz="1600" b="0" i="0" u="none" strike="noStrike" dirty="0">
                          <a:solidFill>
                            <a:srgbClr val="000000"/>
                          </a:solidFill>
                          <a:effectLst/>
                          <a:latin typeface="+mn-lt"/>
                        </a:rPr>
                        <a:t>Groq(playAI)</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dirty="0">
                          <a:solidFill>
                            <a:srgbClr val="000000"/>
                          </a:solidFill>
                          <a:effectLst/>
                          <a:latin typeface="+mn-lt"/>
                        </a:rPr>
                        <a:t>Groq</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dirty="0">
                          <a:solidFill>
                            <a:srgbClr val="000000"/>
                          </a:solidFill>
                          <a:effectLst/>
                          <a:latin typeface="+mn-lt"/>
                        </a:rPr>
                        <a:t>Meta</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dirty="0">
                          <a:solidFill>
                            <a:srgbClr val="000000"/>
                          </a:solidFill>
                          <a:effectLst/>
                          <a:latin typeface="+mn-lt"/>
                        </a:rPr>
                        <a:t>Avg: 1.4 s</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extLst>
                  <a:ext uri="{0D108BD9-81ED-4DB2-BD59-A6C34878D82A}">
                    <a16:rowId xmlns:a16="http://schemas.microsoft.com/office/drawing/2014/main" val="1764909906"/>
                  </a:ext>
                </a:extLst>
              </a:tr>
              <a:tr h="535172">
                <a:tc>
                  <a:txBody>
                    <a:bodyPr/>
                    <a:lstStyle/>
                    <a:p>
                      <a:pPr rtl="0" fontAlgn="b">
                        <a:buNone/>
                      </a:pPr>
                      <a:r>
                        <a:rPr lang="en-US" sz="1600" b="0" i="0" u="none" strike="noStrike" dirty="0">
                          <a:solidFill>
                            <a:srgbClr val="000000"/>
                          </a:solidFill>
                          <a:effectLst/>
                          <a:latin typeface="+mn-lt"/>
                        </a:rPr>
                        <a:t>Llama 3.1 8b </a:t>
                      </a:r>
                      <a:r>
                        <a:rPr lang="en-US" sz="1100" b="0" i="0" u="none" strike="noStrike" dirty="0">
                          <a:solidFill>
                            <a:srgbClr val="000000"/>
                          </a:solidFill>
                          <a:effectLst/>
                          <a:latin typeface="+mn-lt"/>
                        </a:rPr>
                        <a:t>(with prompt and VAD optimizations)</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dirty="0">
                          <a:solidFill>
                            <a:srgbClr val="000000"/>
                          </a:solidFill>
                          <a:effectLst/>
                          <a:latin typeface="+mn-lt"/>
                        </a:rPr>
                        <a:t>Deepgram/</a:t>
                      </a:r>
                      <a:endParaRPr lang="en-US" sz="1600" dirty="0">
                        <a:effectLst/>
                        <a:latin typeface="+mn-lt"/>
                      </a:endParaRPr>
                    </a:p>
                    <a:p>
                      <a:pPr rtl="0" fontAlgn="b">
                        <a:buNone/>
                      </a:pPr>
                      <a:r>
                        <a:rPr lang="en-US" sz="1600" b="0" i="0" u="none" strike="noStrike" dirty="0">
                          <a:solidFill>
                            <a:srgbClr val="000000"/>
                          </a:solidFill>
                          <a:effectLst/>
                          <a:latin typeface="+mn-lt"/>
                        </a:rPr>
                        <a:t>Groq(playAI)</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dirty="0">
                          <a:solidFill>
                            <a:srgbClr val="000000"/>
                          </a:solidFill>
                          <a:effectLst/>
                          <a:latin typeface="+mn-lt"/>
                        </a:rPr>
                        <a:t>Groq</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a:solidFill>
                            <a:srgbClr val="000000"/>
                          </a:solidFill>
                          <a:effectLst/>
                          <a:latin typeface="+mn-lt"/>
                        </a:rPr>
                        <a:t>Meta</a:t>
                      </a:r>
                      <a:endParaRPr lang="en-US" sz="160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tc>
                  <a:txBody>
                    <a:bodyPr/>
                    <a:lstStyle/>
                    <a:p>
                      <a:pPr rtl="0" fontAlgn="b">
                        <a:buNone/>
                      </a:pPr>
                      <a:r>
                        <a:rPr lang="en-US" sz="1600" b="0" i="0" u="none" strike="noStrike" dirty="0">
                          <a:solidFill>
                            <a:srgbClr val="000000"/>
                          </a:solidFill>
                          <a:effectLst/>
                          <a:latin typeface="+mn-lt"/>
                        </a:rPr>
                        <a:t>Avg:  1.3s</a:t>
                      </a:r>
                      <a:endParaRPr lang="en-US" sz="1600" dirty="0">
                        <a:effectLst/>
                        <a:latin typeface="+mn-lt"/>
                      </a:endParaRPr>
                    </a:p>
                  </a:txBody>
                  <a:tcPr marL="25400" marR="25400" marT="25400" marB="2540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9EAD3"/>
                    </a:solidFill>
                  </a:tcPr>
                </a:tc>
                <a:extLst>
                  <a:ext uri="{0D108BD9-81ED-4DB2-BD59-A6C34878D82A}">
                    <a16:rowId xmlns:a16="http://schemas.microsoft.com/office/drawing/2014/main" val="2218836126"/>
                  </a:ext>
                </a:extLst>
              </a:tr>
            </a:tbl>
          </a:graphicData>
        </a:graphic>
      </p:graphicFrame>
    </p:spTree>
    <p:extLst>
      <p:ext uri="{BB962C8B-B14F-4D97-AF65-F5344CB8AC3E}">
        <p14:creationId xmlns:p14="http://schemas.microsoft.com/office/powerpoint/2010/main" val="210064079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6E203-2380-F0E1-AF06-F4307CD17D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62D2A-ABD3-209F-71B8-7C41670AC989}"/>
              </a:ext>
            </a:extLst>
          </p:cNvPr>
          <p:cNvSpPr>
            <a:spLocks noGrp="1"/>
          </p:cNvSpPr>
          <p:nvPr>
            <p:ph type="title"/>
          </p:nvPr>
        </p:nvSpPr>
        <p:spPr>
          <a:xfrm>
            <a:off x="838201" y="448056"/>
            <a:ext cx="6172200" cy="1581912"/>
          </a:xfrm>
        </p:spPr>
        <p:txBody>
          <a:bodyPr anchor="b">
            <a:normAutofit/>
          </a:bodyPr>
          <a:lstStyle/>
          <a:p>
            <a:r>
              <a:rPr lang="en-US" dirty="0"/>
              <a:t>Recommendations for Sub-Second Latency</a:t>
            </a:r>
          </a:p>
        </p:txBody>
      </p:sp>
      <p:sp>
        <p:nvSpPr>
          <p:cNvPr id="4" name="Content Placeholder 3">
            <a:extLst>
              <a:ext uri="{FF2B5EF4-FFF2-40B4-BE49-F238E27FC236}">
                <a16:creationId xmlns:a16="http://schemas.microsoft.com/office/drawing/2014/main" id="{10982301-C463-14CD-53F6-31C78270455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38200" y="2257063"/>
            <a:ext cx="4894006" cy="3904906"/>
          </a:xfrm>
        </p:spPr>
        <p:txBody>
          <a:bodyPr>
            <a:normAutofit/>
          </a:bodyPr>
          <a:lstStyle/>
          <a:p>
            <a:pPr marL="285750" indent="-285750">
              <a:spcBef>
                <a:spcPts val="2500"/>
              </a:spcBef>
              <a:buFont typeface="Arial" panose="020B0604020202020204" pitchFamily="34" charset="0"/>
              <a:buChar char="•"/>
            </a:pPr>
            <a:r>
              <a:rPr lang="en-US" sz="1400" b="1" dirty="0"/>
              <a:t>Co-locate all components and use network optimizations. </a:t>
            </a:r>
            <a:r>
              <a:rPr lang="en-US" sz="1400" b="1" dirty="0" err="1"/>
              <a:t>STT</a:t>
            </a:r>
            <a:r>
              <a:rPr lang="en-US" sz="1400" b="1" dirty="0"/>
              <a:t>, LLM and TTS each add ~100–200ms roundtrip latency</a:t>
            </a:r>
            <a:r>
              <a:rPr lang="en-US" sz="1400" dirty="0"/>
              <a:t> over the internet</a:t>
            </a:r>
            <a:endParaRPr lang="en-US" sz="1400" b="1" dirty="0"/>
          </a:p>
          <a:p>
            <a:pPr marL="285750" indent="-285750">
              <a:spcBef>
                <a:spcPts val="2500"/>
              </a:spcBef>
              <a:buFont typeface="Arial" panose="020B0604020202020204" pitchFamily="34" charset="0"/>
              <a:buChar char="•"/>
            </a:pPr>
            <a:r>
              <a:rPr lang="en-US" sz="1400" b="1" dirty="0"/>
              <a:t>Use optimized prompt templates and caching</a:t>
            </a:r>
          </a:p>
          <a:p>
            <a:pPr marL="285750" indent="-285750">
              <a:spcBef>
                <a:spcPts val="2500"/>
              </a:spcBef>
              <a:buFont typeface="Arial" panose="020B0604020202020204" pitchFamily="34" charset="0"/>
              <a:buChar char="•"/>
            </a:pPr>
            <a:r>
              <a:rPr lang="en-US" sz="1400" b="1" dirty="0"/>
              <a:t>Deploy models on dedicated GPUs</a:t>
            </a:r>
          </a:p>
          <a:p>
            <a:pPr>
              <a:spcBef>
                <a:spcPts val="2500"/>
              </a:spcBef>
            </a:pPr>
            <a:endParaRPr lang="en-US" sz="1400" b="1" dirty="0"/>
          </a:p>
        </p:txBody>
      </p:sp>
      <p:pic>
        <p:nvPicPr>
          <p:cNvPr id="5" name="Content Placeholder 4" descr="Searching files and documents concept on digital screen">
            <a:extLst>
              <a:ext uri="{FF2B5EF4-FFF2-40B4-BE49-F238E27FC236}">
                <a16:creationId xmlns:a16="http://schemas.microsoft.com/office/drawing/2014/main" id="{8B02B212-E256-B6D9-8B10-06E9C1FF30D9}"/>
              </a:ext>
            </a:extLst>
          </p:cNvPr>
          <p:cNvPicPr>
            <a:picLocks noGrp="1" noChangeAspect="1"/>
          </p:cNvPicPr>
          <p:nvPr>
            <p:ph type="pic" sz="quarter" idx="10"/>
          </p:nvPr>
        </p:nvPicPr>
        <p:blipFill>
          <a:blip r:embed="rId3"/>
          <a:srcRect l="26225" r="22379"/>
          <a:stretch>
            <a:fillRect/>
          </a:stretch>
        </p:blipFill>
        <p:spPr>
          <a:xfrm>
            <a:off x="7500938" y="-22225"/>
            <a:ext cx="4714875" cy="6880225"/>
          </a:xfrm>
          <a:noFill/>
        </p:spPr>
      </p:pic>
      <p:sp>
        <p:nvSpPr>
          <p:cNvPr id="3" name="Footer Placeholder 6">
            <a:extLst>
              <a:ext uri="{FF2B5EF4-FFF2-40B4-BE49-F238E27FC236}">
                <a16:creationId xmlns:a16="http://schemas.microsoft.com/office/drawing/2014/main" id="{44A53120-7478-CBB0-58A8-5B0EA8A0AF36}"/>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2491020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03BD-75CB-BC52-2E57-B98C957F13A5}"/>
              </a:ext>
            </a:extLst>
          </p:cNvPr>
          <p:cNvSpPr>
            <a:spLocks noGrp="1"/>
          </p:cNvSpPr>
          <p:nvPr>
            <p:ph type="title"/>
          </p:nvPr>
        </p:nvSpPr>
        <p:spPr>
          <a:xfrm>
            <a:off x="838200" y="365760"/>
            <a:ext cx="10515600" cy="1325563"/>
          </a:xfrm>
        </p:spPr>
        <p:txBody>
          <a:bodyPr anchor="ctr">
            <a:normAutofit/>
          </a:bodyPr>
          <a:lstStyle/>
          <a:p>
            <a:r>
              <a:rPr lang="en-US"/>
              <a:t>Agenda Items</a:t>
            </a:r>
          </a:p>
        </p:txBody>
      </p:sp>
      <p:sp>
        <p:nvSpPr>
          <p:cNvPr id="4" name="Content Placeholder 3">
            <a:extLst>
              <a:ext uri="{FF2B5EF4-FFF2-40B4-BE49-F238E27FC236}">
                <a16:creationId xmlns:a16="http://schemas.microsoft.com/office/drawing/2014/main" id="{0D216C50-C711-BEA9-EBEB-83A10C8BCCC4}"/>
              </a:ext>
            </a:extLst>
          </p:cNvPr>
          <p:cNvSpPr>
            <a:spLocks noGrp="1"/>
          </p:cNvSpPr>
          <p:nvPr>
            <p:ph sz="quarter" idx="15"/>
            <p:extLst>
              <p:ext uri="{E7BDC344-281C-4309-B0C6-D0EE65EED2A8}">
                <p202:designPr xmlns:p202="http://schemas.microsoft.com/office/powerpoint/2020/02/main">
                  <p202:designTagLst>
                    <p202:designTag name="ARCH:1:CLS" val="BulletedText"/>
                  </p202:designTagLst>
                </p202:designPr>
              </p:ext>
            </p:extLst>
          </p:nvPr>
        </p:nvSpPr>
        <p:spPr>
          <a:xfrm>
            <a:off x="838200" y="1790329"/>
            <a:ext cx="5134335" cy="4113054"/>
          </a:xfrm>
        </p:spPr>
        <p:txBody>
          <a:bodyPr>
            <a:normAutofit/>
          </a:bodyPr>
          <a:lstStyle/>
          <a:p>
            <a:pPr marL="285750" indent="-285750">
              <a:buFont typeface="Arial" panose="020B0604020202020204" pitchFamily="34" charset="0"/>
              <a:buChar char="•"/>
            </a:pPr>
            <a:r>
              <a:rPr lang="en-US" dirty="0"/>
              <a:t>Introduction to Real-Time Voice AI</a:t>
            </a:r>
          </a:p>
          <a:p>
            <a:pPr marL="285750" indent="-285750">
              <a:buFont typeface="Arial" panose="020B0604020202020204" pitchFamily="34" charset="0"/>
              <a:buChar char="•"/>
            </a:pPr>
            <a:r>
              <a:rPr lang="en-US" dirty="0"/>
              <a:t>Voice AI Architectures</a:t>
            </a:r>
          </a:p>
          <a:p>
            <a:pPr marL="285750" indent="-285750">
              <a:buFont typeface="Arial" panose="020B0604020202020204" pitchFamily="34" charset="0"/>
              <a:buChar char="•"/>
            </a:pPr>
            <a:r>
              <a:rPr lang="en-US" dirty="0"/>
              <a:t>Optimizing Prompts for Real-Time Voice AI</a:t>
            </a:r>
          </a:p>
          <a:p>
            <a:pPr marL="285750" indent="-285750">
              <a:buFont typeface="Arial" panose="020B0604020202020204" pitchFamily="34" charset="0"/>
              <a:buChar char="•"/>
            </a:pPr>
            <a:r>
              <a:rPr lang="en-US" dirty="0"/>
              <a:t>Benchmarking Real-Time Voice AI Performance</a:t>
            </a:r>
          </a:p>
          <a:p>
            <a:pPr marL="285750" indent="-285750">
              <a:buFont typeface="Arial" panose="020B0604020202020204" pitchFamily="34" charset="0"/>
              <a:buChar char="•"/>
            </a:pPr>
            <a:r>
              <a:rPr lang="en-US" dirty="0"/>
              <a:t>Demo: Customizable Open-Source Voice AI Assistant</a:t>
            </a:r>
          </a:p>
        </p:txBody>
      </p:sp>
      <p:pic>
        <p:nvPicPr>
          <p:cNvPr id="5" name="Content Placeholder 4" descr="A spiral notebook with a notepad and post it notes&#10;&#10;AI-generated content may be incorrect.">
            <a:extLst>
              <a:ext uri="{FF2B5EF4-FFF2-40B4-BE49-F238E27FC236}">
                <a16:creationId xmlns:a16="http://schemas.microsoft.com/office/drawing/2014/main" id="{F6D1C712-B1B6-E81D-C565-75B533189F30}"/>
              </a:ext>
            </a:extLst>
          </p:cNvPr>
          <p:cNvPicPr>
            <a:picLocks noGrp="1" noChangeAspect="1"/>
          </p:cNvPicPr>
          <p:nvPr>
            <p:ph sz="quarter" idx="16"/>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019" r="1304" b="2"/>
          <a:stretch>
            <a:fillRect/>
          </a:stretch>
        </p:blipFill>
        <p:spPr>
          <a:xfrm>
            <a:off x="6978201" y="2398143"/>
            <a:ext cx="4375598" cy="3505239"/>
          </a:xfrm>
          <a:noFill/>
        </p:spPr>
      </p:pic>
      <p:sp>
        <p:nvSpPr>
          <p:cNvPr id="6" name="Footer Placeholder 6">
            <a:extLst>
              <a:ext uri="{FF2B5EF4-FFF2-40B4-BE49-F238E27FC236}">
                <a16:creationId xmlns:a16="http://schemas.microsoft.com/office/drawing/2014/main" id="{49C8B4D3-33AD-ADCA-DCDD-C62C63014698}"/>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3228439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FDA78-A6F4-386D-A6F6-C958DA2951B5}"/>
              </a:ext>
            </a:extLst>
          </p:cNvPr>
          <p:cNvSpPr>
            <a:spLocks noGrp="1"/>
          </p:cNvSpPr>
          <p:nvPr>
            <p:ph type="ctrTitle"/>
          </p:nvPr>
        </p:nvSpPr>
        <p:spPr>
          <a:xfrm>
            <a:off x="1524000" y="1143000"/>
            <a:ext cx="9144000" cy="2286000"/>
          </a:xfrm>
        </p:spPr>
        <p:txBody>
          <a:bodyPr anchor="b">
            <a:normAutofit/>
          </a:bodyPr>
          <a:lstStyle/>
          <a:p>
            <a:r>
              <a:rPr lang="en-US" dirty="0"/>
              <a:t>Live Demonstration of AI-Powered WebRTC Assistant</a:t>
            </a:r>
          </a:p>
        </p:txBody>
      </p:sp>
      <p:sp>
        <p:nvSpPr>
          <p:cNvPr id="7" name="Subtitle 2">
            <a:extLst>
              <a:ext uri="{FF2B5EF4-FFF2-40B4-BE49-F238E27FC236}">
                <a16:creationId xmlns:a16="http://schemas.microsoft.com/office/drawing/2014/main" id="{BEC5F4A8-82A6-F6F6-EE4A-2292519852C6}"/>
              </a:ext>
            </a:extLst>
          </p:cNvPr>
          <p:cNvSpPr>
            <a:spLocks noGrp="1"/>
          </p:cNvSpPr>
          <p:nvPr>
            <p:ph type="subTitle" idx="1"/>
          </p:nvPr>
        </p:nvSpPr>
        <p:spPr>
          <a:xfrm>
            <a:off x="1524000" y="3835198"/>
            <a:ext cx="9144000" cy="683219"/>
          </a:xfrm>
        </p:spPr>
        <p:txBody>
          <a:bodyPr/>
          <a:lstStyle/>
          <a:p>
            <a:r>
              <a:rPr lang="en-US" dirty="0"/>
              <a:t>From WebRTC Audio to Intelligent Replies</a:t>
            </a:r>
          </a:p>
        </p:txBody>
      </p:sp>
      <p:sp>
        <p:nvSpPr>
          <p:cNvPr id="3" name="Footer Placeholder 6">
            <a:extLst>
              <a:ext uri="{FF2B5EF4-FFF2-40B4-BE49-F238E27FC236}">
                <a16:creationId xmlns:a16="http://schemas.microsoft.com/office/drawing/2014/main" id="{B476DEFE-44EC-3E62-696B-3BF2ABC1C851}"/>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1308989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B0493-2E82-29D2-CF6F-EDF7A479F7F9}"/>
              </a:ext>
            </a:extLst>
          </p:cNvPr>
          <p:cNvSpPr>
            <a:spLocks noGrp="1"/>
          </p:cNvSpPr>
          <p:nvPr>
            <p:ph type="title"/>
          </p:nvPr>
        </p:nvSpPr>
        <p:spPr>
          <a:xfrm>
            <a:off x="6562816" y="457200"/>
            <a:ext cx="4837176" cy="1993392"/>
          </a:xfrm>
        </p:spPr>
        <p:txBody>
          <a:bodyPr anchor="b">
            <a:normAutofit/>
          </a:bodyPr>
          <a:lstStyle/>
          <a:p>
            <a:r>
              <a:rPr lang="en-US" dirty="0"/>
              <a:t>Walkthrough of the Demo</a:t>
            </a:r>
          </a:p>
        </p:txBody>
      </p:sp>
      <p:sp>
        <p:nvSpPr>
          <p:cNvPr id="4" name="Content Placeholder 3">
            <a:extLst>
              <a:ext uri="{FF2B5EF4-FFF2-40B4-BE49-F238E27FC236}">
                <a16:creationId xmlns:a16="http://schemas.microsoft.com/office/drawing/2014/main" id="{1C511D0D-9BCC-46B6-A3F2-F8030FC1DE54}"/>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562818" y="2752344"/>
            <a:ext cx="4837174" cy="3136392"/>
          </a:xfrm>
        </p:spPr>
        <p:txBody>
          <a:bodyPr>
            <a:normAutofit/>
          </a:bodyPr>
          <a:lstStyle/>
          <a:p>
            <a:pPr marL="0" indent="0">
              <a:lnSpc>
                <a:spcPct val="140000"/>
              </a:lnSpc>
              <a:spcBef>
                <a:spcPts val="2500"/>
              </a:spcBef>
              <a:buNone/>
            </a:pPr>
            <a:r>
              <a:rPr lang="en-US" sz="1100" b="1" dirty="0"/>
              <a:t>Real-Time Interaction</a:t>
            </a:r>
          </a:p>
          <a:p>
            <a:pPr marL="0" lvl="1" indent="0">
              <a:lnSpc>
                <a:spcPct val="140000"/>
              </a:lnSpc>
              <a:buNone/>
            </a:pPr>
            <a:r>
              <a:rPr lang="en-US" sz="1100" dirty="0"/>
              <a:t>The AI-powered WebRTC assistant demonstrates seamless real-time interaction with users, showcasing its conversational capabilities.</a:t>
            </a:r>
          </a:p>
          <a:p>
            <a:pPr marL="0" indent="0">
              <a:lnSpc>
                <a:spcPct val="140000"/>
              </a:lnSpc>
              <a:spcBef>
                <a:spcPts val="2500"/>
              </a:spcBef>
              <a:buNone/>
            </a:pPr>
            <a:r>
              <a:rPr lang="en-US" sz="1100" b="1" dirty="0"/>
              <a:t>System Capabilities</a:t>
            </a:r>
          </a:p>
          <a:p>
            <a:pPr marL="0" lvl="1" indent="0">
              <a:lnSpc>
                <a:spcPct val="140000"/>
              </a:lnSpc>
              <a:buNone/>
            </a:pPr>
            <a:r>
              <a:rPr lang="en-US" sz="1100" dirty="0"/>
              <a:t>voice recognition and response generation during the </a:t>
            </a:r>
            <a:r>
              <a:rPr lang="en-US" sz="1100" dirty="0">
                <a:hlinkClick r:id="rId3"/>
              </a:rPr>
              <a:t>demo</a:t>
            </a:r>
            <a:r>
              <a:rPr lang="en-US" sz="1100" dirty="0"/>
              <a:t>.</a:t>
            </a:r>
          </a:p>
        </p:txBody>
      </p:sp>
      <p:sp>
        <p:nvSpPr>
          <p:cNvPr id="3" name="Footer Placeholder 6">
            <a:extLst>
              <a:ext uri="{FF2B5EF4-FFF2-40B4-BE49-F238E27FC236}">
                <a16:creationId xmlns:a16="http://schemas.microsoft.com/office/drawing/2014/main" id="{99E5AF97-2AA3-6C1D-21B1-94FE6B6E4F63}"/>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pic>
        <p:nvPicPr>
          <p:cNvPr id="9" name="Picture Placeholder 8" descr="A person standing on a stage with a computer">
            <a:extLst>
              <a:ext uri="{FF2B5EF4-FFF2-40B4-BE49-F238E27FC236}">
                <a16:creationId xmlns:a16="http://schemas.microsoft.com/office/drawing/2014/main" id="{5F1670E5-A16F-3ED8-39FD-915F3972DFC4}"/>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8002" b="8002"/>
          <a:stretch>
            <a:fillRect/>
          </a:stretch>
        </p:blipFill>
        <p:spPr/>
      </p:pic>
      <p:sp>
        <p:nvSpPr>
          <p:cNvPr id="10" name="Footer Placeholder 6">
            <a:extLst>
              <a:ext uri="{FF2B5EF4-FFF2-40B4-BE49-F238E27FC236}">
                <a16:creationId xmlns:a16="http://schemas.microsoft.com/office/drawing/2014/main" id="{F41EDED0-5F54-4693-EE0E-395097555F46}"/>
              </a:ext>
            </a:extLst>
          </p:cNvPr>
          <p:cNvSpPr txBox="1">
            <a:spLocks/>
          </p:cNvSpPr>
          <p:nvPr/>
        </p:nvSpPr>
        <p:spPr>
          <a:xfrm>
            <a:off x="584400" y="65087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7326195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9A5D4-DB66-7A1C-B366-E946331AF85A}"/>
              </a:ext>
            </a:extLst>
          </p:cNvPr>
          <p:cNvSpPr>
            <a:spLocks noGrp="1"/>
          </p:cNvSpPr>
          <p:nvPr>
            <p:ph type="title"/>
          </p:nvPr>
        </p:nvSpPr>
        <p:spPr>
          <a:xfrm>
            <a:off x="838200" y="365760"/>
            <a:ext cx="10515600" cy="1325563"/>
          </a:xfrm>
        </p:spPr>
        <p:txBody>
          <a:bodyPr anchor="ctr">
            <a:normAutofit/>
          </a:bodyPr>
          <a:lstStyle/>
          <a:p>
            <a:r>
              <a:rPr lang="en-US" dirty="0"/>
              <a:t>Conclusion</a:t>
            </a:r>
          </a:p>
        </p:txBody>
      </p:sp>
      <p:graphicFrame>
        <p:nvGraphicFramePr>
          <p:cNvPr id="10" name="Content Placeholder 3">
            <a:extLst>
              <a:ext uri="{FF2B5EF4-FFF2-40B4-BE49-F238E27FC236}">
                <a16:creationId xmlns:a16="http://schemas.microsoft.com/office/drawing/2014/main" id="{7B31275A-00EE-4E5A-D6B8-4AC733716BD6}"/>
              </a:ext>
            </a:extLst>
          </p:cNvPr>
          <p:cNvGraphicFramePr>
            <a:graphicFrameLocks noGrp="1"/>
          </p:cNvGraphicFramePr>
          <p:nvPr>
            <p:ph sz="quarter" idx="15"/>
            <p:extLst>
              <p:ext uri="{D42A27DB-BD31-4B8C-83A1-F6EECF244321}">
                <p14:modId xmlns:p14="http://schemas.microsoft.com/office/powerpoint/2010/main" val="2308480334"/>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838200" y="1790329"/>
          <a:ext cx="8214936" cy="4113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3">
            <a:extLst>
              <a:ext uri="{FF2B5EF4-FFF2-40B4-BE49-F238E27FC236}">
                <a16:creationId xmlns:a16="http://schemas.microsoft.com/office/drawing/2014/main" id="{BC7DD902-0F58-065F-9000-07E306481D93}"/>
              </a:ext>
            </a:extLst>
          </p:cNvPr>
          <p:cNvSpPr>
            <a:spLocks noGrp="1"/>
          </p:cNvSpPr>
          <p:nvPr>
            <p:ph sz="quarter" idx="16"/>
          </p:nvPr>
        </p:nvSpPr>
        <p:spPr>
          <a:xfrm>
            <a:off x="9243636" y="1790329"/>
            <a:ext cx="2053733" cy="4113054"/>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en-US" b="1" dirty="0"/>
              <a:t>Try This:</a:t>
            </a:r>
          </a:p>
          <a:p>
            <a:r>
              <a:rPr lang="en-US" b="1" dirty="0"/>
              <a:t>Clone the demo</a:t>
            </a:r>
            <a:r>
              <a:rPr lang="en-US" dirty="0"/>
              <a:t>: </a:t>
            </a:r>
            <a:r>
              <a:rPr lang="en-US" dirty="0">
                <a:hlinkClick r:id="rId8"/>
              </a:rPr>
              <a:t>https://github.com/agonza1/webrtc-agent-livekit</a:t>
            </a:r>
            <a:r>
              <a:rPr lang="en-US" dirty="0"/>
              <a:t>.</a:t>
            </a:r>
          </a:p>
          <a:p>
            <a:r>
              <a:rPr lang="en-US" b="1" dirty="0"/>
              <a:t>Experiment: </a:t>
            </a:r>
            <a:r>
              <a:rPr lang="en-US" dirty="0"/>
              <a:t>Try swapping in different language models and STT/TTS engines to see the impact on cost and response time.</a:t>
            </a:r>
          </a:p>
          <a:p>
            <a:r>
              <a:rPr lang="en-US" b="1" dirty="0"/>
              <a:t>Benchmark your pipeline</a:t>
            </a:r>
            <a:r>
              <a:rPr lang="en-US" dirty="0"/>
              <a:t>: Measure end-to-end latency and iterate to reach production-level performance.</a:t>
            </a:r>
          </a:p>
        </p:txBody>
      </p:sp>
      <p:sp>
        <p:nvSpPr>
          <p:cNvPr id="3" name="Footer Placeholder 6">
            <a:extLst>
              <a:ext uri="{FF2B5EF4-FFF2-40B4-BE49-F238E27FC236}">
                <a16:creationId xmlns:a16="http://schemas.microsoft.com/office/drawing/2014/main" id="{EA940276-A80F-E80E-388A-BFC16F2C3DAC}"/>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132523634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AE20-0B37-4B77-4CAC-2D36E6A1553D}"/>
              </a:ext>
            </a:extLst>
          </p:cNvPr>
          <p:cNvSpPr>
            <a:spLocks noGrp="1"/>
          </p:cNvSpPr>
          <p:nvPr>
            <p:ph type="title"/>
          </p:nvPr>
        </p:nvSpPr>
        <p:spPr>
          <a:xfrm>
            <a:off x="838200" y="365760"/>
            <a:ext cx="10515600" cy="1325563"/>
          </a:xfrm>
        </p:spPr>
        <p:txBody>
          <a:bodyPr anchor="ctr">
            <a:normAutofit/>
          </a:bodyPr>
          <a:lstStyle/>
          <a:p>
            <a:r>
              <a:rPr lang="en-US"/>
              <a:t>Thank You &amp; Questions</a:t>
            </a:r>
          </a:p>
        </p:txBody>
      </p:sp>
      <p:pic>
        <p:nvPicPr>
          <p:cNvPr id="5" name="Content Placeholder 4" descr="Students raising hands during a lecture">
            <a:extLst>
              <a:ext uri="{FF2B5EF4-FFF2-40B4-BE49-F238E27FC236}">
                <a16:creationId xmlns:a16="http://schemas.microsoft.com/office/drawing/2014/main" id="{D767D964-8208-4226-A648-98FF81411935}"/>
              </a:ext>
            </a:extLst>
          </p:cNvPr>
          <p:cNvPicPr>
            <a:picLocks noGrp="1" noChangeAspect="1"/>
          </p:cNvPicPr>
          <p:nvPr>
            <p:ph sz="quarter" idx="16"/>
          </p:nvPr>
        </p:nvPicPr>
        <p:blipFill>
          <a:blip r:embed="rId3"/>
          <a:stretch>
            <a:fillRect/>
          </a:stretch>
        </p:blipFill>
        <p:spPr>
          <a:xfrm>
            <a:off x="3387616" y="1621156"/>
            <a:ext cx="5416761" cy="3615688"/>
          </a:xfrm>
          <a:noFill/>
        </p:spPr>
      </p:pic>
      <p:pic>
        <p:nvPicPr>
          <p:cNvPr id="7" name="Picture 6">
            <a:extLst>
              <a:ext uri="{FF2B5EF4-FFF2-40B4-BE49-F238E27FC236}">
                <a16:creationId xmlns:a16="http://schemas.microsoft.com/office/drawing/2014/main" id="{BE521263-FE39-DD8A-1A49-296FA45E4BD9}"/>
              </a:ext>
            </a:extLst>
          </p:cNvPr>
          <p:cNvPicPr>
            <a:picLocks noChangeAspect="1" noChangeArrowheads="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val="0"/>
              </a:ext>
            </a:extLst>
          </a:blip>
          <a:srcRect r="44094"/>
          <a:stretch/>
        </p:blipFill>
        <p:spPr bwMode="auto">
          <a:xfrm>
            <a:off x="4425613" y="5314417"/>
            <a:ext cx="3340765" cy="90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2308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81D43-7891-1A66-E983-8BD47C64380F}"/>
              </a:ext>
            </a:extLst>
          </p:cNvPr>
          <p:cNvSpPr>
            <a:spLocks noGrp="1"/>
          </p:cNvSpPr>
          <p:nvPr>
            <p:ph type="ctrTitle"/>
          </p:nvPr>
        </p:nvSpPr>
        <p:spPr>
          <a:xfrm>
            <a:off x="1524000" y="1143000"/>
            <a:ext cx="9144000" cy="2286000"/>
          </a:xfrm>
        </p:spPr>
        <p:txBody>
          <a:bodyPr anchor="b">
            <a:normAutofit/>
          </a:bodyPr>
          <a:lstStyle/>
          <a:p>
            <a:r>
              <a:rPr lang="en-US" dirty="0"/>
              <a:t>Introduction to Real-Time Voice AI</a:t>
            </a:r>
          </a:p>
        </p:txBody>
      </p:sp>
      <p:sp>
        <p:nvSpPr>
          <p:cNvPr id="7" name="Subtitle 2">
            <a:extLst>
              <a:ext uri="{FF2B5EF4-FFF2-40B4-BE49-F238E27FC236}">
                <a16:creationId xmlns:a16="http://schemas.microsoft.com/office/drawing/2014/main" id="{1741B400-4BEC-20E2-533B-4117B470A399}"/>
              </a:ext>
            </a:extLst>
          </p:cNvPr>
          <p:cNvSpPr>
            <a:spLocks noGrp="1"/>
          </p:cNvSpPr>
          <p:nvPr>
            <p:ph type="subTitle" idx="1"/>
          </p:nvPr>
        </p:nvSpPr>
        <p:spPr>
          <a:xfrm>
            <a:off x="1524000" y="3835198"/>
            <a:ext cx="9144000" cy="683219"/>
          </a:xfrm>
        </p:spPr>
        <p:txBody>
          <a:bodyPr/>
          <a:lstStyle/>
          <a:p>
            <a:r>
              <a:rPr lang="en-US" dirty="0"/>
              <a:t>Key Concepts, Technologies, and Use Cases</a:t>
            </a:r>
          </a:p>
        </p:txBody>
      </p:sp>
      <p:sp>
        <p:nvSpPr>
          <p:cNvPr id="3" name="Footer Placeholder 6">
            <a:extLst>
              <a:ext uri="{FF2B5EF4-FFF2-40B4-BE49-F238E27FC236}">
                <a16:creationId xmlns:a16="http://schemas.microsoft.com/office/drawing/2014/main" id="{A65423E3-0F99-B107-898F-1C9F9416B5A7}"/>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2976240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E260-9867-BACF-1B2C-5C01E00DF999}"/>
              </a:ext>
            </a:extLst>
          </p:cNvPr>
          <p:cNvSpPr>
            <a:spLocks noGrp="1"/>
          </p:cNvSpPr>
          <p:nvPr>
            <p:ph type="title"/>
          </p:nvPr>
        </p:nvSpPr>
        <p:spPr>
          <a:xfrm>
            <a:off x="5242425" y="466344"/>
            <a:ext cx="6241651" cy="1710354"/>
          </a:xfrm>
        </p:spPr>
        <p:txBody>
          <a:bodyPr anchor="ctr">
            <a:normAutofit/>
          </a:bodyPr>
          <a:lstStyle/>
          <a:p>
            <a:r>
              <a:rPr lang="en-US" dirty="0"/>
              <a:t>Current State of Main Voice AI Industries</a:t>
            </a:r>
          </a:p>
        </p:txBody>
      </p:sp>
      <p:pic>
        <p:nvPicPr>
          <p:cNvPr id="5" name="Content Placeholder 4" descr="http://teekid.com/istockphoto/banner/banner3.jpg">
            <a:extLst>
              <a:ext uri="{FF2B5EF4-FFF2-40B4-BE49-F238E27FC236}">
                <a16:creationId xmlns:a16="http://schemas.microsoft.com/office/drawing/2014/main" id="{D921F0CC-A135-4590-8E4F-F8EAA423275F}"/>
              </a:ext>
            </a:extLst>
          </p:cNvPr>
          <p:cNvPicPr>
            <a:picLocks noGrp="1" noChangeAspect="1"/>
          </p:cNvPicPr>
          <p:nvPr>
            <p:ph type="pic" sz="quarter" idx="10"/>
          </p:nvPr>
        </p:nvPicPr>
        <p:blipFill>
          <a:blip r:embed="rId3"/>
          <a:srcRect l="15848" r="21629"/>
          <a:stretch>
            <a:fillRect/>
          </a:stretch>
        </p:blipFill>
        <p:spPr>
          <a:xfrm>
            <a:off x="20" y="10"/>
            <a:ext cx="4287818" cy="6857990"/>
          </a:xfrm>
          <a:noFill/>
        </p:spPr>
      </p:pic>
      <p:sp>
        <p:nvSpPr>
          <p:cNvPr id="4" name="Content Placeholder 3">
            <a:extLst>
              <a:ext uri="{FF2B5EF4-FFF2-40B4-BE49-F238E27FC236}">
                <a16:creationId xmlns:a16="http://schemas.microsoft.com/office/drawing/2014/main" id="{B4D2FD45-9E48-D0D8-7B38-B9391E76DF28}"/>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42426" y="2176698"/>
            <a:ext cx="6241650" cy="3474720"/>
          </a:xfrm>
        </p:spPr>
        <p:txBody>
          <a:bodyPr>
            <a:normAutofit/>
          </a:bodyPr>
          <a:lstStyle/>
          <a:p>
            <a:pPr marL="0" indent="0">
              <a:spcBef>
                <a:spcPts val="2500"/>
              </a:spcBef>
              <a:buNone/>
            </a:pPr>
            <a:r>
              <a:rPr lang="en-US" sz="1400" b="1" dirty="0"/>
              <a:t>Voice AI in Customer Service</a:t>
            </a:r>
          </a:p>
          <a:p>
            <a:pPr marL="0" lvl="1" indent="0">
              <a:buNone/>
            </a:pPr>
            <a:r>
              <a:rPr lang="en-US" sz="1400" dirty="0"/>
              <a:t>AI for </a:t>
            </a:r>
            <a:r>
              <a:rPr lang="en-US" sz="1400" b="1" dirty="0"/>
              <a:t>customer service market is projected to reach 10x in 7 years.</a:t>
            </a:r>
          </a:p>
          <a:p>
            <a:pPr marL="0" lvl="1" indent="0">
              <a:buNone/>
            </a:pPr>
            <a:r>
              <a:rPr lang="en-US" sz="1400" b="1" dirty="0"/>
              <a:t>Voice AI in Healthcare</a:t>
            </a:r>
          </a:p>
          <a:p>
            <a:pPr marL="0" lvl="1" indent="0">
              <a:buNone/>
            </a:pPr>
            <a:r>
              <a:rPr lang="en-US" sz="1400" b="1" dirty="0"/>
              <a:t>90% of hospitals are expected to utilize AI-powered technology </a:t>
            </a:r>
            <a:r>
              <a:rPr lang="en-US" sz="1400" dirty="0"/>
              <a:t>for diagnosis and remote patient monitoring by the end of 2025.</a:t>
            </a:r>
          </a:p>
          <a:p>
            <a:pPr marL="0" lvl="1" indent="0">
              <a:buNone/>
            </a:pPr>
            <a:r>
              <a:rPr lang="en-US" sz="1400" b="1" dirty="0"/>
              <a:t>Voice AI in Education and Entertainment</a:t>
            </a:r>
          </a:p>
          <a:p>
            <a:pPr marL="0" lvl="1" indent="0">
              <a:buNone/>
            </a:pPr>
            <a:r>
              <a:rPr lang="en-US" sz="1400" dirty="0"/>
              <a:t>The Media &amp; Entertainment segment holds the largest share, accounting for 31% of the AI voice generators market.</a:t>
            </a:r>
          </a:p>
        </p:txBody>
      </p:sp>
      <p:sp>
        <p:nvSpPr>
          <p:cNvPr id="3" name="Footer Placeholder 6">
            <a:extLst>
              <a:ext uri="{FF2B5EF4-FFF2-40B4-BE49-F238E27FC236}">
                <a16:creationId xmlns:a16="http://schemas.microsoft.com/office/drawing/2014/main" id="{2D1CEC9B-3A16-CAA9-B16F-30C28DE3B432}"/>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WebRTC.ventures</a:t>
            </a:r>
            <a:r>
              <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rPr>
              <a:t> 2025</a:t>
            </a:r>
          </a:p>
        </p:txBody>
      </p:sp>
      <p:sp>
        <p:nvSpPr>
          <p:cNvPr id="6" name="TextBox 5">
            <a:extLst>
              <a:ext uri="{FF2B5EF4-FFF2-40B4-BE49-F238E27FC236}">
                <a16:creationId xmlns:a16="http://schemas.microsoft.com/office/drawing/2014/main" id="{3266BD95-243F-22AD-5ED2-5C13CEDE01BA}"/>
              </a:ext>
            </a:extLst>
          </p:cNvPr>
          <p:cNvSpPr txBox="1"/>
          <p:nvPr/>
        </p:nvSpPr>
        <p:spPr>
          <a:xfrm>
            <a:off x="4630906" y="5842525"/>
            <a:ext cx="7464687" cy="415498"/>
          </a:xfrm>
          <a:prstGeom prst="rect">
            <a:avLst/>
          </a:prstGeom>
          <a:noFill/>
        </p:spPr>
        <p:txBody>
          <a:bodyPr wrap="square" rtlCol="0">
            <a:spAutoFit/>
          </a:bodyPr>
          <a:lstStyle/>
          <a:p>
            <a:r>
              <a:rPr lang="en-US" sz="1050" dirty="0"/>
              <a:t>Sources: </a:t>
            </a:r>
            <a:r>
              <a:rPr lang="en-US" sz="1050" dirty="0">
                <a:hlinkClick r:id="rId4"/>
              </a:rPr>
              <a:t>Market Research Future, 2025</a:t>
            </a:r>
            <a:r>
              <a:rPr lang="en-US" sz="1050" dirty="0"/>
              <a:t>; </a:t>
            </a:r>
            <a:r>
              <a:rPr lang="en-US" sz="1050" dirty="0">
                <a:hlinkClick r:id="rId5"/>
              </a:rPr>
              <a:t>Deepgram State of Voice AI Report, 2025</a:t>
            </a:r>
            <a:r>
              <a:rPr lang="en-US" sz="1050" dirty="0"/>
              <a:t>; </a:t>
            </a:r>
            <a:r>
              <a:rPr lang="en-US" sz="1050" dirty="0">
                <a:hlinkClick r:id="rId6"/>
              </a:rPr>
              <a:t>GlobeNewswire/</a:t>
            </a:r>
            <a:r>
              <a:rPr lang="en-US" sz="1050" dirty="0" err="1">
                <a:hlinkClick r:id="rId6"/>
              </a:rPr>
              <a:t>SNS</a:t>
            </a:r>
            <a:r>
              <a:rPr lang="en-US" sz="1050" dirty="0">
                <a:hlinkClick r:id="rId6"/>
              </a:rPr>
              <a:t> Insider, March 2025</a:t>
            </a:r>
            <a:endParaRPr lang="en-US" sz="1050" dirty="0"/>
          </a:p>
          <a:p>
            <a:endParaRPr lang="en-US" sz="1050" dirty="0"/>
          </a:p>
        </p:txBody>
      </p:sp>
    </p:spTree>
    <p:extLst>
      <p:ext uri="{BB962C8B-B14F-4D97-AF65-F5344CB8AC3E}">
        <p14:creationId xmlns:p14="http://schemas.microsoft.com/office/powerpoint/2010/main" val="2153480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1D89-E17E-F691-6F39-0EC163E0CAB5}"/>
              </a:ext>
            </a:extLst>
          </p:cNvPr>
          <p:cNvSpPr>
            <a:spLocks noGrp="1"/>
          </p:cNvSpPr>
          <p:nvPr>
            <p:ph type="title"/>
          </p:nvPr>
        </p:nvSpPr>
        <p:spPr>
          <a:xfrm>
            <a:off x="5242425" y="466344"/>
            <a:ext cx="6241651" cy="1710354"/>
          </a:xfrm>
        </p:spPr>
        <p:txBody>
          <a:bodyPr anchor="ctr">
            <a:normAutofit/>
          </a:bodyPr>
          <a:lstStyle/>
          <a:p>
            <a:r>
              <a:rPr lang="en-US" dirty="0"/>
              <a:t>Challenges in REAL TIME VOICE AI</a:t>
            </a:r>
          </a:p>
        </p:txBody>
      </p:sp>
      <p:pic>
        <p:nvPicPr>
          <p:cNvPr id="5" name="Content Placeholder 4" descr="Internet of Things Concept">
            <a:extLst>
              <a:ext uri="{FF2B5EF4-FFF2-40B4-BE49-F238E27FC236}">
                <a16:creationId xmlns:a16="http://schemas.microsoft.com/office/drawing/2014/main" id="{B1B2A815-ED57-4C24-AF2D-C9005A0BB563}"/>
              </a:ext>
            </a:extLst>
          </p:cNvPr>
          <p:cNvPicPr>
            <a:picLocks noGrp="1" noChangeAspect="1"/>
          </p:cNvPicPr>
          <p:nvPr>
            <p:ph type="pic" sz="quarter" idx="10"/>
          </p:nvPr>
        </p:nvPicPr>
        <p:blipFill>
          <a:blip r:embed="rId3"/>
          <a:srcRect l="24895" r="33370" b="-1"/>
          <a:stretch>
            <a:fillRect/>
          </a:stretch>
        </p:blipFill>
        <p:spPr>
          <a:xfrm>
            <a:off x="20" y="10"/>
            <a:ext cx="4287818" cy="6857990"/>
          </a:xfrm>
          <a:noFill/>
        </p:spPr>
      </p:pic>
      <p:sp>
        <p:nvSpPr>
          <p:cNvPr id="4" name="Content Placeholder 3">
            <a:extLst>
              <a:ext uri="{FF2B5EF4-FFF2-40B4-BE49-F238E27FC236}">
                <a16:creationId xmlns:a16="http://schemas.microsoft.com/office/drawing/2014/main" id="{EACB2319-8487-02FE-C555-6C9AEFDE6D04}"/>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42425" y="2285999"/>
            <a:ext cx="6413955" cy="3830715"/>
          </a:xfrm>
        </p:spPr>
        <p:txBody>
          <a:bodyPr>
            <a:normAutofit/>
          </a:bodyPr>
          <a:lstStyle/>
          <a:p>
            <a:pPr>
              <a:spcBef>
                <a:spcPts val="2500"/>
              </a:spcBef>
            </a:pPr>
            <a:r>
              <a:rPr lang="en-US" sz="1400" b="1" dirty="0"/>
              <a:t>End-to-End Pipeline Optimization</a:t>
            </a:r>
          </a:p>
          <a:p>
            <a:pPr lvl="1"/>
            <a:r>
              <a:rPr lang="en-US" sz="1400" b="1" dirty="0"/>
              <a:t>Model Efficiency and Resource Demand</a:t>
            </a:r>
          </a:p>
          <a:p>
            <a:pPr lvl="1"/>
            <a:r>
              <a:rPr lang="en-US" sz="1400" b="1" dirty="0"/>
              <a:t>Rapid Model Evolution</a:t>
            </a:r>
          </a:p>
          <a:p>
            <a:pPr lvl="1"/>
            <a:r>
              <a:rPr lang="en-US" sz="1400" b="1" dirty="0"/>
              <a:t>Error Propagation Across Pipeline</a:t>
            </a:r>
          </a:p>
        </p:txBody>
      </p:sp>
      <p:sp>
        <p:nvSpPr>
          <p:cNvPr id="3" name="Footer Placeholder 6">
            <a:extLst>
              <a:ext uri="{FF2B5EF4-FFF2-40B4-BE49-F238E27FC236}">
                <a16:creationId xmlns:a16="http://schemas.microsoft.com/office/drawing/2014/main" id="{13F5A244-258C-8476-125C-55AAF212A4C0}"/>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2835219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FE2E-7CC2-5525-9D27-85C319788212}"/>
              </a:ext>
            </a:extLst>
          </p:cNvPr>
          <p:cNvSpPr>
            <a:spLocks noGrp="1"/>
          </p:cNvSpPr>
          <p:nvPr>
            <p:ph type="title"/>
          </p:nvPr>
        </p:nvSpPr>
        <p:spPr>
          <a:xfrm>
            <a:off x="838200" y="365760"/>
            <a:ext cx="10515600" cy="1325563"/>
          </a:xfrm>
        </p:spPr>
        <p:txBody>
          <a:bodyPr anchor="ctr">
            <a:normAutofit/>
          </a:bodyPr>
          <a:lstStyle/>
          <a:p>
            <a:r>
              <a:rPr lang="en-US" dirty="0"/>
              <a:t>The Role of WebRTC in Real-Time Voice AI</a:t>
            </a:r>
          </a:p>
        </p:txBody>
      </p:sp>
      <p:sp>
        <p:nvSpPr>
          <p:cNvPr id="4" name="Content Placeholder 3">
            <a:extLst>
              <a:ext uri="{FF2B5EF4-FFF2-40B4-BE49-F238E27FC236}">
                <a16:creationId xmlns:a16="http://schemas.microsoft.com/office/drawing/2014/main" id="{BBAEF06C-FA47-328E-9530-4DF9F9C4CF74}"/>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19464" y="1790329"/>
            <a:ext cx="5134335" cy="4113054"/>
          </a:xfrm>
        </p:spPr>
        <p:txBody>
          <a:bodyPr>
            <a:normAutofit/>
          </a:bodyPr>
          <a:lstStyle/>
          <a:p>
            <a:pPr marL="0" indent="0">
              <a:spcBef>
                <a:spcPts val="2500"/>
              </a:spcBef>
              <a:buNone/>
            </a:pPr>
            <a:r>
              <a:rPr lang="en-US" sz="1400" b="1" dirty="0"/>
              <a:t>Widely Supported and Secure</a:t>
            </a:r>
          </a:p>
          <a:p>
            <a:pPr lvl="1" indent="0">
              <a:buNone/>
            </a:pPr>
            <a:r>
              <a:rPr lang="en-US" sz="1400" dirty="0"/>
              <a:t>WebRTC is the backbone of most real-time communication platforms today. </a:t>
            </a:r>
          </a:p>
          <a:p>
            <a:pPr lvl="1" indent="0">
              <a:buNone/>
            </a:pPr>
            <a:r>
              <a:rPr lang="en-US" sz="1400" b="1" dirty="0"/>
              <a:t>Low-Latency Audio</a:t>
            </a:r>
          </a:p>
          <a:p>
            <a:pPr lvl="1" indent="0">
              <a:buNone/>
            </a:pPr>
            <a:r>
              <a:rPr lang="en-US" sz="1400" dirty="0"/>
              <a:t>Enables full-duplex, real-time audio with end-to-end latency as low as 100–300 </a:t>
            </a:r>
            <a:r>
              <a:rPr lang="en-US" sz="1400" dirty="0" err="1"/>
              <a:t>ms.</a:t>
            </a:r>
            <a:r>
              <a:rPr lang="en-US" sz="1400" dirty="0"/>
              <a:t> Critical for natural, responsive conversations in voice AI.</a:t>
            </a:r>
          </a:p>
          <a:p>
            <a:pPr lvl="1" indent="0">
              <a:buNone/>
            </a:pPr>
            <a:r>
              <a:rPr lang="en-US" sz="1400" b="1" dirty="0"/>
              <a:t>Adapts to the Network Conditions</a:t>
            </a:r>
          </a:p>
          <a:p>
            <a:pPr lvl="1" indent="0">
              <a:buNone/>
            </a:pPr>
            <a:r>
              <a:rPr lang="en-US" sz="1400" dirty="0"/>
              <a:t>WebRTC dynamically adjusts bitrate, handles packet loss, and includes built-in jitter buffers and echo cancellation maintaining clear audio even on unstable networks.</a:t>
            </a:r>
          </a:p>
        </p:txBody>
      </p:sp>
      <p:sp>
        <p:nvSpPr>
          <p:cNvPr id="3" name="Footer Placeholder 6">
            <a:extLst>
              <a:ext uri="{FF2B5EF4-FFF2-40B4-BE49-F238E27FC236}">
                <a16:creationId xmlns:a16="http://schemas.microsoft.com/office/drawing/2014/main" id="{F00F143B-2D35-5F87-4FC1-49ECE97A8FB6}"/>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pic>
        <p:nvPicPr>
          <p:cNvPr id="12" name="Picture 11" descr="Blue gears with icons on them&#10;&#10;AI-generated content may be incorrect.">
            <a:extLst>
              <a:ext uri="{FF2B5EF4-FFF2-40B4-BE49-F238E27FC236}">
                <a16:creationId xmlns:a16="http://schemas.microsoft.com/office/drawing/2014/main" id="{CE84D3EA-CC93-D02B-A96D-DBC51833325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0625" y="1854325"/>
            <a:ext cx="5671912" cy="3279941"/>
          </a:xfrm>
          <a:prstGeom prst="rect">
            <a:avLst/>
          </a:prstGeom>
        </p:spPr>
      </p:pic>
      <p:pic>
        <p:nvPicPr>
          <p:cNvPr id="8" name="Content Placeholder 7" descr="A logo of a chat&#10;&#10;AI-generated content may be incorrect.">
            <a:extLst>
              <a:ext uri="{FF2B5EF4-FFF2-40B4-BE49-F238E27FC236}">
                <a16:creationId xmlns:a16="http://schemas.microsoft.com/office/drawing/2014/main" id="{B535C6E7-91CF-51B5-BEB0-A4EDA6A60B66}"/>
              </a:ext>
            </a:extLst>
          </p:cNvPr>
          <p:cNvPicPr>
            <a:picLocks noGrp="1" noChangeAspect="1"/>
          </p:cNvPicPr>
          <p:nvPr>
            <p:ph sz="quarter" idx="15"/>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109675" y="2297772"/>
            <a:ext cx="2591024" cy="3099068"/>
          </a:xfrm>
        </p:spPr>
      </p:pic>
    </p:spTree>
    <p:extLst>
      <p:ext uri="{BB962C8B-B14F-4D97-AF65-F5344CB8AC3E}">
        <p14:creationId xmlns:p14="http://schemas.microsoft.com/office/powerpoint/2010/main" val="2839376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BE5F-150D-BAE3-0773-6D45F7909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5BDFA3-9DAD-C3AE-5F10-DBFD3920061C}"/>
              </a:ext>
            </a:extLst>
          </p:cNvPr>
          <p:cNvSpPr>
            <a:spLocks noGrp="1"/>
          </p:cNvSpPr>
          <p:nvPr>
            <p:ph type="title"/>
          </p:nvPr>
        </p:nvSpPr>
        <p:spPr>
          <a:xfrm>
            <a:off x="838200" y="365760"/>
            <a:ext cx="10515600" cy="1325563"/>
          </a:xfrm>
        </p:spPr>
        <p:txBody>
          <a:bodyPr anchor="ctr">
            <a:normAutofit/>
          </a:bodyPr>
          <a:lstStyle/>
          <a:p>
            <a:r>
              <a:rPr lang="en-US" dirty="0"/>
              <a:t>The Role of WebRTC in Real-Time Voice AI: When it Does (AND DOESN’T) MAKES SENSE</a:t>
            </a:r>
          </a:p>
        </p:txBody>
      </p:sp>
      <p:sp>
        <p:nvSpPr>
          <p:cNvPr id="3" name="Footer Placeholder 6">
            <a:extLst>
              <a:ext uri="{FF2B5EF4-FFF2-40B4-BE49-F238E27FC236}">
                <a16:creationId xmlns:a16="http://schemas.microsoft.com/office/drawing/2014/main" id="{44EEB606-4DF1-984B-044E-F0E1039377A5}"/>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pic>
        <p:nvPicPr>
          <p:cNvPr id="11" name="Picture 10">
            <a:extLst>
              <a:ext uri="{FF2B5EF4-FFF2-40B4-BE49-F238E27FC236}">
                <a16:creationId xmlns:a16="http://schemas.microsoft.com/office/drawing/2014/main" id="{0130E062-B3C4-BE12-167A-52C008497D17}"/>
              </a:ext>
            </a:extLst>
          </p:cNvPr>
          <p:cNvPicPr>
            <a:picLocks noChangeAspect="1"/>
          </p:cNvPicPr>
          <p:nvPr/>
        </p:nvPicPr>
        <p:blipFill>
          <a:blip r:embed="rId3"/>
          <a:stretch>
            <a:fillRect/>
          </a:stretch>
        </p:blipFill>
        <p:spPr>
          <a:xfrm>
            <a:off x="3681453" y="1482570"/>
            <a:ext cx="4829093" cy="4801212"/>
          </a:xfrm>
          <a:prstGeom prst="rect">
            <a:avLst/>
          </a:prstGeom>
        </p:spPr>
      </p:pic>
    </p:spTree>
    <p:extLst>
      <p:ext uri="{BB962C8B-B14F-4D97-AF65-F5344CB8AC3E}">
        <p14:creationId xmlns:p14="http://schemas.microsoft.com/office/powerpoint/2010/main" val="94131722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84381-9C35-7F32-552E-97A478C98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8ECF72-B4D5-1074-76BE-194B950F29E3}"/>
              </a:ext>
            </a:extLst>
          </p:cNvPr>
          <p:cNvSpPr>
            <a:spLocks noGrp="1"/>
          </p:cNvSpPr>
          <p:nvPr>
            <p:ph type="title"/>
          </p:nvPr>
        </p:nvSpPr>
        <p:spPr>
          <a:xfrm>
            <a:off x="838200" y="365760"/>
            <a:ext cx="10515600" cy="1325563"/>
          </a:xfrm>
        </p:spPr>
        <p:txBody>
          <a:bodyPr anchor="ctr">
            <a:normAutofit/>
          </a:bodyPr>
          <a:lstStyle/>
          <a:p>
            <a:r>
              <a:rPr lang="en-US" dirty="0"/>
              <a:t>The Role of WebRTC in Real-Time Voice AI: </a:t>
            </a:r>
            <a:r>
              <a:rPr lang="en-US" b="1" dirty="0" err="1"/>
              <a:t>Websockets</a:t>
            </a:r>
            <a:r>
              <a:rPr lang="en-US" b="1" dirty="0"/>
              <a:t> vs </a:t>
            </a:r>
            <a:r>
              <a:rPr lang="en-US" b="1" dirty="0" err="1"/>
              <a:t>webrtc</a:t>
            </a:r>
            <a:r>
              <a:rPr lang="en-US" b="1" dirty="0"/>
              <a:t> vs </a:t>
            </a:r>
            <a:r>
              <a:rPr lang="en-US" b="1" dirty="0" err="1"/>
              <a:t>webtransport</a:t>
            </a:r>
            <a:endParaRPr lang="en-US" b="1" dirty="0"/>
          </a:p>
        </p:txBody>
      </p:sp>
      <p:sp>
        <p:nvSpPr>
          <p:cNvPr id="3" name="Footer Placeholder 6">
            <a:extLst>
              <a:ext uri="{FF2B5EF4-FFF2-40B4-BE49-F238E27FC236}">
                <a16:creationId xmlns:a16="http://schemas.microsoft.com/office/drawing/2014/main" id="{07E1D431-CE6A-DE81-493A-378F965EA2C9}"/>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pic>
        <p:nvPicPr>
          <p:cNvPr id="2050" name="Picture 2">
            <a:extLst>
              <a:ext uri="{FF2B5EF4-FFF2-40B4-BE49-F238E27FC236}">
                <a16:creationId xmlns:a16="http://schemas.microsoft.com/office/drawing/2014/main" id="{2320FB9E-613A-E4BE-8F09-0308C1B19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691323"/>
            <a:ext cx="5943600" cy="42957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42AE61E-AEAE-5AEA-EA03-F5FAAB1DDA5E}"/>
              </a:ext>
            </a:extLst>
          </p:cNvPr>
          <p:cNvSpPr txBox="1"/>
          <p:nvPr/>
        </p:nvSpPr>
        <p:spPr>
          <a:xfrm>
            <a:off x="3052159" y="5987098"/>
            <a:ext cx="6087681" cy="261610"/>
          </a:xfrm>
          <a:prstGeom prst="rect">
            <a:avLst/>
          </a:prstGeom>
          <a:noFill/>
        </p:spPr>
        <p:txBody>
          <a:bodyPr wrap="square" rtlCol="0">
            <a:spAutoFit/>
          </a:bodyPr>
          <a:lstStyle/>
          <a:p>
            <a:r>
              <a:rPr lang="en-US" sz="1100" b="1" u="sng" dirty="0">
                <a:hlinkClick r:id="rId4">
                  <a:extLst>
                    <a:ext uri="{A12FA001-AC4F-418D-AE19-62706E023703}">
                      <ahyp:hlinkClr xmlns:ahyp="http://schemas.microsoft.com/office/drawing/2018/hyperlinkcolor" val="tx"/>
                    </a:ext>
                  </a:extLst>
                </a:hlinkClick>
              </a:rPr>
              <a:t>Sh3b0/</a:t>
            </a:r>
            <a:r>
              <a:rPr lang="en-US" sz="1100" b="1" u="sng" dirty="0" err="1">
                <a:hlinkClick r:id="rId4">
                  <a:extLst>
                    <a:ext uri="{A12FA001-AC4F-418D-AE19-62706E023703}">
                      <ahyp:hlinkClr xmlns:ahyp="http://schemas.microsoft.com/office/drawing/2018/hyperlinkcolor" val="tx"/>
                    </a:ext>
                  </a:extLst>
                </a:hlinkClick>
              </a:rPr>
              <a:t>realtime</a:t>
            </a:r>
            <a:r>
              <a:rPr lang="en-US" sz="1100" b="1" u="sng" dirty="0">
                <a:hlinkClick r:id="rId4">
                  <a:extLst>
                    <a:ext uri="{A12FA001-AC4F-418D-AE19-62706E023703}">
                      <ahyp:hlinkClr xmlns:ahyp="http://schemas.microsoft.com/office/drawing/2018/hyperlinkcolor" val="tx"/>
                    </a:ext>
                  </a:extLst>
                </a:hlinkClick>
              </a:rPr>
              <a:t>-web: Comparing WebSocket, WebRTC, and </a:t>
            </a:r>
            <a:r>
              <a:rPr lang="en-US" sz="1100" b="1" u="sng" dirty="0" err="1">
                <a:hlinkClick r:id="rId4">
                  <a:extLst>
                    <a:ext uri="{A12FA001-AC4F-418D-AE19-62706E023703}">
                      <ahyp:hlinkClr xmlns:ahyp="http://schemas.microsoft.com/office/drawing/2018/hyperlinkcolor" val="tx"/>
                    </a:ext>
                  </a:extLst>
                </a:hlinkClick>
              </a:rPr>
              <a:t>WebTransport</a:t>
            </a:r>
            <a:r>
              <a:rPr lang="en-US" sz="1100" b="1" u="sng" dirty="0">
                <a:hlinkClick r:id="rId4">
                  <a:extLst>
                    <a:ext uri="{A12FA001-AC4F-418D-AE19-62706E023703}">
                      <ahyp:hlinkClr xmlns:ahyp="http://schemas.microsoft.com/office/drawing/2018/hyperlinkcolor" val="tx"/>
                    </a:ext>
                  </a:extLst>
                </a:hlinkClick>
              </a:rPr>
              <a:t> under packet loss</a:t>
            </a:r>
            <a:r>
              <a:rPr lang="en-US" sz="1100" b="1" u="sng" dirty="0"/>
              <a:t> of 15%</a:t>
            </a:r>
            <a:endParaRPr lang="en-US" sz="1100" dirty="0"/>
          </a:p>
        </p:txBody>
      </p:sp>
    </p:spTree>
    <p:extLst>
      <p:ext uri="{BB962C8B-B14F-4D97-AF65-F5344CB8AC3E}">
        <p14:creationId xmlns:p14="http://schemas.microsoft.com/office/powerpoint/2010/main" val="419758961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15B6-B85E-EBE4-C926-C80AAF48CF71}"/>
              </a:ext>
            </a:extLst>
          </p:cNvPr>
          <p:cNvSpPr>
            <a:spLocks noGrp="1"/>
          </p:cNvSpPr>
          <p:nvPr>
            <p:ph type="ctrTitle"/>
          </p:nvPr>
        </p:nvSpPr>
        <p:spPr>
          <a:xfrm>
            <a:off x="1524000" y="1143000"/>
            <a:ext cx="9144000" cy="2286000"/>
          </a:xfrm>
        </p:spPr>
        <p:txBody>
          <a:bodyPr anchor="b">
            <a:normAutofit/>
          </a:bodyPr>
          <a:lstStyle/>
          <a:p>
            <a:r>
              <a:rPr lang="en-US" dirty="0"/>
              <a:t>Standard Voice AI Architectures</a:t>
            </a:r>
          </a:p>
        </p:txBody>
      </p:sp>
      <p:sp>
        <p:nvSpPr>
          <p:cNvPr id="7" name="Subtitle 2">
            <a:extLst>
              <a:ext uri="{FF2B5EF4-FFF2-40B4-BE49-F238E27FC236}">
                <a16:creationId xmlns:a16="http://schemas.microsoft.com/office/drawing/2014/main" id="{32E3E098-8E42-2A2C-64C4-7705C3FDEA1A}"/>
              </a:ext>
            </a:extLst>
          </p:cNvPr>
          <p:cNvSpPr>
            <a:spLocks noGrp="1"/>
          </p:cNvSpPr>
          <p:nvPr>
            <p:ph type="subTitle" idx="1"/>
          </p:nvPr>
        </p:nvSpPr>
        <p:spPr>
          <a:xfrm>
            <a:off x="1524000" y="3835198"/>
            <a:ext cx="9144000" cy="683219"/>
          </a:xfrm>
        </p:spPr>
        <p:txBody>
          <a:bodyPr/>
          <a:lstStyle/>
          <a:p>
            <a:r>
              <a:rPr lang="en-US" dirty="0"/>
              <a:t>Building Blocks for Voice Solutions</a:t>
            </a:r>
          </a:p>
        </p:txBody>
      </p:sp>
      <p:sp>
        <p:nvSpPr>
          <p:cNvPr id="3" name="Footer Placeholder 6">
            <a:extLst>
              <a:ext uri="{FF2B5EF4-FFF2-40B4-BE49-F238E27FC236}">
                <a16:creationId xmlns:a16="http://schemas.microsoft.com/office/drawing/2014/main" id="{5002C3E5-ED1E-CC3C-B970-C8631D50B715}"/>
              </a:ext>
            </a:extLst>
          </p:cNvPr>
          <p:cNvSpPr txBox="1">
            <a:spLocks/>
          </p:cNvSpPr>
          <p:nvPr/>
        </p:nvSpPr>
        <p:spPr>
          <a:xfrm>
            <a:off x="4320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err="1">
                <a:latin typeface="Open Sans" panose="020B0606030504020204" pitchFamily="34" charset="0"/>
                <a:ea typeface="Open Sans" panose="020B0606030504020204" pitchFamily="34" charset="0"/>
                <a:cs typeface="Open Sans" panose="020B0606030504020204" pitchFamily="34" charset="0"/>
              </a:rPr>
              <a:t>WebRTC.ventures</a:t>
            </a:r>
            <a:r>
              <a:rPr lang="en-US" sz="1100" dirty="0">
                <a:latin typeface="Open Sans" panose="020B0606030504020204" pitchFamily="34" charset="0"/>
                <a:ea typeface="Open Sans" panose="020B0606030504020204" pitchFamily="34" charset="0"/>
                <a:cs typeface="Open Sans" panose="020B0606030504020204" pitchFamily="34" charset="0"/>
              </a:rPr>
              <a:t> 2025</a:t>
            </a:r>
          </a:p>
        </p:txBody>
      </p:sp>
    </p:spTree>
    <p:extLst>
      <p:ext uri="{BB962C8B-B14F-4D97-AF65-F5344CB8AC3E}">
        <p14:creationId xmlns:p14="http://schemas.microsoft.com/office/powerpoint/2010/main" val="3776190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ustom">
  <a:themeElements>
    <a:clrScheme name="Tech presentation">
      <a:dk1>
        <a:srgbClr val="000000"/>
      </a:dk1>
      <a:lt1>
        <a:srgbClr val="FFFFFF"/>
      </a:lt1>
      <a:dk2>
        <a:srgbClr val="435369"/>
      </a:dk2>
      <a:lt2>
        <a:srgbClr val="E8E8E8"/>
      </a:lt2>
      <a:accent1>
        <a:srgbClr val="A53F51"/>
      </a:accent1>
      <a:accent2>
        <a:srgbClr val="E89756"/>
      </a:accent2>
      <a:accent3>
        <a:srgbClr val="2F3342"/>
      </a:accent3>
      <a:accent4>
        <a:srgbClr val="2B2052"/>
      </a:accent4>
      <a:accent5>
        <a:srgbClr val="00023A"/>
      </a:accent5>
      <a:accent6>
        <a:srgbClr val="7E7E7E"/>
      </a:accent6>
      <a:hlink>
        <a:srgbClr val="467886"/>
      </a:hlink>
      <a:folHlink>
        <a:srgbClr val="96607D"/>
      </a:folHlink>
    </a:clrScheme>
    <a:fontScheme name="Custom 99">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M55661986_wac_CP_V19" id="{030227AD-26D8-46F7-B412-6532AF4DDFEA}" vid="{787E6F9C-FC70-455D-8D81-5DEDA8A08F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F048343-1EA9-44C3-883E-652FAAF0713E}">
  <ds:schemaRefs>
    <ds:schemaRef ds:uri="http://schemas.microsoft.com/sharepoint/v3/contenttype/forms"/>
  </ds:schemaRefs>
</ds:datastoreItem>
</file>

<file path=customXml/itemProps2.xml><?xml version="1.0" encoding="utf-8"?>
<ds:datastoreItem xmlns:ds="http://schemas.openxmlformats.org/officeDocument/2006/customXml" ds:itemID="{5F2A2379-DD35-4769-BFD6-4857D72F80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C2645A-E767-4D7E-984D-234E531E455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{91C414E4-6A61-4A59-A78D-47A0AD0FCD71}TFb73f27a7-0404-48d9-96f8-0ca8d35477ec68e4afe9_win32-7b62b493978d</Template>
  <TotalTime>22563</TotalTime>
  <Words>3310</Words>
  <Application>Microsoft Office PowerPoint</Application>
  <PresentationFormat>Widescreen</PresentationFormat>
  <Paragraphs>355</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Calibri</vt:lpstr>
      <vt:lpstr>Calibri Light</vt:lpstr>
      <vt:lpstr>Open Sans</vt:lpstr>
      <vt:lpstr>Wingdings</vt:lpstr>
      <vt:lpstr>Custom</vt:lpstr>
      <vt:lpstr>Real-Time AI Voice Agents over WebRTC</vt:lpstr>
      <vt:lpstr>Agenda Items</vt:lpstr>
      <vt:lpstr>Introduction to Real-Time Voice AI</vt:lpstr>
      <vt:lpstr>Current State of Main Voice AI Industries</vt:lpstr>
      <vt:lpstr>Challenges in REAL TIME VOICE AI</vt:lpstr>
      <vt:lpstr>The Role of WebRTC in Real-Time Voice AI</vt:lpstr>
      <vt:lpstr>The Role of WebRTC in Real-Time Voice AI: When it Does (AND DOESN’T) MAKES SENSE</vt:lpstr>
      <vt:lpstr>The Role of WebRTC in Real-Time Voice AI: Websockets vs webrtc vs webtransport</vt:lpstr>
      <vt:lpstr>Standard Voice AI Architectures</vt:lpstr>
      <vt:lpstr>Overview of Common Voice AI Architectures</vt:lpstr>
      <vt:lpstr>Overview of Common VOICE AI Architectures</vt:lpstr>
      <vt:lpstr>Utilizing Open-Source Models for Voice AI Development</vt:lpstr>
      <vt:lpstr>Optimizing prompts for real time voice ai</vt:lpstr>
      <vt:lpstr>Tackling prompt Latency</vt:lpstr>
      <vt:lpstr>Benchmarking Real-Time Voice AI Performance</vt:lpstr>
      <vt:lpstr>Measuring ai Agent Performance</vt:lpstr>
      <vt:lpstr>Typical Voice AI Pipeline latency  </vt:lpstr>
      <vt:lpstr>Voice AI End-to-End Latency (Baseline Runs MAY25)  </vt:lpstr>
      <vt:lpstr>Recommendations for Sub-Second Latency</vt:lpstr>
      <vt:lpstr>Live Demonstration of AI-Powered WebRTC Assistant</vt:lpstr>
      <vt:lpstr>Walkthrough of the Demo</vt:lpstr>
      <vt:lpstr>Conclusion</vt:lpstr>
      <vt:lpstr>Thank You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Alberto González Trastoy</dc:creator>
  <cp:lastModifiedBy>Alberto González Trastoy</cp:lastModifiedBy>
  <cp:revision>2</cp:revision>
  <dcterms:created xsi:type="dcterms:W3CDTF">2025-06-23T14:41:32Z</dcterms:created>
  <dcterms:modified xsi:type="dcterms:W3CDTF">2025-09-30T15:10:36Z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